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24"/>
  </p:notesMasterIdLst>
  <p:sldIdLst>
    <p:sldId id="276" r:id="rId2"/>
    <p:sldId id="278" r:id="rId3"/>
    <p:sldId id="279" r:id="rId4"/>
    <p:sldId id="282" r:id="rId5"/>
    <p:sldId id="301" r:id="rId6"/>
    <p:sldId id="289" r:id="rId7"/>
    <p:sldId id="290" r:id="rId8"/>
    <p:sldId id="291" r:id="rId9"/>
    <p:sldId id="292" r:id="rId10"/>
    <p:sldId id="293" r:id="rId11"/>
    <p:sldId id="303" r:id="rId12"/>
    <p:sldId id="296" r:id="rId13"/>
    <p:sldId id="294" r:id="rId14"/>
    <p:sldId id="295" r:id="rId15"/>
    <p:sldId id="297" r:id="rId16"/>
    <p:sldId id="298" r:id="rId17"/>
    <p:sldId id="299" r:id="rId18"/>
    <p:sldId id="300" r:id="rId19"/>
    <p:sldId id="302" r:id="rId20"/>
    <p:sldId id="280" r:id="rId21"/>
    <p:sldId id="286" r:id="rId22"/>
    <p:sldId id="285" r:id="rId23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0" autoAdjust="0"/>
    <p:restoredTop sz="94660"/>
  </p:normalViewPr>
  <p:slideViewPr>
    <p:cSldViewPr showGuides="1">
      <p:cViewPr varScale="1">
        <p:scale>
          <a:sx n="107" d="100"/>
          <a:sy n="107" d="100"/>
        </p:scale>
        <p:origin x="768" y="77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4/11/2015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789273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28491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831499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14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731712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15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186010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16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170614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17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838272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18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518525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20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45025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64470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312182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6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636127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7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08153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8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41301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9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91867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10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748287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11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65710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Safeguards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800600" cy="2133599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Gary Hannaford, Task Force Chair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Meeting</a:t>
            </a:r>
          </a:p>
          <a:p>
            <a:r>
              <a:rPr lang="en-US" sz="1800" dirty="0">
                <a:latin typeface="Arial" charset="0"/>
              </a:rPr>
              <a:t>New York, USA</a:t>
            </a:r>
          </a:p>
          <a:p>
            <a:r>
              <a:rPr lang="en-US" sz="1800" dirty="0" smtClean="0">
                <a:latin typeface="Arial" charset="0"/>
              </a:rPr>
              <a:t>April 13 - 15, 2015</a:t>
            </a:r>
          </a:p>
        </p:txBody>
      </p:sp>
    </p:spTree>
    <p:extLst>
      <p:ext uri="{BB962C8B-B14F-4D97-AF65-F5344CB8AC3E}">
        <p14:creationId xmlns:p14="http://schemas.microsoft.com/office/powerpoint/2010/main" val="280339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Describe not define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Intended to be effective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charset="0"/>
                <a:cs typeface="ＭＳ Ｐゴシック" charset="0"/>
              </a:rPr>
              <a:t>Description coul</a:t>
            </a:r>
            <a:r>
              <a:rPr lang="en-US" dirty="0" smtClean="0">
                <a:latin typeface="Arial" charset="0"/>
              </a:rPr>
              <a:t>d be improved</a:t>
            </a:r>
            <a:endParaRPr lang="en-US" sz="2400" dirty="0">
              <a:latin typeface="Arial" charset="0"/>
              <a:cs typeface="ＭＳ Ｐゴシック" charset="0"/>
            </a:endParaRPr>
          </a:p>
          <a:p>
            <a:pPr>
              <a:buFont typeface="Arial" pitchFamily="34" charset="0"/>
              <a:buChar char="•"/>
            </a:pPr>
            <a:endParaRPr lang="en-US" sz="2000" dirty="0">
              <a:latin typeface="Arial" charset="0"/>
              <a:cs typeface="+mn-cs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Safeguards - Description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76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>
                <a:latin typeface="Arial" charset="0"/>
              </a:rPr>
              <a:t>Safeguards are actions or other measures that </a:t>
            </a:r>
            <a:r>
              <a:rPr lang="en-US" u="sng" dirty="0">
                <a:latin typeface="Arial" charset="0"/>
              </a:rPr>
              <a:t>are appropriate </a:t>
            </a:r>
            <a:r>
              <a:rPr lang="en-US" u="sng" dirty="0" smtClean="0">
                <a:latin typeface="Arial" charset="0"/>
              </a:rPr>
              <a:t>to</a:t>
            </a:r>
            <a:r>
              <a:rPr lang="en-US" dirty="0" smtClean="0">
                <a:latin typeface="Arial" charset="0"/>
              </a:rPr>
              <a:t> eliminate </a:t>
            </a:r>
            <a:r>
              <a:rPr lang="en-US" dirty="0">
                <a:latin typeface="Arial" charset="0"/>
              </a:rPr>
              <a:t>threats or reduce them to an acceptable level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>
                <a:latin typeface="Arial" charset="0"/>
              </a:rPr>
              <a:t>Safeguards are actions or other measures that </a:t>
            </a:r>
            <a:r>
              <a:rPr lang="en-US" u="sng" dirty="0">
                <a:latin typeface="Arial" charset="0"/>
              </a:rPr>
              <a:t>will reasonably </a:t>
            </a:r>
            <a:r>
              <a:rPr lang="en-US" dirty="0">
                <a:latin typeface="Arial" charset="0"/>
              </a:rPr>
              <a:t>eliminate threats or reduce them to an acceptable level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>
                <a:latin typeface="Arial" charset="0"/>
              </a:rPr>
              <a:t>Safeguards are actions or other measures that </a:t>
            </a:r>
            <a:r>
              <a:rPr lang="en-US" u="sng" dirty="0">
                <a:latin typeface="Arial" charset="0"/>
              </a:rPr>
              <a:t>are designed to </a:t>
            </a:r>
            <a:r>
              <a:rPr lang="en-US" dirty="0">
                <a:latin typeface="Arial" charset="0"/>
              </a:rPr>
              <a:t>eliminate threats or reduce them to an acceptable level</a:t>
            </a:r>
          </a:p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  <a:tabLst>
                <a:tab pos="3086100" algn="l"/>
              </a:tabLst>
            </a:pPr>
            <a:endParaRPr lang="en-US" sz="2400" dirty="0">
              <a:latin typeface="Arial" charset="0"/>
              <a:cs typeface="ＭＳ Ｐゴシック" charset="0"/>
            </a:endParaRPr>
          </a:p>
          <a:p>
            <a:pPr>
              <a:buFont typeface="Arial" pitchFamily="34" charset="0"/>
              <a:buChar char="•"/>
            </a:pPr>
            <a:endParaRPr lang="en-US" sz="2000" dirty="0">
              <a:latin typeface="Arial" charset="0"/>
              <a:cs typeface="+mn-cs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Safeguards – Description - Suggestions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21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Continuous process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Reassess threats after safeguards applied to determine effectiveness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Combination </a:t>
            </a:r>
            <a:r>
              <a:rPr lang="en-US" dirty="0">
                <a:latin typeface="Arial" charset="0"/>
              </a:rPr>
              <a:t>of </a:t>
            </a:r>
            <a:r>
              <a:rPr lang="en-US" dirty="0" smtClean="0">
                <a:latin typeface="Arial" charset="0"/>
              </a:rPr>
              <a:t>actions may be necessary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charset="0"/>
                <a:cs typeface="ＭＳ Ｐゴシック" charset="0"/>
              </a:rPr>
              <a:t>Consider clarifying conceptual framework</a:t>
            </a:r>
            <a:endParaRPr lang="en-US" sz="2400" dirty="0">
              <a:latin typeface="Arial" charset="0"/>
              <a:cs typeface="ＭＳ Ｐゴシック" charset="0"/>
            </a:endParaRPr>
          </a:p>
          <a:p>
            <a:pPr>
              <a:buFont typeface="Arial" pitchFamily="34" charset="0"/>
              <a:buChar char="•"/>
            </a:pPr>
            <a:endParaRPr lang="en-US" sz="2000" dirty="0">
              <a:latin typeface="Arial" charset="0"/>
              <a:cs typeface="+mn-cs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Safeguards – Evaluating effectiveness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32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S.200 lists firm-wide and engagement-specific safeguards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Firm-wide safeguards important to ensure effective engagement-specific safeguards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Engagement-specific safeguards at a firm-wide level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IAASB liaison</a:t>
            </a:r>
            <a:endParaRPr lang="en-US" sz="2000" dirty="0">
              <a:latin typeface="Arial" charset="0"/>
              <a:cs typeface="+mn-cs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Safeguards – Firm-wide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30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>
                <a:latin typeface="Arial" charset="0"/>
              </a:rPr>
              <a:t>C</a:t>
            </a:r>
            <a:r>
              <a:rPr lang="en-US" dirty="0" smtClean="0">
                <a:latin typeface="Arial" charset="0"/>
              </a:rPr>
              <a:t>onsider current requirements and guidance specific to NAS</a:t>
            </a:r>
          </a:p>
          <a:p>
            <a:pPr marL="0" indent="0">
              <a:buNone/>
            </a:pPr>
            <a:endParaRPr lang="en-US" dirty="0" smtClean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endParaRPr lang="en-US" sz="2000" dirty="0">
              <a:latin typeface="Arial" charset="0"/>
              <a:cs typeface="+mn-cs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Safeguards – NAS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82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Regular communication between firm and TCWG encouraged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Not a safeguard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Consider when evaluating threats</a:t>
            </a:r>
            <a:endParaRPr lang="en-US" dirty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May indicate reasonable and informed third party view</a:t>
            </a:r>
            <a:endParaRPr lang="en-US" dirty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  <a:tabLst>
                <a:tab pos="3086100" algn="l"/>
              </a:tabLst>
            </a:pPr>
            <a:r>
              <a:rPr lang="en-US" sz="2400" dirty="0">
                <a:latin typeface="Arial" charset="0"/>
                <a:cs typeface="ＭＳ Ｐゴシック" charset="0"/>
              </a:rPr>
              <a:t>S</a:t>
            </a:r>
            <a:r>
              <a:rPr lang="en-US" sz="2400" dirty="0" smtClean="0">
                <a:latin typeface="Arial" charset="0"/>
                <a:cs typeface="ＭＳ Ｐゴシック" charset="0"/>
              </a:rPr>
              <a:t>ome jurisdictions require specific communication</a:t>
            </a:r>
            <a:endParaRPr lang="en-US" dirty="0" smtClean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endParaRPr lang="en-US" sz="2000" dirty="0">
              <a:latin typeface="Arial" charset="0"/>
              <a:cs typeface="+mn-cs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Those Charged With Governance - Matters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1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 marL="342900" lvl="1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dirty="0">
                <a:latin typeface="Arial" charset="0"/>
                <a:cs typeface="ＭＳ Ｐゴシック" charset="0"/>
              </a:rPr>
              <a:t>Maintain current approach or require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Concurrence of TCWG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Pre-approval by TCWG or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Minimum levels of disclosure to TCWG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No mandate over TCWG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endParaRPr lang="en-US" sz="2000" dirty="0">
              <a:latin typeface="Arial" charset="0"/>
              <a:cs typeface="+mn-cs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Those Charged With Governance - Response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64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Outside project scope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Important issue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Further guidance may benefit existing requirements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IAASB liaison</a:t>
            </a:r>
          </a:p>
          <a:p>
            <a:pPr>
              <a:buFont typeface="Arial" pitchFamily="34" charset="0"/>
              <a:buChar char="•"/>
            </a:pPr>
            <a:endParaRPr lang="en-US" sz="2000" dirty="0">
              <a:latin typeface="Arial" charset="0"/>
              <a:cs typeface="+mn-cs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Documentation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11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Conceptual framework is flexible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Consider further examples and guidance</a:t>
            </a:r>
          </a:p>
          <a:p>
            <a:pPr>
              <a:buFont typeface="Arial" pitchFamily="34" charset="0"/>
              <a:buChar char="•"/>
            </a:pPr>
            <a:endParaRPr lang="en-US" sz="2000" dirty="0">
              <a:latin typeface="Arial" charset="0"/>
              <a:cs typeface="+mn-cs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SMP Considerations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61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914400" y="2190750"/>
            <a:ext cx="7315200" cy="6858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Coordination with Structure Project</a:t>
            </a:r>
          </a:p>
        </p:txBody>
      </p:sp>
    </p:spTree>
    <p:extLst>
      <p:ext uri="{BB962C8B-B14F-4D97-AF65-F5344CB8AC3E}">
        <p14:creationId xmlns:p14="http://schemas.microsoft.com/office/powerpoint/2010/main" val="1551267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tabLst>
                <a:tab pos="3086100" algn="l"/>
              </a:tabLst>
            </a:pPr>
            <a:r>
              <a:rPr lang="en-US" dirty="0" smtClean="0">
                <a:latin typeface="Arial" charset="0"/>
              </a:rPr>
              <a:t>To review the clarity</a:t>
            </a:r>
            <a:r>
              <a:rPr lang="en-US" dirty="0">
                <a:latin typeface="Arial" charset="0"/>
              </a:rPr>
              <a:t>, appropriateness and effectiveness of safeguards in Sections 100 and 200 and those safeguards that pertain to NAS in Section 290 of the Code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Re-cap – Key Project Objective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05123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en-US" dirty="0">
                <a:latin typeface="Arial" charset="0"/>
              </a:rPr>
              <a:t>December 2015 ED </a:t>
            </a:r>
            <a:r>
              <a:rPr lang="en-US" dirty="0" smtClean="0">
                <a:latin typeface="Arial" charset="0"/>
              </a:rPr>
              <a:t>approval </a:t>
            </a:r>
          </a:p>
          <a:p>
            <a:pPr lvl="0"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Separate ED concurrent </a:t>
            </a:r>
            <a:r>
              <a:rPr lang="en-US" dirty="0">
                <a:latin typeface="Arial" charset="0"/>
              </a:rPr>
              <a:t>with </a:t>
            </a:r>
            <a:r>
              <a:rPr lang="en-US" dirty="0" smtClean="0">
                <a:latin typeface="Arial" charset="0"/>
              </a:rPr>
              <a:t>Structure</a:t>
            </a:r>
          </a:p>
          <a:p>
            <a:pPr lvl="0"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Options for presenting changes</a:t>
            </a:r>
          </a:p>
          <a:p>
            <a:pPr lvl="1">
              <a:tabLst>
                <a:tab pos="3086100" algn="l"/>
              </a:tabLst>
            </a:pPr>
            <a:r>
              <a:rPr lang="en-US" dirty="0">
                <a:latin typeface="Arial" charset="0"/>
              </a:rPr>
              <a:t>Expose </a:t>
            </a:r>
            <a:r>
              <a:rPr lang="en-US" dirty="0" smtClean="0">
                <a:latin typeface="Arial" charset="0"/>
              </a:rPr>
              <a:t>in </a:t>
            </a:r>
            <a:r>
              <a:rPr lang="en-US" dirty="0">
                <a:latin typeface="Arial" charset="0"/>
              </a:rPr>
              <a:t>format and language of draft restructured code with table to show extant code with detailed </a:t>
            </a:r>
            <a:r>
              <a:rPr lang="en-US" dirty="0" smtClean="0">
                <a:latin typeface="Arial" charset="0"/>
              </a:rPr>
              <a:t>explanations </a:t>
            </a:r>
            <a:r>
              <a:rPr lang="en-US" dirty="0">
                <a:latin typeface="Arial" charset="0"/>
              </a:rPr>
              <a:t>of changes </a:t>
            </a:r>
          </a:p>
          <a:p>
            <a:pPr lvl="1">
              <a:tabLst>
                <a:tab pos="3086100" algn="l"/>
              </a:tabLst>
            </a:pPr>
            <a:r>
              <a:rPr lang="en-US" dirty="0">
                <a:latin typeface="Arial" charset="0"/>
              </a:rPr>
              <a:t>Expose </a:t>
            </a:r>
            <a:r>
              <a:rPr lang="en-US" dirty="0" smtClean="0">
                <a:latin typeface="Arial" charset="0"/>
              </a:rPr>
              <a:t>in structure of extant </a:t>
            </a:r>
            <a:r>
              <a:rPr lang="en-US" dirty="0">
                <a:latin typeface="Arial" charset="0"/>
              </a:rPr>
              <a:t>Code </a:t>
            </a:r>
            <a:r>
              <a:rPr lang="en-US" u="sng" dirty="0">
                <a:latin typeface="Arial" charset="0"/>
              </a:rPr>
              <a:t>and</a:t>
            </a:r>
            <a:r>
              <a:rPr lang="en-US" dirty="0">
                <a:latin typeface="Arial" charset="0"/>
              </a:rPr>
              <a:t> in format and language of draft restructured code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Decision deferred</a:t>
            </a:r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Coordination with Structure Project</a:t>
            </a:r>
            <a:endParaRPr lang="en-US" sz="3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40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Next Steps - 2015</a:t>
            </a:r>
            <a:endParaRPr lang="en-US" sz="26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2796573"/>
              </p:ext>
            </p:extLst>
          </p:nvPr>
        </p:nvGraphicFramePr>
        <p:xfrm>
          <a:off x="457200" y="1352550"/>
          <a:ext cx="8305801" cy="315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7010401"/>
              </a:tblGrid>
              <a:tr h="502920">
                <a:tc>
                  <a:txBody>
                    <a:bodyPr/>
                    <a:lstStyle/>
                    <a:p>
                      <a:r>
                        <a:rPr lang="en-US" dirty="0" smtClean="0"/>
                        <a:t>Timing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en-US" dirty="0" smtClean="0"/>
                        <a:t>April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Forum of Firms r</a:t>
                      </a:r>
                      <a:r>
                        <a:rPr lang="en-US" dirty="0" smtClean="0"/>
                        <a:t>eactions</a:t>
                      </a:r>
                      <a:r>
                        <a:rPr lang="en-US" baseline="0" dirty="0" smtClean="0"/>
                        <a:t> to preliminary issues</a:t>
                      </a:r>
                      <a:endParaRPr lang="en-US" dirty="0"/>
                    </a:p>
                  </a:txBody>
                  <a:tcPr/>
                </a:tc>
              </a:tr>
              <a:tr h="5029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Discussion with NSS</a:t>
                      </a:r>
                      <a:endParaRPr lang="en-US" dirty="0"/>
                    </a:p>
                  </a:txBody>
                  <a:tcPr/>
                </a:tc>
              </a:tr>
              <a:tr h="5029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July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Consideration</a:t>
                      </a:r>
                      <a:r>
                        <a:rPr lang="en-US" baseline="0" dirty="0" smtClean="0"/>
                        <a:t> of f</a:t>
                      </a:r>
                      <a:r>
                        <a:rPr lang="en-US" dirty="0" smtClean="0"/>
                        <a:t>urther issues</a:t>
                      </a:r>
                      <a:r>
                        <a:rPr lang="en-US" baseline="0" dirty="0" smtClean="0"/>
                        <a:t> and task force proposals by IESBA</a:t>
                      </a:r>
                      <a:endParaRPr lang="en-US" dirty="0"/>
                    </a:p>
                  </a:txBody>
                  <a:tcPr/>
                </a:tc>
              </a:tr>
              <a:tr h="5029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CAG – Reactions to draft proposed</a:t>
                      </a:r>
                      <a:r>
                        <a:rPr lang="en-US" baseline="0" dirty="0" smtClean="0"/>
                        <a:t> changes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IESBA</a:t>
                      </a:r>
                      <a:r>
                        <a:rPr lang="en-US" baseline="0" dirty="0" smtClean="0"/>
                        <a:t> – F</a:t>
                      </a:r>
                      <a:r>
                        <a:rPr lang="en-US" dirty="0" smtClean="0"/>
                        <a:t>irst read ED </a:t>
                      </a:r>
                      <a:endParaRPr lang="en-US" dirty="0"/>
                    </a:p>
                  </a:txBody>
                  <a:tcPr/>
                </a:tc>
              </a:tr>
              <a:tr h="5029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Approve 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02000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295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Project proposal approved January 2015</a:t>
            </a:r>
            <a:endParaRPr lang="en-US" dirty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Improve existing requirements and guidance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Not a complete overhaul of NAS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Consider approaches in </a:t>
            </a:r>
            <a:r>
              <a:rPr lang="en-US" dirty="0">
                <a:latin typeface="Arial" charset="0"/>
              </a:rPr>
              <a:t>other </a:t>
            </a:r>
            <a:r>
              <a:rPr lang="en-US" dirty="0" smtClean="0">
                <a:latin typeface="Arial" charset="0"/>
              </a:rPr>
              <a:t>jurisdictions</a:t>
            </a:r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Project Background</a:t>
            </a:r>
            <a:endParaRPr lang="en-US" sz="26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2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Stimulates consideration of ethical conduct</a:t>
            </a:r>
          </a:p>
          <a:p>
            <a:pPr lvl="0"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Structure CP respondents strongly support</a:t>
            </a:r>
          </a:p>
          <a:p>
            <a:pPr lvl="0"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Remains appropriate</a:t>
            </a:r>
          </a:p>
          <a:p>
            <a:pPr lvl="0"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Accommodates: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</a:rPr>
              <a:t>Different </a:t>
            </a:r>
            <a:r>
              <a:rPr lang="en-US" dirty="0">
                <a:latin typeface="Arial" charset="0"/>
              </a:rPr>
              <a:t>countries </a:t>
            </a:r>
            <a:endParaRPr lang="en-US" dirty="0" smtClean="0">
              <a:latin typeface="Arial" charset="0"/>
            </a:endParaRP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</a:rPr>
              <a:t>Different sizes and structures of firms</a:t>
            </a:r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Principles-Based Approach</a:t>
            </a:r>
            <a:endParaRPr lang="en-US" sz="26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96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1295400" y="2190750"/>
            <a:ext cx="6477000" cy="6858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Preliminary Issues</a:t>
            </a:r>
          </a:p>
        </p:txBody>
      </p:sp>
    </p:spTree>
    <p:extLst>
      <p:ext uri="{BB962C8B-B14F-4D97-AF65-F5344CB8AC3E}">
        <p14:creationId xmlns:p14="http://schemas.microsoft.com/office/powerpoint/2010/main" val="779073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Clarify </a:t>
            </a:r>
            <a:r>
              <a:rPr lang="en-US" dirty="0">
                <a:latin typeface="Arial" charset="0"/>
              </a:rPr>
              <a:t>application in s.200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latin typeface="Arial" charset="0"/>
              </a:rPr>
              <a:t>Strengthen links from s.200 to s.100</a:t>
            </a:r>
          </a:p>
          <a:p>
            <a:pPr>
              <a:buFont typeface="Arial" pitchFamily="34" charset="0"/>
              <a:buChar char="•"/>
              <a:tabLst>
                <a:tab pos="3086100" algn="l"/>
              </a:tabLst>
            </a:pPr>
            <a:r>
              <a:rPr lang="en-US" dirty="0" smtClean="0">
                <a:latin typeface="Arial" charset="0"/>
              </a:rPr>
              <a:t>Further </a:t>
            </a:r>
            <a:r>
              <a:rPr lang="en-US" dirty="0">
                <a:latin typeface="Arial" charset="0"/>
              </a:rPr>
              <a:t>explain differences </a:t>
            </a:r>
            <a:r>
              <a:rPr lang="en-US" dirty="0" smtClean="0">
                <a:latin typeface="Arial" charset="0"/>
              </a:rPr>
              <a:t>in </a:t>
            </a:r>
            <a:r>
              <a:rPr lang="en-US" dirty="0">
                <a:latin typeface="Arial" charset="0"/>
              </a:rPr>
              <a:t>application to public interest </a:t>
            </a:r>
            <a:r>
              <a:rPr lang="en-US" dirty="0" smtClean="0">
                <a:latin typeface="Arial" charset="0"/>
              </a:rPr>
              <a:t>vs. </a:t>
            </a:r>
            <a:r>
              <a:rPr lang="en-US" dirty="0">
                <a:latin typeface="Arial" charset="0"/>
              </a:rPr>
              <a:t>other </a:t>
            </a:r>
            <a:r>
              <a:rPr lang="en-US" dirty="0" smtClean="0">
                <a:latin typeface="Arial" charset="0"/>
              </a:rPr>
              <a:t>entities</a:t>
            </a:r>
          </a:p>
          <a:p>
            <a:pPr>
              <a:buFont typeface="Arial" pitchFamily="34" charset="0"/>
              <a:buChar char="•"/>
              <a:tabLst>
                <a:tab pos="3086100" algn="l"/>
              </a:tabLst>
            </a:pPr>
            <a:r>
              <a:rPr lang="en-US" dirty="0" smtClean="0">
                <a:latin typeface="Arial" charset="0"/>
              </a:rPr>
              <a:t>Consider additional threats that may exist</a:t>
            </a:r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Conceptual Framework - General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00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Materiality used throughout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Different meaning in different parts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Existing guidance for financial interests, loans and guarantees and business relationships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Staff Q&amp;A includes guidance for NAS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Consider improving guidance for NAS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Materiality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92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Fundamental to assessing “acceptable level”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Intended as an objective test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Some lack of understanding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Benefit from further guidance/explanation</a:t>
            </a:r>
          </a:p>
          <a:p>
            <a:pPr>
              <a:buFont typeface="Arial" pitchFamily="34" charset="0"/>
              <a:buChar char="•"/>
            </a:pPr>
            <a:endParaRPr lang="en-US" sz="2000" dirty="0">
              <a:latin typeface="Arial" charset="0"/>
              <a:cs typeface="+mn-cs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1930"/>
            <a:ext cx="7848600" cy="400050"/>
          </a:xfrm>
        </p:spPr>
        <p:txBody>
          <a:bodyPr/>
          <a:lstStyle/>
          <a:p>
            <a:r>
              <a:rPr lang="en-US" sz="2600" dirty="0" smtClean="0"/>
              <a:t>Reasonable &amp; Informed Third Party - Matters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93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52550"/>
            <a:ext cx="8077200" cy="306324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charset="0"/>
              </a:rPr>
              <a:t>Initial example characteristics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</a:rPr>
              <a:t>Independent </a:t>
            </a:r>
            <a:r>
              <a:rPr lang="en-US" dirty="0">
                <a:latin typeface="Arial" charset="0"/>
              </a:rPr>
              <a:t>person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</a:rPr>
              <a:t>Apply reason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</a:rPr>
              <a:t>Take advantage of available information</a:t>
            </a:r>
          </a:p>
          <a:p>
            <a:pPr lvl="1">
              <a:buFont typeface="Arial" pitchFamily="34" charset="0"/>
              <a:buChar char="–"/>
              <a:tabLst>
                <a:tab pos="3086100" algn="l"/>
              </a:tabLst>
            </a:pPr>
            <a:r>
              <a:rPr lang="en-US" dirty="0" smtClean="0">
                <a:latin typeface="Arial" charset="0"/>
              </a:rPr>
              <a:t>Not limited to other professional accountants</a:t>
            </a:r>
            <a:endParaRPr lang="en-US" dirty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endParaRPr lang="en-US" sz="2000" dirty="0">
              <a:latin typeface="Arial" charset="0"/>
              <a:cs typeface="+mn-cs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1930"/>
            <a:ext cx="8610600" cy="400050"/>
          </a:xfrm>
        </p:spPr>
        <p:txBody>
          <a:bodyPr/>
          <a:lstStyle/>
          <a:p>
            <a:r>
              <a:rPr lang="en-US" sz="2600" dirty="0" smtClean="0"/>
              <a:t>Reasonable &amp; Informed Third Party - Response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89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 [Read-Only]" id="{3A49F4BA-1946-4B2D-B817-4DBFE859F90B}" vid="{CD84676A-7104-4FF2-A027-9C83EE70540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Safeguards CAG Presentation March 2015_FINAL</Template>
  <TotalTime>369</TotalTime>
  <Words>558</Words>
  <Application>Microsoft Office PowerPoint</Application>
  <PresentationFormat>On-screen Show (16:9)</PresentationFormat>
  <Paragraphs>123</Paragraphs>
  <Slides>22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ＭＳ Ｐゴシック</vt:lpstr>
      <vt:lpstr>ＭＳ Ｐゴシック</vt:lpstr>
      <vt:lpstr>Arial</vt:lpstr>
      <vt:lpstr>Bauer Bodoni Std</vt:lpstr>
      <vt:lpstr>Calibri</vt:lpstr>
      <vt:lpstr>ヒラギノ角ゴ Pro W3</vt:lpstr>
      <vt:lpstr>IESBA_Powerpoint_template_GREEN RIBBON_WIDESCREEN</vt:lpstr>
      <vt:lpstr>Safeguards</vt:lpstr>
      <vt:lpstr>Re-cap – Key Project Objective</vt:lpstr>
      <vt:lpstr>Project Background</vt:lpstr>
      <vt:lpstr>Principles-Based Approach</vt:lpstr>
      <vt:lpstr>PowerPoint Presentation</vt:lpstr>
      <vt:lpstr>Conceptual Framework - General</vt:lpstr>
      <vt:lpstr>Materiality</vt:lpstr>
      <vt:lpstr>Reasonable &amp; Informed Third Party - Matters</vt:lpstr>
      <vt:lpstr>Reasonable &amp; Informed Third Party - Response</vt:lpstr>
      <vt:lpstr>Safeguards - Description</vt:lpstr>
      <vt:lpstr>Safeguards – Description - Suggestions</vt:lpstr>
      <vt:lpstr>Safeguards – Evaluating effectiveness</vt:lpstr>
      <vt:lpstr>Safeguards – Firm-wide</vt:lpstr>
      <vt:lpstr>Safeguards – NAS</vt:lpstr>
      <vt:lpstr>Those Charged With Governance - Matters</vt:lpstr>
      <vt:lpstr>Those Charged With Governance - Response</vt:lpstr>
      <vt:lpstr>Documentation</vt:lpstr>
      <vt:lpstr>SMP Considerations</vt:lpstr>
      <vt:lpstr>PowerPoint Presentation</vt:lpstr>
      <vt:lpstr>Coordination with Structure Project</vt:lpstr>
      <vt:lpstr>Next Steps - 2015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Non-Assurance Services</dc:title>
  <dc:creator>Louisa Stevens</dc:creator>
  <cp:lastModifiedBy>Louisa Stevens</cp:lastModifiedBy>
  <cp:revision>23</cp:revision>
  <cp:lastPrinted>2011-09-27T17:54:21Z</cp:lastPrinted>
  <dcterms:created xsi:type="dcterms:W3CDTF">2015-03-26T14:46:25Z</dcterms:created>
  <dcterms:modified xsi:type="dcterms:W3CDTF">2015-04-12T01:23:41Z</dcterms:modified>
</cp:coreProperties>
</file>