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26" r:id="rId1"/>
    <p:sldMasterId id="2147483847" r:id="rId2"/>
  </p:sldMasterIdLst>
  <p:notesMasterIdLst>
    <p:notesMasterId r:id="rId19"/>
  </p:notesMasterIdLst>
  <p:sldIdLst>
    <p:sldId id="290" r:id="rId3"/>
    <p:sldId id="319" r:id="rId4"/>
    <p:sldId id="283" r:id="rId5"/>
    <p:sldId id="294" r:id="rId6"/>
    <p:sldId id="307" r:id="rId7"/>
    <p:sldId id="317" r:id="rId8"/>
    <p:sldId id="308" r:id="rId9"/>
    <p:sldId id="309" r:id="rId10"/>
    <p:sldId id="316" r:id="rId11"/>
    <p:sldId id="318" r:id="rId12"/>
    <p:sldId id="310" r:id="rId13"/>
    <p:sldId id="311" r:id="rId14"/>
    <p:sldId id="312" r:id="rId15"/>
    <p:sldId id="313" r:id="rId16"/>
    <p:sldId id="315" r:id="rId17"/>
    <p:sldId id="289" r:id="rId18"/>
  </p:sldIdLst>
  <p:sldSz cx="9144000" cy="5143500" type="screen16x9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493">
          <p15:clr>
            <a:srgbClr val="A4A3A4"/>
          </p15:clr>
        </p15:guide>
        <p15:guide id="2" orient="horz" pos="295">
          <p15:clr>
            <a:srgbClr val="A4A3A4"/>
          </p15:clr>
        </p15:guide>
        <p15:guide id="3" orient="horz" pos="850">
          <p15:clr>
            <a:srgbClr val="A4A3A4"/>
          </p15:clr>
        </p15:guide>
        <p15:guide id="4" orient="horz" pos="2784">
          <p15:clr>
            <a:srgbClr val="A4A3A4"/>
          </p15:clr>
        </p15:guide>
        <p15:guide id="5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A9D9"/>
    <a:srgbClr val="013C80"/>
    <a:srgbClr val="2D8EC2"/>
    <a:srgbClr val="1A276D"/>
    <a:srgbClr val="68B133"/>
    <a:srgbClr val="168136"/>
    <a:srgbClr val="D53D20"/>
    <a:srgbClr val="D56229"/>
    <a:srgbClr val="E58D23"/>
    <a:srgbClr val="2953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80" autoAdjust="0"/>
    <p:restoredTop sz="94660"/>
  </p:normalViewPr>
  <p:slideViewPr>
    <p:cSldViewPr showGuides="1">
      <p:cViewPr varScale="1">
        <p:scale>
          <a:sx n="145" d="100"/>
          <a:sy n="145" d="100"/>
        </p:scale>
        <p:origin x="738" y="126"/>
      </p:cViewPr>
      <p:guideLst>
        <p:guide orient="horz" pos="1493"/>
        <p:guide orient="horz" pos="295"/>
        <p:guide orient="horz" pos="850"/>
        <p:guide orient="horz" pos="278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4/8/2015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3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3391267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776"/>
              </a:spcBef>
              <a:defRPr/>
            </a:lvl2pPr>
            <a:lvl3pPr>
              <a:spcBef>
                <a:spcPts val="776"/>
              </a:spcBef>
              <a:defRPr/>
            </a:lvl3pPr>
            <a:lvl4pPr>
              <a:spcBef>
                <a:spcPts val="776"/>
              </a:spcBef>
              <a:defRPr/>
            </a:lvl4pPr>
            <a:lvl5pPr>
              <a:spcBef>
                <a:spcPts val="776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4755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198961"/>
            <a:ext cx="9144000" cy="3950208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pic>
        <p:nvPicPr>
          <p:cNvPr id="11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8961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398986"/>
            <a:ext cx="4648200" cy="74295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185" y="384188"/>
            <a:ext cx="2056917" cy="60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39295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776"/>
              </a:spcBef>
              <a:defRPr/>
            </a:lvl2pPr>
            <a:lvl3pPr>
              <a:spcBef>
                <a:spcPts val="776"/>
              </a:spcBef>
              <a:defRPr/>
            </a:lvl3pPr>
            <a:lvl4pPr>
              <a:spcBef>
                <a:spcPts val="776"/>
              </a:spcBef>
              <a:defRPr/>
            </a:lvl4pPr>
            <a:lvl5pPr>
              <a:spcBef>
                <a:spcPts val="776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51151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57008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078"/>
            <a:ext cx="5791200" cy="481012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9374"/>
            <a:ext cx="511175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6" y="1349377"/>
            <a:ext cx="3084513" cy="30702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658924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6" y="3305177"/>
            <a:ext cx="8113713" cy="102155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6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039428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49375"/>
            <a:ext cx="4114800" cy="3070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9375"/>
            <a:ext cx="411480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371922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219562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1787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349375"/>
            <a:ext cx="8458200" cy="3070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4416275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357" y="1662424"/>
            <a:ext cx="2627286" cy="767091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2215068" y="2744562"/>
            <a:ext cx="4713863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4400" kern="300" dirty="0" smtClean="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  <a:endParaRPr lang="en-US" sz="4400" kern="300" dirty="0">
              <a:solidFill>
                <a:srgbClr val="005BAA"/>
              </a:solidFill>
              <a:latin typeface="Bauer Bodoni Std" pitchFamily="18" charset="0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3408828" y="382905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0000">
                    <a:lumMod val="65000"/>
                    <a:lumOff val="35000"/>
                  </a:srgbClr>
                </a:solidFill>
                <a:hlinkClick r:id="rId3"/>
              </a:rPr>
              <a:t>www.ethicsboard.org</a:t>
            </a:r>
            <a:endParaRPr lang="en-US" sz="1800" dirty="0">
              <a:solidFill>
                <a:srgbClr val="000000">
                  <a:lumMod val="65000"/>
                  <a:lumOff val="3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12028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078"/>
            <a:ext cx="5791200" cy="481012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9374"/>
            <a:ext cx="511175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6" y="1349377"/>
            <a:ext cx="3084513" cy="30702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6" y="3305177"/>
            <a:ext cx="8113713" cy="102155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6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30276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49375"/>
            <a:ext cx="4114800" cy="3070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9375"/>
            <a:ext cx="411480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33283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00490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9119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349375"/>
            <a:ext cx="8458200" cy="3070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357" y="1662424"/>
            <a:ext cx="2627286" cy="767091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2215068" y="2744562"/>
            <a:ext cx="4713863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4400" kern="300" dirty="0" smtClean="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  <a:endParaRPr lang="en-US" sz="4400" kern="300" dirty="0">
              <a:solidFill>
                <a:srgbClr val="005BAA"/>
              </a:solidFill>
              <a:latin typeface="Bauer Bodoni Std" pitchFamily="18" charset="0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3408828" y="382905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9" y="2"/>
            <a:ext cx="9140971" cy="125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45876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 | Proprietary and Copyrighted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93" y="4739925"/>
            <a:ext cx="1028458" cy="3002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845" r:id="rId2"/>
    <p:sldLayoutId id="2147483846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44" r:id="rId9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44" indent="-347472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416" indent="-347472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88" indent="-347472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60" indent="-347472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9" y="2"/>
            <a:ext cx="9140971" cy="125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45876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rgbClr val="808080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rgbClr val="808080"/>
                </a:solidFill>
              </a:rPr>
              <a:pPr algn="r">
                <a:defRPr/>
              </a:pPr>
              <a:t>‹#›</a:t>
            </a:fld>
            <a:r>
              <a:rPr lang="en-US" sz="800" dirty="0" smtClean="0">
                <a:solidFill>
                  <a:srgbClr val="808080"/>
                </a:solidFill>
                <a:cs typeface="MS PGothic" charset="0"/>
              </a:rPr>
              <a:t> | Proprietary and Copyrighted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93" y="4739925"/>
            <a:ext cx="1028458" cy="30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551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8" r:id="rId1"/>
    <p:sldLayoutId id="2147483849" r:id="rId2"/>
    <p:sldLayoutId id="2147483850" r:id="rId3"/>
    <p:sldLayoutId id="2147483851" r:id="rId4"/>
    <p:sldLayoutId id="2147483852" r:id="rId5"/>
    <p:sldLayoutId id="2147483853" r:id="rId6"/>
    <p:sldLayoutId id="2147483854" r:id="rId7"/>
    <p:sldLayoutId id="2147483855" r:id="rId8"/>
    <p:sldLayoutId id="2147483856" r:id="rId9"/>
    <p:sldLayoutId id="2147483857" r:id="rId10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44" indent="-347472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416" indent="-347472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88" indent="-347472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60" indent="-347472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Part C</a:t>
            </a:r>
            <a:endParaRPr lang="en-US" dirty="0">
              <a:latin typeface="Arial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4"/>
            <a:ext cx="4648200" cy="2296715"/>
          </a:xfrm>
        </p:spPr>
        <p:txBody>
          <a:bodyPr/>
          <a:lstStyle/>
          <a:p>
            <a:r>
              <a:rPr lang="en-US" sz="2000" dirty="0" smtClean="0">
                <a:latin typeface="Arial" charset="0"/>
              </a:rPr>
              <a:t>Jim Gaa, Chair Part C Task Force</a:t>
            </a:r>
          </a:p>
          <a:p>
            <a:endParaRPr lang="en-US" sz="2000" dirty="0" smtClean="0">
              <a:latin typeface="Arial" charset="0"/>
            </a:endParaRPr>
          </a:p>
          <a:p>
            <a:r>
              <a:rPr lang="en-US" sz="1600" dirty="0" smtClean="0">
                <a:latin typeface="Arial" charset="0"/>
              </a:rPr>
              <a:t>IESBA Meeting </a:t>
            </a:r>
          </a:p>
          <a:p>
            <a:r>
              <a:rPr lang="en-US" sz="1600" dirty="0" smtClean="0">
                <a:latin typeface="Arial" charset="0"/>
              </a:rPr>
              <a:t>April 13, 2015</a:t>
            </a:r>
          </a:p>
          <a:p>
            <a:r>
              <a:rPr lang="en-US" sz="1600" dirty="0" smtClean="0">
                <a:latin typeface="Arial" charset="0"/>
              </a:rPr>
              <a:t>New York</a:t>
            </a:r>
            <a:endParaRPr lang="en-US" sz="1600" dirty="0">
              <a:latin typeface="Arial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8616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276350"/>
            <a:ext cx="9144000" cy="3276600"/>
          </a:xfrm>
        </p:spPr>
        <p:txBody>
          <a:bodyPr/>
          <a:lstStyle/>
          <a:p>
            <a:r>
              <a:rPr lang="en-US" sz="3400" dirty="0"/>
              <a:t>Structure of Section </a:t>
            </a:r>
            <a:r>
              <a:rPr lang="en-US" sz="3400" dirty="0" smtClean="0"/>
              <a:t>350</a:t>
            </a:r>
            <a:endParaRPr lang="en-US" sz="3400" dirty="0"/>
          </a:p>
          <a:p>
            <a:pPr lvl="1"/>
            <a:r>
              <a:rPr lang="en-US" sz="3000" dirty="0"/>
              <a:t>Introductory paragraph indicating objective</a:t>
            </a:r>
          </a:p>
          <a:p>
            <a:pPr lvl="1"/>
            <a:r>
              <a:rPr lang="en-US" sz="3000" dirty="0"/>
              <a:t>Balanced discussion needed between </a:t>
            </a:r>
          </a:p>
          <a:p>
            <a:pPr lvl="2"/>
            <a:r>
              <a:rPr lang="en-US" sz="2800" dirty="0"/>
              <a:t>Soliciting and receiving benefits </a:t>
            </a:r>
          </a:p>
          <a:p>
            <a:pPr lvl="2"/>
            <a:r>
              <a:rPr lang="en-US" sz="2800" dirty="0"/>
              <a:t>Offering and providing  benefits</a:t>
            </a:r>
          </a:p>
          <a:p>
            <a:pPr lvl="1"/>
            <a:endParaRPr lang="en-U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 of Section 350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86807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276350"/>
            <a:ext cx="9144000" cy="3276600"/>
          </a:xfrm>
        </p:spPr>
        <p:txBody>
          <a:bodyPr/>
          <a:lstStyle/>
          <a:p>
            <a:r>
              <a:rPr lang="en-US" sz="3200" dirty="0" smtClean="0"/>
              <a:t>Awareness of Laws and Regulations</a:t>
            </a:r>
          </a:p>
          <a:p>
            <a:pPr lvl="1"/>
            <a:r>
              <a:rPr lang="en-US" sz="2600" dirty="0" smtClean="0"/>
              <a:t>Focus of Section 350 on threats to compliance with fundamental principles</a:t>
            </a:r>
          </a:p>
          <a:p>
            <a:pPr lvl="1"/>
            <a:r>
              <a:rPr lang="en-US" sz="2600" dirty="0" smtClean="0"/>
              <a:t>Reminder to abide by applicable Laws and Regulations</a:t>
            </a:r>
          </a:p>
          <a:p>
            <a:pPr lvl="1"/>
            <a:r>
              <a:rPr lang="en-US" sz="2600" dirty="0" smtClean="0"/>
              <a:t>Reference to proposed Section 360</a:t>
            </a:r>
          </a:p>
          <a:p>
            <a:pPr lvl="2"/>
            <a:r>
              <a:rPr lang="en-US" sz="2300" dirty="0" smtClean="0"/>
              <a:t>Violations that have occurred or may be about to occur</a:t>
            </a:r>
          </a:p>
          <a:p>
            <a:pPr lvl="1"/>
            <a:endParaRPr lang="en-US" sz="2400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 of Section 350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64306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276350"/>
            <a:ext cx="9144000" cy="3276600"/>
          </a:xfrm>
        </p:spPr>
        <p:txBody>
          <a:bodyPr/>
          <a:lstStyle/>
          <a:p>
            <a:r>
              <a:rPr lang="en-US" sz="3600" dirty="0" smtClean="0"/>
              <a:t>Types of Inducements</a:t>
            </a:r>
          </a:p>
          <a:p>
            <a:pPr lvl="1"/>
            <a:r>
              <a:rPr lang="en-US" sz="3200" dirty="0" smtClean="0"/>
              <a:t>Examples of acceptable and unacceptable types of Inducements</a:t>
            </a:r>
          </a:p>
          <a:p>
            <a:pPr lvl="1"/>
            <a:r>
              <a:rPr lang="en-US" sz="3200" dirty="0" smtClean="0"/>
              <a:t>“Insignificant” – vague</a:t>
            </a:r>
          </a:p>
          <a:p>
            <a:pPr lvl="1"/>
            <a:r>
              <a:rPr lang="en-US" sz="3200" dirty="0" smtClean="0"/>
              <a:t>Perception associated with Inducements</a:t>
            </a:r>
          </a:p>
          <a:p>
            <a:pPr lvl="1"/>
            <a:endParaRPr lang="en-US" dirty="0" smtClean="0"/>
          </a:p>
          <a:p>
            <a:pPr lvl="1"/>
            <a:endParaRPr lang="en-US" sz="2400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 of Section 350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72289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276350"/>
            <a:ext cx="9144000" cy="3276600"/>
          </a:xfrm>
        </p:spPr>
        <p:txBody>
          <a:bodyPr/>
          <a:lstStyle/>
          <a:p>
            <a:r>
              <a:rPr lang="en-US" sz="3600" dirty="0" smtClean="0"/>
              <a:t>Offering an Inducement</a:t>
            </a:r>
          </a:p>
          <a:p>
            <a:pPr lvl="1"/>
            <a:r>
              <a:rPr lang="en-US" sz="3200" dirty="0" smtClean="0"/>
              <a:t>No real guidance on offering an Inducement</a:t>
            </a:r>
          </a:p>
          <a:p>
            <a:pPr lvl="1"/>
            <a:r>
              <a:rPr lang="en-US" sz="3200" dirty="0" smtClean="0"/>
              <a:t>Majority of guidance in Section 350 relates to receipt of an Inducement</a:t>
            </a:r>
          </a:p>
          <a:p>
            <a:pPr lvl="1"/>
            <a:r>
              <a:rPr lang="en-US" sz="3200" dirty="0" smtClean="0"/>
              <a:t>Factors to consider in offering an Inducement</a:t>
            </a:r>
          </a:p>
          <a:p>
            <a:pPr lvl="1"/>
            <a:endParaRPr lang="en-US" dirty="0" smtClean="0"/>
          </a:p>
          <a:p>
            <a:pPr lvl="1"/>
            <a:endParaRPr lang="en-US" sz="2400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 of Section 350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05248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276350"/>
            <a:ext cx="9144000" cy="3276600"/>
          </a:xfrm>
        </p:spPr>
        <p:txBody>
          <a:bodyPr/>
          <a:lstStyle/>
          <a:p>
            <a:r>
              <a:rPr lang="en-US" sz="3600" dirty="0" smtClean="0"/>
              <a:t>Guidance on inappropriate Inducements</a:t>
            </a:r>
          </a:p>
          <a:p>
            <a:pPr lvl="1"/>
            <a:r>
              <a:rPr lang="en-US" sz="3100" dirty="0" smtClean="0"/>
              <a:t>Guidance on Safeguards</a:t>
            </a:r>
          </a:p>
          <a:p>
            <a:pPr lvl="1"/>
            <a:r>
              <a:rPr lang="en-US" sz="3100" dirty="0" smtClean="0"/>
              <a:t>Basic consideration: whether a benefit would induce violation of fundamental principles</a:t>
            </a:r>
          </a:p>
          <a:p>
            <a:pPr lvl="1"/>
            <a:r>
              <a:rPr lang="en-US" sz="3100" dirty="0"/>
              <a:t>Intentions behind offering an Inducement</a:t>
            </a:r>
          </a:p>
          <a:p>
            <a:pPr lvl="2"/>
            <a:r>
              <a:rPr lang="en-US" sz="2900" dirty="0"/>
              <a:t>Relevant to potential </a:t>
            </a:r>
            <a:r>
              <a:rPr lang="en-US" sz="2900" dirty="0" err="1"/>
              <a:t>offeror</a:t>
            </a:r>
            <a:r>
              <a:rPr lang="en-US" sz="2900" dirty="0"/>
              <a:t> and recipient</a:t>
            </a:r>
          </a:p>
          <a:p>
            <a:pPr lvl="1"/>
            <a:endParaRPr lang="en-US" sz="3200" dirty="0" smtClean="0"/>
          </a:p>
          <a:p>
            <a:pPr lvl="1"/>
            <a:endParaRPr lang="en-US" sz="2800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 of Section 350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81097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276350"/>
            <a:ext cx="9144000" cy="3276600"/>
          </a:xfrm>
        </p:spPr>
        <p:txBody>
          <a:bodyPr/>
          <a:lstStyle/>
          <a:p>
            <a:r>
              <a:rPr lang="en-US" sz="3600" dirty="0" smtClean="0"/>
              <a:t>Reference to Pressure</a:t>
            </a:r>
          </a:p>
          <a:p>
            <a:pPr lvl="1"/>
            <a:r>
              <a:rPr lang="en-US" sz="3200" dirty="0" smtClean="0"/>
              <a:t>Reference to proposed Section 370</a:t>
            </a:r>
          </a:p>
          <a:p>
            <a:r>
              <a:rPr lang="en-US" sz="3600" dirty="0" smtClean="0"/>
              <a:t>Colleagues</a:t>
            </a:r>
          </a:p>
          <a:p>
            <a:pPr lvl="1"/>
            <a:r>
              <a:rPr lang="en-US" sz="3200" dirty="0" smtClean="0"/>
              <a:t>Accountable for the actions of Colleagues</a:t>
            </a:r>
          </a:p>
          <a:p>
            <a:pPr lvl="1"/>
            <a:r>
              <a:rPr lang="en-US" sz="3200" dirty="0" smtClean="0"/>
              <a:t>Not expected to act as “policeman”</a:t>
            </a:r>
          </a:p>
          <a:p>
            <a:pPr lvl="1"/>
            <a:endParaRPr lang="en-US" sz="2400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 of Section 350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66502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95816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276350"/>
            <a:ext cx="9144000" cy="3276600"/>
          </a:xfrm>
        </p:spPr>
        <p:txBody>
          <a:bodyPr/>
          <a:lstStyle/>
          <a:p>
            <a:r>
              <a:rPr lang="en-US" sz="2800" dirty="0" smtClean="0"/>
              <a:t>Phase 1: Sections 320 and 370</a:t>
            </a:r>
          </a:p>
          <a:p>
            <a:pPr lvl="1"/>
            <a:r>
              <a:rPr lang="en-US" sz="2400" dirty="0" smtClean="0"/>
              <a:t>Full Review: June/July 2015 Meeting</a:t>
            </a:r>
          </a:p>
          <a:p>
            <a:pPr lvl="1"/>
            <a:r>
              <a:rPr lang="en-US" sz="2400" dirty="0" smtClean="0"/>
              <a:t>First Read, Post-ED: December 2015 Meeting</a:t>
            </a:r>
          </a:p>
          <a:p>
            <a:r>
              <a:rPr lang="en-US" sz="2800" dirty="0" smtClean="0"/>
              <a:t>Phase 2: Section 350, Analysis of Section 260, and Applicability of Part C to PAPPs</a:t>
            </a:r>
          </a:p>
          <a:p>
            <a:pPr lvl="1"/>
            <a:r>
              <a:rPr lang="en-US" sz="2400" dirty="0" smtClean="0"/>
              <a:t>Issues: June/July 2015 Meeting</a:t>
            </a:r>
          </a:p>
          <a:p>
            <a:pPr lvl="1"/>
            <a:r>
              <a:rPr lang="en-US" sz="2400" dirty="0" smtClean="0"/>
              <a:t>First Read: December 2015 Meeting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of Part C project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36250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Section 350</a:t>
            </a:r>
            <a:endParaRPr lang="en-US" dirty="0">
              <a:latin typeface="Arial" charset="0"/>
            </a:endParaRPr>
          </a:p>
        </p:txBody>
      </p:sp>
      <p:sp>
        <p:nvSpPr>
          <p:cNvPr id="30723" name="Subtitle 15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 dirty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" y="1276350"/>
            <a:ext cx="8991600" cy="3276600"/>
          </a:xfrm>
        </p:spPr>
        <p:txBody>
          <a:bodyPr/>
          <a:lstStyle/>
          <a:p>
            <a:pPr>
              <a:spcBef>
                <a:spcPts val="500"/>
              </a:spcBef>
            </a:pPr>
            <a:r>
              <a:rPr lang="en-US" sz="3600" dirty="0" smtClean="0">
                <a:latin typeface="Arial" charset="0"/>
              </a:rPr>
              <a:t>January 2015 Meeting feedback to TF</a:t>
            </a:r>
          </a:p>
          <a:p>
            <a:pPr lvl="1">
              <a:spcBef>
                <a:spcPts val="500"/>
              </a:spcBef>
            </a:pPr>
            <a:r>
              <a:rPr lang="en-US" sz="3200" dirty="0" smtClean="0">
                <a:latin typeface="Arial" charset="0"/>
              </a:rPr>
              <a:t>Analysis of Section 350</a:t>
            </a:r>
          </a:p>
          <a:p>
            <a:pPr marL="694944" lvl="2" indent="0">
              <a:spcBef>
                <a:spcPts val="500"/>
              </a:spcBef>
              <a:buNone/>
            </a:pPr>
            <a:r>
              <a:rPr lang="en-US" sz="3000" dirty="0" smtClean="0">
                <a:latin typeface="Arial" charset="0"/>
              </a:rPr>
              <a:t>Including:</a:t>
            </a:r>
          </a:p>
          <a:p>
            <a:pPr lvl="2">
              <a:spcBef>
                <a:spcPts val="500"/>
              </a:spcBef>
            </a:pPr>
            <a:r>
              <a:rPr lang="en-US" sz="3000" dirty="0" smtClean="0">
                <a:latin typeface="Arial" charset="0"/>
              </a:rPr>
              <a:t>Definition of Key Terms</a:t>
            </a:r>
          </a:p>
          <a:p>
            <a:pPr lvl="2">
              <a:spcBef>
                <a:spcPts val="500"/>
              </a:spcBef>
            </a:pPr>
            <a:r>
              <a:rPr lang="en-US" sz="3000" dirty="0" smtClean="0">
                <a:latin typeface="Arial" charset="0"/>
              </a:rPr>
              <a:t>Link between Section 350 and proposed Sections 360 and 370</a:t>
            </a:r>
            <a:endParaRPr lang="en-US" sz="30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0566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276350"/>
            <a:ext cx="9144000" cy="327660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sz="4000" dirty="0" smtClean="0"/>
              <a:t>Title of Section 350</a:t>
            </a:r>
          </a:p>
          <a:p>
            <a:pPr lvl="1"/>
            <a:r>
              <a:rPr lang="en-US" sz="3600" dirty="0" smtClean="0"/>
              <a:t>Inducements – not “intuitive”</a:t>
            </a:r>
          </a:p>
          <a:p>
            <a:pPr lvl="1"/>
            <a:r>
              <a:rPr lang="en-US" sz="3600" dirty="0" smtClean="0"/>
              <a:t>Search of electronic Code</a:t>
            </a:r>
          </a:p>
          <a:p>
            <a:pPr lvl="2"/>
            <a:r>
              <a:rPr lang="en-US" sz="3200" dirty="0" smtClean="0"/>
              <a:t>Include </a:t>
            </a:r>
            <a:r>
              <a:rPr lang="en-US" sz="3200" dirty="0"/>
              <a:t>“gifts and “hospitality</a:t>
            </a:r>
            <a:r>
              <a:rPr lang="en-US" sz="3200" dirty="0" smtClean="0"/>
              <a:t>” in title</a:t>
            </a:r>
            <a:endParaRPr lang="en-US" sz="3200" dirty="0"/>
          </a:p>
          <a:p>
            <a:pPr lvl="1"/>
            <a:endParaRPr lang="en-US" sz="3200" dirty="0" smtClean="0"/>
          </a:p>
          <a:p>
            <a:pPr marL="347472" lvl="1" indent="0">
              <a:buNone/>
            </a:pPr>
            <a:endParaRPr lang="en-US" sz="2400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 of Section 350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20834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276350"/>
            <a:ext cx="9144000" cy="3276600"/>
          </a:xfrm>
        </p:spPr>
        <p:txBody>
          <a:bodyPr/>
          <a:lstStyle/>
          <a:p>
            <a:r>
              <a:rPr lang="en-US" sz="4000" dirty="0" smtClean="0"/>
              <a:t>Use of “Inducement”</a:t>
            </a:r>
          </a:p>
          <a:p>
            <a:pPr lvl="1"/>
            <a:r>
              <a:rPr lang="en-US" sz="3600" dirty="0" smtClean="0"/>
              <a:t>Need a precise definition</a:t>
            </a:r>
          </a:p>
          <a:p>
            <a:pPr lvl="1"/>
            <a:r>
              <a:rPr lang="en-US" sz="3600" dirty="0" smtClean="0"/>
              <a:t>Negative connotation?</a:t>
            </a:r>
          </a:p>
          <a:p>
            <a:pPr lvl="1"/>
            <a:r>
              <a:rPr lang="en-US" sz="3600" dirty="0" smtClean="0"/>
              <a:t>Clear definitions to allow translation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 of Section 350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38863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276350"/>
            <a:ext cx="9144000" cy="3276600"/>
          </a:xfrm>
        </p:spPr>
        <p:txBody>
          <a:bodyPr/>
          <a:lstStyle/>
          <a:p>
            <a:r>
              <a:rPr lang="en-US" sz="3200" dirty="0" smtClean="0"/>
              <a:t>Association with Inducements</a:t>
            </a:r>
          </a:p>
          <a:p>
            <a:pPr lvl="1"/>
            <a:r>
              <a:rPr lang="en-US" sz="2800" dirty="0" smtClean="0"/>
              <a:t>Inducements limited to Professional Accountant and Immediate or Close Family members</a:t>
            </a:r>
          </a:p>
          <a:p>
            <a:pPr lvl="1"/>
            <a:r>
              <a:rPr lang="en-US" sz="2800" dirty="0" smtClean="0"/>
              <a:t>No mention of Colleagues</a:t>
            </a:r>
          </a:p>
          <a:p>
            <a:pPr lvl="1"/>
            <a:r>
              <a:rPr lang="en-US" sz="2800" dirty="0" smtClean="0"/>
              <a:t>Association may include accounting for Inducements</a:t>
            </a:r>
            <a:endParaRPr lang="en-US" sz="2600" dirty="0" smtClean="0"/>
          </a:p>
          <a:p>
            <a:pPr lvl="1"/>
            <a:endParaRPr lang="en-US" sz="2800" dirty="0"/>
          </a:p>
          <a:p>
            <a:pPr lvl="1"/>
            <a:endParaRPr lang="en-US" sz="3200" dirty="0"/>
          </a:p>
          <a:p>
            <a:endParaRPr lang="en-US" sz="3200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 of Section 350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54428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276350"/>
            <a:ext cx="9144000" cy="3276600"/>
          </a:xfrm>
        </p:spPr>
        <p:txBody>
          <a:bodyPr/>
          <a:lstStyle/>
          <a:p>
            <a:endParaRPr lang="en-US" sz="3600" dirty="0" smtClean="0"/>
          </a:p>
          <a:p>
            <a:r>
              <a:rPr lang="en-US" sz="3600" dirty="0" smtClean="0"/>
              <a:t>Public Interest</a:t>
            </a:r>
          </a:p>
          <a:p>
            <a:pPr lvl="1"/>
            <a:r>
              <a:rPr lang="en-US" sz="3200" dirty="0" smtClean="0"/>
              <a:t>No reference to the Public Interest in Section 350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 of Section 350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53801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276350"/>
            <a:ext cx="9144000" cy="3276600"/>
          </a:xfrm>
        </p:spPr>
        <p:txBody>
          <a:bodyPr/>
          <a:lstStyle/>
          <a:p>
            <a:r>
              <a:rPr lang="en-US" sz="3400" dirty="0" smtClean="0"/>
              <a:t>Threats</a:t>
            </a:r>
          </a:p>
          <a:p>
            <a:pPr lvl="1"/>
            <a:r>
              <a:rPr lang="en-US" sz="3000" dirty="0" smtClean="0"/>
              <a:t>Self Interest threats – should be more extensive</a:t>
            </a:r>
          </a:p>
          <a:p>
            <a:pPr lvl="1"/>
            <a:r>
              <a:rPr lang="en-US" sz="3000" dirty="0" smtClean="0"/>
              <a:t>Intimidation threats – should be more extensive</a:t>
            </a:r>
          </a:p>
          <a:p>
            <a:pPr lvl="1"/>
            <a:r>
              <a:rPr lang="en-US" sz="3000" dirty="0" smtClean="0"/>
              <a:t>Advocacy threat – not addressed</a:t>
            </a:r>
          </a:p>
          <a:p>
            <a:pPr lvl="1"/>
            <a:r>
              <a:rPr lang="en-US" sz="3000" dirty="0" smtClean="0"/>
              <a:t>Familiarity threat – not addressed</a:t>
            </a:r>
          </a:p>
          <a:p>
            <a:pPr lvl="1"/>
            <a:endParaRPr lang="en-US" sz="2400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 of Section 350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66609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276350"/>
            <a:ext cx="9144000" cy="3276600"/>
          </a:xfrm>
        </p:spPr>
        <p:txBody>
          <a:bodyPr/>
          <a:lstStyle/>
          <a:p>
            <a:r>
              <a:rPr lang="en-US" sz="4000" dirty="0" smtClean="0"/>
              <a:t>Safeguards</a:t>
            </a:r>
            <a:endParaRPr lang="en-US" sz="4000" dirty="0"/>
          </a:p>
          <a:p>
            <a:pPr lvl="1"/>
            <a:r>
              <a:rPr lang="en-US" sz="3600" dirty="0" smtClean="0"/>
              <a:t>Short discussion for soliciting and accepting inducements</a:t>
            </a:r>
          </a:p>
          <a:p>
            <a:pPr lvl="1"/>
            <a:r>
              <a:rPr lang="en-US" sz="3600" dirty="0"/>
              <a:t>None for offering and providing inducements</a:t>
            </a:r>
          </a:p>
          <a:p>
            <a:pPr lvl="1"/>
            <a:endParaRPr lang="en-US" sz="2400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 of Section 350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7772152"/>
      </p:ext>
    </p:extLst>
  </p:cSld>
  <p:clrMapOvr>
    <a:masterClrMapping/>
  </p:clrMapOvr>
</p:sld>
</file>

<file path=ppt/theme/theme1.xml><?xml version="1.0" encoding="utf-8"?>
<a:theme xmlns:a="http://schemas.openxmlformats.org/drawingml/2006/main" name="IESBA_Powerpoint_template_GREEN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IESBA_Powerpoint_template_GREEN RIBBON_WIDESCREEN" id="{97502708-9843-4C1B-BCA0-FFB288AF1A20}" vid="{C211E3E3-D26C-42E5-AA10-D3816BA2BE4E}"/>
    </a:ext>
  </a:extLst>
</a:theme>
</file>

<file path=ppt/theme/theme2.xml><?xml version="1.0" encoding="utf-8"?>
<a:theme xmlns:a="http://schemas.openxmlformats.org/drawingml/2006/main" name="1_IESBA_Powerpoint_template_GREEN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IESBA_Powerpoint_template_GREEN RIBBON_WIDESCREEN" id="{97502708-9843-4C1B-BCA0-FFB288AF1A20}" vid="{C211E3E3-D26C-42E5-AA10-D3816BA2BE4E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IESBA_Powerpoint_template_GREEN RIBBON_WIDESCREEN</Template>
  <TotalTime>8565</TotalTime>
  <Words>426</Words>
  <Application>Microsoft Office PowerPoint</Application>
  <PresentationFormat>On-screen Show (16:9)</PresentationFormat>
  <Paragraphs>84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ＭＳ Ｐゴシック</vt:lpstr>
      <vt:lpstr>ＭＳ Ｐゴシック</vt:lpstr>
      <vt:lpstr>Arial</vt:lpstr>
      <vt:lpstr>Bauer Bodoni Std</vt:lpstr>
      <vt:lpstr>Calibri</vt:lpstr>
      <vt:lpstr>ヒラギノ角ゴ Pro W3</vt:lpstr>
      <vt:lpstr>IESBA_Powerpoint_template_GREEN RIBBON_WIDESCREEN</vt:lpstr>
      <vt:lpstr>1_IESBA_Powerpoint_template_GREEN RIBBON_WIDESCREEN</vt:lpstr>
      <vt:lpstr>Part C</vt:lpstr>
      <vt:lpstr>Overview of Part C project</vt:lpstr>
      <vt:lpstr>Section 350</vt:lpstr>
      <vt:lpstr>Analysis of Section 350</vt:lpstr>
      <vt:lpstr>Analysis of Section 350</vt:lpstr>
      <vt:lpstr>Analysis of Section 350</vt:lpstr>
      <vt:lpstr>Analysis of Section 350</vt:lpstr>
      <vt:lpstr>Analysis of Section 350</vt:lpstr>
      <vt:lpstr>Analysis of Section 350</vt:lpstr>
      <vt:lpstr>Analysis of Section 350</vt:lpstr>
      <vt:lpstr>Analysis of Section 350</vt:lpstr>
      <vt:lpstr>Analysis of Section 350</vt:lpstr>
      <vt:lpstr>Analysis of Section 350</vt:lpstr>
      <vt:lpstr>Analysis of Section 350</vt:lpstr>
      <vt:lpstr>Analysis of Section 350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 24pt Arial Bold</dc:title>
  <dc:creator>Kaushal Gandhi</dc:creator>
  <cp:lastModifiedBy>Kaushal Gandhi</cp:lastModifiedBy>
  <cp:revision>83</cp:revision>
  <cp:lastPrinted>2011-09-27T17:54:21Z</cp:lastPrinted>
  <dcterms:created xsi:type="dcterms:W3CDTF">2014-09-28T15:08:13Z</dcterms:created>
  <dcterms:modified xsi:type="dcterms:W3CDTF">2015-04-08T17:38:26Z</dcterms:modified>
</cp:coreProperties>
</file>