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8"/>
  </p:notesMasterIdLst>
  <p:sldIdLst>
    <p:sldId id="267" r:id="rId2"/>
    <p:sldId id="271" r:id="rId3"/>
    <p:sldId id="328" r:id="rId4"/>
    <p:sldId id="312" r:id="rId5"/>
    <p:sldId id="313" r:id="rId6"/>
    <p:sldId id="324" r:id="rId7"/>
    <p:sldId id="325" r:id="rId8"/>
    <p:sldId id="326" r:id="rId9"/>
    <p:sldId id="329" r:id="rId10"/>
    <p:sldId id="298" r:id="rId11"/>
    <p:sldId id="330" r:id="rId12"/>
    <p:sldId id="318" r:id="rId13"/>
    <p:sldId id="327" r:id="rId14"/>
    <p:sldId id="323" r:id="rId15"/>
    <p:sldId id="291" r:id="rId16"/>
    <p:sldId id="292" r:id="rId1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howGuides="1">
      <p:cViewPr>
        <p:scale>
          <a:sx n="100" d="100"/>
          <a:sy n="100" d="100"/>
        </p:scale>
        <p:origin x="974" y="365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NOCLAR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724150"/>
            <a:ext cx="472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200" dirty="0" smtClean="0"/>
              <a:t>Caroline Gardner, 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638550"/>
            <a:ext cx="4876800" cy="1143000"/>
          </a:xfrm>
        </p:spPr>
        <p:txBody>
          <a:bodyPr/>
          <a:lstStyle/>
          <a:p>
            <a:pPr marL="236538" indent="-236538"/>
            <a:r>
              <a:rPr lang="en-US" sz="1800" dirty="0" smtClean="0"/>
              <a:t>IESBA Meeting</a:t>
            </a:r>
          </a:p>
          <a:p>
            <a:pPr marL="236538" indent="-236538"/>
            <a:r>
              <a:rPr lang="en-US" sz="1800" dirty="0" smtClean="0">
                <a:latin typeface="Arial" charset="0"/>
              </a:rPr>
              <a:t>New York</a:t>
            </a:r>
            <a:endParaRPr lang="en-US" sz="1800" dirty="0">
              <a:latin typeface="Arial" charset="0"/>
            </a:endParaRPr>
          </a:p>
          <a:p>
            <a:pPr marL="236538" indent="-236538"/>
            <a:r>
              <a:rPr lang="en-US" sz="1800" dirty="0" smtClean="0"/>
              <a:t>April 13-15, </a:t>
            </a:r>
            <a:r>
              <a:rPr lang="en-US" sz="1800" dirty="0" smtClean="0"/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685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/>
              <a:t>Proposed Sections 225 and 360</a:t>
            </a:r>
          </a:p>
        </p:txBody>
      </p:sp>
    </p:spTree>
    <p:extLst>
      <p:ext uri="{BB962C8B-B14F-4D97-AF65-F5344CB8AC3E}">
        <p14:creationId xmlns:p14="http://schemas.microsoft.com/office/powerpoint/2010/main" val="3211153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Proposed Section </a:t>
            </a:r>
            <a:r>
              <a:rPr lang="en-US" sz="2200" dirty="0" smtClean="0"/>
              <a:t>225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Changes generally are in response to: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January Board discussion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Input from stakeholder outreach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Feedback from CAG and IFAC SMP Committee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Views and comments on proposed changes?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1487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Proposed Section 360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Changes generally correspond to changes in proposed Section </a:t>
            </a:r>
            <a:r>
              <a:rPr lang="en-US" dirty="0" smtClean="0"/>
              <a:t>225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Views and comments on proposed changes?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6969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Consequential and Conforming Amendments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Only new proposed changes are in Sections 100 and 140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100.26: to respond to IFAC SMP Committee comment re in smaller entities, TCWG and management may be the same individual(s)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100.27-28: to position documentation guidance at broader level of the Code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140.7(c)(iv): refinement re “ethics and professional standards” vs “technical standards and ethics requirements”</a:t>
            </a:r>
          </a:p>
        </p:txBody>
      </p:sp>
    </p:spTree>
    <p:extLst>
      <p:ext uri="{BB962C8B-B14F-4D97-AF65-F5344CB8AC3E}">
        <p14:creationId xmlns:p14="http://schemas.microsoft.com/office/powerpoint/2010/main" val="412908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Draft Explanatory Memorandum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 smtClean="0"/>
              <a:t>Includes: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Outline of developments since August 2012 ED, including extensive outreach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Explanation of approach to, and key elements of, proposed framework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Articulation of strengths of proposed framework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Rationale for not mandating disclosure to an appropriate authority in the Code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A number of messages about broader considerations on the topic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Update on coordination with IAASB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Comments?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163055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</a:t>
            </a:r>
            <a:r>
              <a:rPr lang="en-US" dirty="0" smtClean="0"/>
              <a:t>Steps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694375"/>
              </p:ext>
            </p:extLst>
          </p:nvPr>
        </p:nvGraphicFramePr>
        <p:xfrm>
          <a:off x="457200" y="1428750"/>
          <a:ext cx="83058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6705600"/>
              </a:tblGrid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 2015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with NSS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 rowSpan="2"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December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Full review of</a:t>
                      </a:r>
                      <a:r>
                        <a:rPr lang="en-US" baseline="0" dirty="0" smtClean="0"/>
                        <a:t> comments on re-ED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Discussion with </a:t>
                      </a:r>
                      <a:r>
                        <a:rPr lang="en-US" dirty="0" smtClean="0"/>
                        <a:t>IAASB</a:t>
                      </a:r>
                      <a:endParaRPr lang="en-US" dirty="0" smtClean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March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with CAG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March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 approval (?)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100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96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276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Support for direction </a:t>
            </a:r>
            <a:r>
              <a:rPr lang="en-US" dirty="0" smtClean="0"/>
              <a:t>of proposed Sections 225 and 360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Support in particular for: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Proposed additional guidance and clarification re scope, including scoping out matters that are clearly inconsequential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Placement of third party test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Rebalancing list of factors to consider in determining whether to disclose the matter to an appropriate authority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/>
              <a:t>Tentative Board Decisions – </a:t>
            </a:r>
            <a:r>
              <a:rPr lang="en-US" sz="2200" dirty="0" smtClean="0"/>
              <a:t>January 2015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6298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85800" y="1962150"/>
            <a:ext cx="7696200" cy="1524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Stakeholder Outreach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Q1 2015</a:t>
            </a: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694862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 smtClean="0"/>
              <a:t>Main matters raised:</a:t>
            </a:r>
            <a:endParaRPr lang="en-US" sz="2200" dirty="0" smtClean="0"/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Insider trading scoped in?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Breaches of disclosure requirements under securities laws and regulations covered?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Any requirement to document courses of action considered?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Where client </a:t>
            </a:r>
            <a:r>
              <a:rPr lang="en-US" sz="1800" dirty="0"/>
              <a:t>is also an audit </a:t>
            </a:r>
            <a:r>
              <a:rPr lang="en-US" sz="1800" dirty="0" smtClean="0"/>
              <a:t>client of the firm, requirement to </a:t>
            </a:r>
            <a:r>
              <a:rPr lang="en-US" sz="1800" i="1" dirty="0" smtClean="0"/>
              <a:t>consider</a:t>
            </a:r>
            <a:r>
              <a:rPr lang="en-US" sz="1800" dirty="0" smtClean="0"/>
              <a:t> communicating the matter to audit engagement partner sounds weak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IOSCO Committee 1 – February 4</a:t>
            </a:r>
            <a:r>
              <a:rPr lang="en-US" sz="2200" baseline="30000" dirty="0" smtClean="0"/>
              <a:t>th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47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85800" y="1962150"/>
            <a:ext cx="7696200" cy="1524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Meeting with EC Representatives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(February 26</a:t>
            </a:r>
            <a:r>
              <a:rPr lang="en-US" sz="3200" b="1" baseline="30000" dirty="0" smtClean="0"/>
              <a:t>th</a:t>
            </a:r>
            <a:r>
              <a:rPr lang="en-US" sz="3200" b="1" dirty="0"/>
              <a:t>)</a:t>
            </a: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471081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85800" y="1962150"/>
            <a:ext cx="7696200" cy="1524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Meeting with Monitorin</a:t>
            </a:r>
            <a:r>
              <a:rPr lang="en-US" sz="3200" b="1" dirty="0" smtClean="0"/>
              <a:t>g Group</a:t>
            </a:r>
            <a:endParaRPr lang="en-US" sz="3200" b="1" dirty="0" smtClean="0"/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(March 5</a:t>
            </a:r>
            <a:r>
              <a:rPr lang="en-US" sz="3200" b="1" baseline="30000" dirty="0" smtClean="0"/>
              <a:t>th</a:t>
            </a:r>
            <a:r>
              <a:rPr lang="en-US" sz="3200" b="1" dirty="0"/>
              <a:t>)</a:t>
            </a: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575877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85800" y="1962150"/>
            <a:ext cx="7696200" cy="1524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Meeting with IAASB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(March 19</a:t>
            </a:r>
            <a:r>
              <a:rPr lang="en-US" sz="3200" b="1" baseline="30000" dirty="0" smtClean="0"/>
              <a:t>th</a:t>
            </a:r>
            <a:r>
              <a:rPr lang="en-US" sz="3200" b="1" dirty="0"/>
              <a:t>)</a:t>
            </a: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778727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85800" y="1962150"/>
            <a:ext cx="7696200" cy="1524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Meeting with IFAC PAIB Committee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(March 23</a:t>
            </a:r>
            <a:r>
              <a:rPr lang="en-US" sz="3200" b="1" baseline="30000" dirty="0" smtClean="0"/>
              <a:t>rd</a:t>
            </a:r>
            <a:r>
              <a:rPr lang="en-US" sz="3200" b="1" dirty="0" smtClean="0"/>
              <a:t>)</a:t>
            </a: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644794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 smtClean="0"/>
              <a:t>Broad support for direction and for re-exposure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Main matters raised: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Split between assurance and non-assurance engagements?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Insider trading covered?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Sufficiently clear that where there is legal or regulatory requirement to report, PA must comply with it?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Where </a:t>
            </a:r>
            <a:r>
              <a:rPr lang="en-US" sz="1800" dirty="0"/>
              <a:t>client is also an audit client of a network </a:t>
            </a:r>
            <a:r>
              <a:rPr lang="en-US" sz="1800" dirty="0" smtClean="0"/>
              <a:t>firm, </a:t>
            </a:r>
            <a:r>
              <a:rPr lang="en-US" sz="1800" dirty="0"/>
              <a:t>r</a:t>
            </a:r>
            <a:r>
              <a:rPr lang="en-US" sz="1800" dirty="0" smtClean="0"/>
              <a:t>equirement </a:t>
            </a:r>
            <a:r>
              <a:rPr lang="en-US" sz="1800" dirty="0"/>
              <a:t>to communicate across the network </a:t>
            </a:r>
            <a:r>
              <a:rPr lang="en-US" sz="1800" dirty="0" smtClean="0"/>
              <a:t>should be same as within </a:t>
            </a:r>
            <a:r>
              <a:rPr lang="en-US" sz="1800" dirty="0"/>
              <a:t>the </a:t>
            </a:r>
            <a:r>
              <a:rPr lang="en-US" sz="1800" dirty="0" smtClean="0"/>
              <a:t>firm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Documentation of significant judgments under proposed Section 225?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IESBA CAG Meeting – March 11</a:t>
            </a:r>
            <a:r>
              <a:rPr lang="en-US" sz="2200" baseline="30000" dirty="0" smtClean="0"/>
              <a:t>th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4535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575</TotalTime>
  <Words>463</Words>
  <Application>Microsoft Office PowerPoint</Application>
  <PresentationFormat>On-screen Show (16:9)</PresentationFormat>
  <Paragraphs>72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NOCLAR</vt:lpstr>
      <vt:lpstr>Tentative Board Decisions – January 2015</vt:lpstr>
      <vt:lpstr>PowerPoint Presentation</vt:lpstr>
      <vt:lpstr>IOSCO Committee 1 – February 4th</vt:lpstr>
      <vt:lpstr>PowerPoint Presentation</vt:lpstr>
      <vt:lpstr>PowerPoint Presentation</vt:lpstr>
      <vt:lpstr>PowerPoint Presentation</vt:lpstr>
      <vt:lpstr>PowerPoint Presentation</vt:lpstr>
      <vt:lpstr>IESBA CAG Meeting – March 11th</vt:lpstr>
      <vt:lpstr>PowerPoint Presentation</vt:lpstr>
      <vt:lpstr>Proposed Section 225</vt:lpstr>
      <vt:lpstr>Proposed Section 360</vt:lpstr>
      <vt:lpstr>Consequential and Conforming Amendments</vt:lpstr>
      <vt:lpstr>Draft Explanatory Memorandum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Ken Siong</cp:lastModifiedBy>
  <cp:revision>64</cp:revision>
  <cp:lastPrinted>2011-09-27T17:54:21Z</cp:lastPrinted>
  <dcterms:created xsi:type="dcterms:W3CDTF">2014-10-07T21:52:43Z</dcterms:created>
  <dcterms:modified xsi:type="dcterms:W3CDTF">2015-04-09T17:37:00Z</dcterms:modified>
</cp:coreProperties>
</file>