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23"/>
  </p:notesMasterIdLst>
  <p:handoutMasterIdLst>
    <p:handoutMasterId r:id="rId24"/>
  </p:handoutMasterIdLst>
  <p:sldIdLst>
    <p:sldId id="298" r:id="rId2"/>
    <p:sldId id="301" r:id="rId3"/>
    <p:sldId id="304" r:id="rId4"/>
    <p:sldId id="306" r:id="rId5"/>
    <p:sldId id="307" r:id="rId6"/>
    <p:sldId id="309" r:id="rId7"/>
    <p:sldId id="331" r:id="rId8"/>
    <p:sldId id="313" r:id="rId9"/>
    <p:sldId id="314" r:id="rId10"/>
    <p:sldId id="315" r:id="rId11"/>
    <p:sldId id="302" r:id="rId12"/>
    <p:sldId id="303" r:id="rId13"/>
    <p:sldId id="316" r:id="rId14"/>
    <p:sldId id="317" r:id="rId15"/>
    <p:sldId id="318" r:id="rId16"/>
    <p:sldId id="319" r:id="rId17"/>
    <p:sldId id="330" r:id="rId18"/>
    <p:sldId id="320" r:id="rId19"/>
    <p:sldId id="321" r:id="rId20"/>
    <p:sldId id="323" r:id="rId21"/>
    <p:sldId id="324" r:id="rId22"/>
  </p:sldIdLst>
  <p:sldSz cx="9144000" cy="5143500" type="screen16x9"/>
  <p:notesSz cx="6950075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orbea" initials="m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howGuides="1">
      <p:cViewPr varScale="1">
        <p:scale>
          <a:sx n="118" d="100"/>
          <a:sy n="118" d="100"/>
        </p:scale>
        <p:origin x="470" y="82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7000" y="0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03096B-39B0-455D-B08D-D3F2E84CA8F2}" type="datetimeFigureOut">
              <a:rPr lang="en-US" smtClean="0"/>
              <a:t>4/13/2015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525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7000" y="8772525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81BA86-FF80-4CAB-AFE2-A8270B90C0E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25413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4/13/2015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5288" y="692150"/>
            <a:ext cx="615950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92" tIns="46246" rIns="92492" bIns="46246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936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3058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0707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1198960"/>
            <a:ext cx="9144000" cy="3942159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6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5388"/>
            <a:ext cx="6629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IFAC_Logo_MASTERcolor_092711-CS4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304800" y="549316"/>
            <a:ext cx="2058988" cy="449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257300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481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45" r:id="rId2"/>
    <p:sldLayoutId id="2147483846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44" r:id="rId9"/>
    <p:sldLayoutId id="2147483847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5664200" y="3343276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Long Association Task Force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267200" y="2484834"/>
            <a:ext cx="4114800" cy="2372916"/>
          </a:xfrm>
        </p:spPr>
        <p:txBody>
          <a:bodyPr/>
          <a:lstStyle/>
          <a:p>
            <a:pPr marL="231775" indent="-231775"/>
            <a:r>
              <a:rPr lang="en-US" sz="2200" b="1" dirty="0" smtClean="0">
                <a:latin typeface="Arial" charset="0"/>
              </a:rPr>
              <a:t>Marisa Orbea, </a:t>
            </a:r>
          </a:p>
          <a:p>
            <a:pPr marL="231775" indent="-231775"/>
            <a:r>
              <a:rPr lang="en-US" sz="2200" b="1" dirty="0" smtClean="0">
                <a:latin typeface="Arial" charset="0"/>
              </a:rPr>
              <a:t>Task Force Chair</a:t>
            </a:r>
          </a:p>
          <a:p>
            <a:endParaRPr lang="en-US" sz="1800" b="1" dirty="0" smtClean="0">
              <a:latin typeface="Arial" charset="0"/>
            </a:endParaRPr>
          </a:p>
          <a:p>
            <a:r>
              <a:rPr lang="en-US" sz="1800" b="1" dirty="0" smtClean="0">
                <a:latin typeface="Arial" charset="0"/>
              </a:rPr>
              <a:t>IESBA Meeting</a:t>
            </a:r>
          </a:p>
          <a:p>
            <a:r>
              <a:rPr lang="en-US" sz="1800" b="1" dirty="0" smtClean="0">
                <a:latin typeface="Arial" charset="0"/>
              </a:rPr>
              <a:t>April 13-15, 2015</a:t>
            </a:r>
          </a:p>
          <a:p>
            <a:r>
              <a:rPr lang="en-US" sz="1800" b="1" dirty="0" smtClean="0">
                <a:latin typeface="Arial" charset="0"/>
              </a:rPr>
              <a:t>New York, USA </a:t>
            </a:r>
          </a:p>
        </p:txBody>
      </p:sp>
    </p:spTree>
    <p:extLst>
      <p:ext uri="{BB962C8B-B14F-4D97-AF65-F5344CB8AC3E}">
        <p14:creationId xmlns:p14="http://schemas.microsoft.com/office/powerpoint/2010/main" val="484157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228600" y="1962150"/>
            <a:ext cx="8458200" cy="1447800"/>
          </a:xfrm>
        </p:spPr>
        <p:txBody>
          <a:bodyPr/>
          <a:lstStyle/>
          <a:p>
            <a:pPr marL="0" indent="0" algn="ctr">
              <a:spcBef>
                <a:spcPts val="1200"/>
              </a:spcBef>
              <a:buNone/>
            </a:pPr>
            <a:r>
              <a:rPr lang="en-US" sz="2800" b="1" dirty="0" smtClean="0"/>
              <a:t>The remaining provisions not discussed by the Board in January 2015 </a:t>
            </a:r>
          </a:p>
        </p:txBody>
      </p:sp>
    </p:spTree>
    <p:extLst>
      <p:ext uri="{BB962C8B-B14F-4D97-AF65-F5344CB8AC3E}">
        <p14:creationId xmlns:p14="http://schemas.microsoft.com/office/powerpoint/2010/main" val="388328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8310207"/>
              </p:ext>
            </p:extLst>
          </p:nvPr>
        </p:nvGraphicFramePr>
        <p:xfrm>
          <a:off x="381000" y="1352550"/>
          <a:ext cx="8305800" cy="268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/>
                <a:gridCol w="4267200"/>
              </a:tblGrid>
              <a:tr h="44521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ED Proposal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Respondents Support?</a:t>
                      </a:r>
                      <a:endParaRPr lang="en-US" sz="2000" dirty="0"/>
                    </a:p>
                  </a:txBody>
                  <a:tcPr/>
                </a:tc>
              </a:tr>
              <a:tr h="92638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Allowance for limited</a:t>
                      </a:r>
                      <a:r>
                        <a:rPr lang="en-US" sz="2000" baseline="0" dirty="0" smtClean="0"/>
                        <a:t> consultation role for outgoing EP after 2 years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On balance,</a:t>
                      </a:r>
                      <a:r>
                        <a:rPr lang="en-US" sz="2000" baseline="0" dirty="0" smtClean="0"/>
                        <a:t> more respondents supported proposal</a:t>
                      </a:r>
                      <a:endParaRPr lang="en-US" sz="2000" dirty="0"/>
                    </a:p>
                  </a:txBody>
                  <a:tcPr/>
                </a:tc>
              </a:tr>
              <a:tr h="1130157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Additional</a:t>
                      </a:r>
                      <a:r>
                        <a:rPr lang="en-US" sz="2000" baseline="0" dirty="0" smtClean="0"/>
                        <a:t> restrictions on activities performed by KAP during cooling-off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Evenly</a:t>
                      </a:r>
                      <a:r>
                        <a:rPr lang="en-US" sz="2000" baseline="0" dirty="0" smtClean="0"/>
                        <a:t> balanced views. Some against the proposal as too strict, some support, some consider not strict enough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Restriction on Activities of  KAPs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82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1821356"/>
              </p:ext>
            </p:extLst>
          </p:nvPr>
        </p:nvGraphicFramePr>
        <p:xfrm>
          <a:off x="381000" y="1428750"/>
          <a:ext cx="8382000" cy="30479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2549"/>
                <a:gridCol w="3109451"/>
              </a:tblGrid>
              <a:tr h="43542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ED proposal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Respondents support?</a:t>
                      </a:r>
                      <a:endParaRPr lang="en-US" sz="2000" dirty="0"/>
                    </a:p>
                  </a:txBody>
                  <a:tcPr/>
                </a:tc>
              </a:tr>
              <a:tr h="43542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New 290.150C and 290.150D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Most supported</a:t>
                      </a:r>
                      <a:endParaRPr lang="en-US" sz="2000" dirty="0"/>
                    </a:p>
                  </a:txBody>
                  <a:tcPr/>
                </a:tc>
              </a:tr>
              <a:tr h="43542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Concurrence of TCWG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Most supported</a:t>
                      </a:r>
                      <a:endParaRPr lang="en-US" sz="2000" dirty="0"/>
                    </a:p>
                  </a:txBody>
                  <a:tcPr/>
                </a:tc>
              </a:tr>
              <a:tr h="43542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Enhancements</a:t>
                      </a:r>
                      <a:r>
                        <a:rPr lang="en-US" sz="2000" baseline="0" dirty="0" smtClean="0"/>
                        <a:t> to</a:t>
                      </a:r>
                      <a:r>
                        <a:rPr lang="en-US" sz="2000" dirty="0" smtClean="0"/>
                        <a:t> 290.148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Most</a:t>
                      </a:r>
                      <a:r>
                        <a:rPr lang="en-US" sz="2000" baseline="0" dirty="0" smtClean="0"/>
                        <a:t> supported</a:t>
                      </a:r>
                      <a:endParaRPr lang="en-US" sz="2000" dirty="0"/>
                    </a:p>
                  </a:txBody>
                  <a:tcPr/>
                </a:tc>
              </a:tr>
              <a:tr h="43542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Application to all on audit team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Most supported</a:t>
                      </a:r>
                      <a:endParaRPr lang="en-US" sz="2000" dirty="0"/>
                    </a:p>
                  </a:txBody>
                  <a:tcPr/>
                </a:tc>
              </a:tr>
              <a:tr h="43542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Firm</a:t>
                      </a:r>
                      <a:r>
                        <a:rPr lang="en-US" sz="2000" baseline="0" dirty="0" smtClean="0"/>
                        <a:t> determining time-out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Most</a:t>
                      </a:r>
                      <a:r>
                        <a:rPr lang="en-US" sz="2000" baseline="0" dirty="0" smtClean="0"/>
                        <a:t> supported</a:t>
                      </a:r>
                      <a:endParaRPr lang="en-US" sz="2000" dirty="0"/>
                    </a:p>
                  </a:txBody>
                  <a:tcPr/>
                </a:tc>
              </a:tr>
              <a:tr h="43542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291</a:t>
                      </a:r>
                      <a:r>
                        <a:rPr lang="en-US" sz="2000" baseline="0" dirty="0" smtClean="0"/>
                        <a:t> corresponding changes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Most supported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Enhancements</a:t>
            </a:r>
            <a:r>
              <a:rPr lang="en-US" dirty="0"/>
              <a:t> </a:t>
            </a:r>
            <a:r>
              <a:rPr lang="en-US" dirty="0" smtClean="0"/>
              <a:t>and General Provisions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37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76350"/>
            <a:ext cx="8686800" cy="3200400"/>
          </a:xfrm>
        </p:spPr>
        <p:txBody>
          <a:bodyPr/>
          <a:lstStyle/>
          <a:p>
            <a:r>
              <a:rPr lang="en-US" sz="2000" dirty="0"/>
              <a:t>ED proposed permitting an EP </a:t>
            </a:r>
            <a:r>
              <a:rPr lang="en-US" sz="2000" dirty="0" smtClean="0"/>
              <a:t>to </a:t>
            </a:r>
            <a:r>
              <a:rPr lang="en-US" sz="2000" dirty="0"/>
              <a:t>undertake a limited consultation role in relation to the audit </a:t>
            </a:r>
            <a:r>
              <a:rPr lang="en-US" sz="2000" dirty="0" smtClean="0"/>
              <a:t>after 2 years of the 5-year cooling-off</a:t>
            </a:r>
            <a:endParaRPr lang="en-US" sz="2000" dirty="0"/>
          </a:p>
          <a:p>
            <a:r>
              <a:rPr lang="en-US" sz="2000" dirty="0"/>
              <a:t>Most respondents supported</a:t>
            </a:r>
          </a:p>
          <a:p>
            <a:r>
              <a:rPr lang="en-US" sz="2000" dirty="0" smtClean="0"/>
              <a:t>Those </a:t>
            </a:r>
            <a:r>
              <a:rPr lang="en-US" sz="2000" dirty="0"/>
              <a:t>opposed noted </a:t>
            </a:r>
            <a:r>
              <a:rPr lang="en-US" sz="2000" dirty="0" smtClean="0"/>
              <a:t>contradiction with cooling-off requirement and considered “off means off” </a:t>
            </a:r>
          </a:p>
          <a:p>
            <a:r>
              <a:rPr lang="en-US" sz="2000" dirty="0" smtClean="0"/>
              <a:t>CAG </a:t>
            </a:r>
            <a:r>
              <a:rPr lang="en-US" sz="2000" dirty="0"/>
              <a:t>did not specifically consider</a:t>
            </a:r>
          </a:p>
          <a:p>
            <a:r>
              <a:rPr lang="en-US" sz="2000" dirty="0"/>
              <a:t>TF continues to support </a:t>
            </a:r>
            <a:r>
              <a:rPr lang="en-US" sz="2000" dirty="0" smtClean="0"/>
              <a:t>but is proposing amendments:</a:t>
            </a:r>
            <a:endParaRPr lang="en-US" sz="2000" dirty="0"/>
          </a:p>
          <a:p>
            <a:pPr lvl="1"/>
            <a:r>
              <a:rPr lang="en-US" sz="1800" dirty="0" smtClean="0">
                <a:cs typeface="ＭＳ Ｐゴシック" charset="0"/>
              </a:rPr>
              <a:t>Consultation only </a:t>
            </a:r>
            <a:r>
              <a:rPr lang="en-US" sz="1800" dirty="0">
                <a:cs typeface="ＭＳ Ｐゴシック" charset="0"/>
              </a:rPr>
              <a:t>with engagement team and not client </a:t>
            </a:r>
          </a:p>
          <a:p>
            <a:pPr lvl="1"/>
            <a:r>
              <a:rPr lang="en-US" sz="1800" dirty="0" smtClean="0">
                <a:cs typeface="ＭＳ Ｐゴシック" charset="0"/>
              </a:rPr>
              <a:t>Add proviso </a:t>
            </a:r>
            <a:r>
              <a:rPr lang="en-US" sz="1800" dirty="0">
                <a:cs typeface="ＭＳ Ｐゴシック" charset="0"/>
              </a:rPr>
              <a:t>that no other equivalent expertise </a:t>
            </a:r>
            <a:r>
              <a:rPr lang="en-US" sz="1800" dirty="0" smtClean="0">
                <a:cs typeface="ＭＳ Ｐゴシック" charset="0"/>
              </a:rPr>
              <a:t>is available</a:t>
            </a:r>
            <a:endParaRPr lang="en-US" sz="1800" dirty="0">
              <a:cs typeface="ＭＳ Ｐゴシック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Limited Consultation by the EP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193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504950"/>
            <a:ext cx="8458200" cy="2724150"/>
          </a:xfrm>
        </p:spPr>
        <p:txBody>
          <a:bodyPr/>
          <a:lstStyle/>
          <a:p>
            <a:r>
              <a:rPr lang="en-US" sz="2200" dirty="0"/>
              <a:t>Support from respondents was mixed</a:t>
            </a:r>
          </a:p>
          <a:p>
            <a:r>
              <a:rPr lang="en-US" sz="2200" dirty="0"/>
              <a:t>CAG did </a:t>
            </a:r>
            <a:r>
              <a:rPr lang="en-US" sz="2200" dirty="0" smtClean="0"/>
              <a:t>not specifically </a:t>
            </a:r>
            <a:r>
              <a:rPr lang="en-US" sz="2200" dirty="0"/>
              <a:t>consider</a:t>
            </a:r>
          </a:p>
          <a:p>
            <a:r>
              <a:rPr lang="en-US" sz="2200" dirty="0"/>
              <a:t>TF not recommending change to </a:t>
            </a:r>
            <a:r>
              <a:rPr lang="en-US" sz="2200" dirty="0" smtClean="0"/>
              <a:t>proposal:</a:t>
            </a:r>
          </a:p>
          <a:p>
            <a:pPr lvl="1"/>
            <a:r>
              <a:rPr lang="en-US" dirty="0" smtClean="0">
                <a:cs typeface="ＭＳ Ｐゴシック" charset="0"/>
              </a:rPr>
              <a:t>Limiting contact during cooling-off is appropriate</a:t>
            </a:r>
          </a:p>
          <a:p>
            <a:pPr lvl="1"/>
            <a:r>
              <a:rPr lang="en-US" dirty="0" smtClean="0">
                <a:cs typeface="ＭＳ Ｐゴシック" charset="0"/>
              </a:rPr>
              <a:t>It is not necessary or practical however for there to be no contact at all with the client</a:t>
            </a:r>
            <a:endParaRPr lang="en-US" dirty="0">
              <a:cs typeface="ＭＳ Ｐゴシック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361950"/>
            <a:ext cx="75438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Additional Restrictions on KAP Activities </a:t>
            </a:r>
            <a:r>
              <a:rPr lang="en-US" dirty="0"/>
              <a:t>D</a:t>
            </a:r>
            <a:r>
              <a:rPr lang="en-US" dirty="0" smtClean="0"/>
              <a:t>uring Cooling-Off </a:t>
            </a:r>
            <a:r>
              <a:rPr lang="en-US" dirty="0"/>
              <a:t>P</a:t>
            </a:r>
            <a:r>
              <a:rPr lang="en-US" dirty="0" smtClean="0"/>
              <a:t>eriod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87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428750"/>
            <a:ext cx="8458200" cy="2895600"/>
          </a:xfrm>
        </p:spPr>
        <p:txBody>
          <a:bodyPr/>
          <a:lstStyle/>
          <a:p>
            <a:r>
              <a:rPr lang="en-US" sz="2200" dirty="0"/>
              <a:t>ED proposed new provision to consider whether </a:t>
            </a:r>
            <a:r>
              <a:rPr lang="en-US" sz="2200" dirty="0" smtClean="0"/>
              <a:t>KAP should continue </a:t>
            </a:r>
            <a:r>
              <a:rPr lang="en-US" sz="2200" dirty="0"/>
              <a:t>in that </a:t>
            </a:r>
            <a:r>
              <a:rPr lang="en-US" sz="2200" dirty="0" smtClean="0"/>
              <a:t>role </a:t>
            </a:r>
            <a:r>
              <a:rPr lang="en-US" sz="2200" dirty="0"/>
              <a:t>even if they have not completed </a:t>
            </a:r>
            <a:r>
              <a:rPr lang="en-US" sz="2200" dirty="0" smtClean="0"/>
              <a:t>7 years on</a:t>
            </a:r>
            <a:endParaRPr lang="en-US" sz="2200" dirty="0"/>
          </a:p>
          <a:p>
            <a:r>
              <a:rPr lang="en-US" sz="2200" dirty="0"/>
              <a:t>Most respondents supported the proposal</a:t>
            </a:r>
          </a:p>
          <a:p>
            <a:r>
              <a:rPr lang="en-US" sz="2200" dirty="0"/>
              <a:t>Those who did not support thought </a:t>
            </a:r>
            <a:r>
              <a:rPr lang="en-US" sz="2200" dirty="0" smtClean="0"/>
              <a:t>the Code was already clear enough</a:t>
            </a:r>
            <a:endParaRPr lang="en-US" sz="2200" dirty="0"/>
          </a:p>
          <a:p>
            <a:r>
              <a:rPr lang="en-US" sz="2200" dirty="0"/>
              <a:t>CAG did not consider</a:t>
            </a:r>
          </a:p>
          <a:p>
            <a:r>
              <a:rPr lang="en-US" sz="2200" dirty="0"/>
              <a:t>TF continues to support the proposal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290.150C </a:t>
            </a:r>
            <a:r>
              <a:rPr lang="en-US" dirty="0" smtClean="0"/>
              <a:t>– Application of the 7-yr Time-on period 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6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52550"/>
            <a:ext cx="8458200" cy="3048000"/>
          </a:xfrm>
        </p:spPr>
        <p:txBody>
          <a:bodyPr/>
          <a:lstStyle/>
          <a:p>
            <a:r>
              <a:rPr lang="en-US" sz="2200" dirty="0"/>
              <a:t>ED proposed </a:t>
            </a:r>
            <a:r>
              <a:rPr lang="en-US" sz="2200" dirty="0" smtClean="0"/>
              <a:t>a “reminder” that consideration </a:t>
            </a:r>
            <a:r>
              <a:rPr lang="en-US" sz="2200" dirty="0"/>
              <a:t>be given to threats by long association of members of audit team other than KAPs</a:t>
            </a:r>
          </a:p>
          <a:p>
            <a:r>
              <a:rPr lang="en-US" sz="2200" dirty="0" smtClean="0"/>
              <a:t>Most </a:t>
            </a:r>
            <a:r>
              <a:rPr lang="en-US" sz="2200" dirty="0"/>
              <a:t>respondents supported the proposal</a:t>
            </a:r>
          </a:p>
          <a:p>
            <a:r>
              <a:rPr lang="en-US" sz="2200" dirty="0"/>
              <a:t>Those who didn’t  suggested provision repetitive and unnecessary</a:t>
            </a:r>
          </a:p>
          <a:p>
            <a:r>
              <a:rPr lang="en-US" sz="2200" dirty="0"/>
              <a:t>CAG did not consider</a:t>
            </a:r>
          </a:p>
          <a:p>
            <a:r>
              <a:rPr lang="en-US" sz="2200" dirty="0"/>
              <a:t>TF considering whether the provisions easier to </a:t>
            </a:r>
            <a:r>
              <a:rPr lang="en-US" sz="2200" dirty="0" smtClean="0"/>
              <a:t>understand and apply </a:t>
            </a:r>
            <a:r>
              <a:rPr lang="en-US" sz="2200" dirty="0"/>
              <a:t>if this </a:t>
            </a:r>
            <a:r>
              <a:rPr lang="en-US" sz="2200" dirty="0" smtClean="0"/>
              <a:t>paragraph is </a:t>
            </a:r>
            <a:r>
              <a:rPr lang="en-US" sz="2200" dirty="0"/>
              <a:t>deleted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514350"/>
            <a:ext cx="7543800" cy="304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290.150D – Long Association of Audit Team Members other than KAPs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68198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52550"/>
            <a:ext cx="8458200" cy="2876550"/>
          </a:xfrm>
        </p:spPr>
        <p:txBody>
          <a:bodyPr/>
          <a:lstStyle/>
          <a:p>
            <a:r>
              <a:rPr lang="en-US" sz="2200" dirty="0"/>
              <a:t>ED proposed that firm should apply 290.151 and 290.152 only with the concurrence of TCWG</a:t>
            </a:r>
          </a:p>
          <a:p>
            <a:r>
              <a:rPr lang="en-US" sz="2200" dirty="0"/>
              <a:t>Most respondents supported</a:t>
            </a:r>
          </a:p>
          <a:p>
            <a:r>
              <a:rPr lang="en-US" sz="2200" dirty="0"/>
              <a:t>Those who did not </a:t>
            </a:r>
            <a:r>
              <a:rPr lang="en-US" sz="2200" dirty="0" smtClean="0"/>
              <a:t>support suggested </a:t>
            </a:r>
            <a:r>
              <a:rPr lang="en-US" sz="2200" dirty="0"/>
              <a:t>not referring to “concurrence” but “informing” or “communicating”</a:t>
            </a:r>
          </a:p>
          <a:p>
            <a:r>
              <a:rPr lang="en-US" sz="2200" dirty="0"/>
              <a:t>CAG did not consider</a:t>
            </a:r>
          </a:p>
          <a:p>
            <a:r>
              <a:rPr lang="en-US" sz="2200" dirty="0"/>
              <a:t>TF continues to support and proposes no change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438150"/>
            <a:ext cx="7543800" cy="304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290.151 and 290.152 – Concurrence with TCWG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01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428750"/>
            <a:ext cx="8458200" cy="2800350"/>
          </a:xfrm>
        </p:spPr>
        <p:txBody>
          <a:bodyPr/>
          <a:lstStyle/>
          <a:p>
            <a:r>
              <a:rPr lang="en-US" sz="2200" dirty="0"/>
              <a:t>Most respondents supported the proposed enhancements and also made editorial suggestions</a:t>
            </a:r>
          </a:p>
          <a:p>
            <a:r>
              <a:rPr lang="en-US" sz="2200" dirty="0"/>
              <a:t>Those who did not support believed provisions too detailed</a:t>
            </a:r>
          </a:p>
          <a:p>
            <a:r>
              <a:rPr lang="en-US" sz="2200" dirty="0"/>
              <a:t>CAG did not consider</a:t>
            </a:r>
          </a:p>
          <a:p>
            <a:r>
              <a:rPr lang="en-US" sz="2200" dirty="0"/>
              <a:t>TF has </a:t>
            </a:r>
            <a:r>
              <a:rPr lang="en-US" sz="2200" dirty="0" smtClean="0"/>
              <a:t>considered suggestions </a:t>
            </a:r>
            <a:r>
              <a:rPr lang="en-US" sz="2200" dirty="0"/>
              <a:t>made by respondents and proposed </a:t>
            </a:r>
            <a:r>
              <a:rPr lang="en-US" sz="2200" dirty="0" smtClean="0"/>
              <a:t>various adjustments</a:t>
            </a:r>
            <a:endParaRPr lang="en-US" sz="22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438150"/>
            <a:ext cx="7543800" cy="304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Enhancement to the General Provisions in 290.148A &amp; 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9125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124200"/>
          </a:xfrm>
        </p:spPr>
        <p:txBody>
          <a:bodyPr/>
          <a:lstStyle/>
          <a:p>
            <a:r>
              <a:rPr lang="en-US" sz="2200" dirty="0"/>
              <a:t>ED proposed general provisions should apply to all individuals on audit team, not just senior personnel</a:t>
            </a:r>
          </a:p>
          <a:p>
            <a:r>
              <a:rPr lang="en-US" sz="2200" dirty="0"/>
              <a:t>More than half of the respondents recognized junior staff posed less risk but supported application to all</a:t>
            </a:r>
          </a:p>
          <a:p>
            <a:r>
              <a:rPr lang="en-US" sz="2200" dirty="0"/>
              <a:t>Those who did not support believed extension unnecessary</a:t>
            </a:r>
          </a:p>
          <a:p>
            <a:r>
              <a:rPr lang="en-US" sz="2200" dirty="0"/>
              <a:t>CAG did not consider</a:t>
            </a:r>
          </a:p>
          <a:p>
            <a:r>
              <a:rPr lang="en-US" sz="2200" dirty="0"/>
              <a:t>TF continues support with additional evaluation factors:</a:t>
            </a:r>
          </a:p>
          <a:p>
            <a:pPr marL="690372" lvl="2" indent="-342900">
              <a:spcBef>
                <a:spcPts val="600"/>
              </a:spcBef>
            </a:pPr>
            <a:r>
              <a:rPr lang="en-US" dirty="0">
                <a:cs typeface="ＭＳ Ｐゴシック" charset="0"/>
              </a:rPr>
              <a:t>Seniority of individual/extent of review of their work/ability to direct others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438150"/>
            <a:ext cx="7543800" cy="304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Application of the General Provisions to All Individuals on Audit Team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3902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9064051"/>
              </p:ext>
            </p:extLst>
          </p:nvPr>
        </p:nvGraphicFramePr>
        <p:xfrm>
          <a:off x="344474" y="1352549"/>
          <a:ext cx="8229600" cy="3078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9726"/>
                <a:gridCol w="2667000"/>
                <a:gridCol w="2782874"/>
              </a:tblGrid>
              <a:tr h="41926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ED proposal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Respondents support?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Board’s tentative</a:t>
                      </a:r>
                      <a:r>
                        <a:rPr lang="en-US" sz="1600" baseline="0" dirty="0" smtClean="0"/>
                        <a:t> view at January 2015 meeting</a:t>
                      </a:r>
                      <a:endParaRPr lang="en-US" sz="1600" dirty="0"/>
                    </a:p>
                  </a:txBody>
                  <a:tcPr/>
                </a:tc>
              </a:tr>
              <a:tr h="26477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7-yr time-on for all KAPs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Most</a:t>
                      </a:r>
                      <a:r>
                        <a:rPr lang="en-US" sz="1600" baseline="0" dirty="0" smtClean="0"/>
                        <a:t> supported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 change</a:t>
                      </a:r>
                      <a:endParaRPr lang="en-US" sz="1600" dirty="0"/>
                    </a:p>
                  </a:txBody>
                  <a:tcPr/>
                </a:tc>
              </a:tr>
              <a:tr h="46334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5-yr</a:t>
                      </a:r>
                      <a:r>
                        <a:rPr lang="en-US" sz="1600" baseline="0" dirty="0" smtClean="0"/>
                        <a:t> cooling-off for EP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Majority</a:t>
                      </a:r>
                      <a:r>
                        <a:rPr lang="en-US" sz="1600" baseline="0" dirty="0" smtClean="0"/>
                        <a:t> did not support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 change, but consider package</a:t>
                      </a:r>
                      <a:r>
                        <a:rPr lang="en-US" sz="1600" baseline="0" dirty="0" smtClean="0"/>
                        <a:t> of </a:t>
                      </a:r>
                      <a:r>
                        <a:rPr lang="en-US" sz="1600" dirty="0" smtClean="0"/>
                        <a:t>safeguards</a:t>
                      </a:r>
                      <a:endParaRPr lang="en-US" sz="1600" dirty="0"/>
                    </a:p>
                  </a:txBody>
                  <a:tcPr/>
                </a:tc>
              </a:tr>
              <a:tr h="46334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2-yr</a:t>
                      </a:r>
                      <a:r>
                        <a:rPr lang="en-US" sz="1600" baseline="0" dirty="0" smtClean="0"/>
                        <a:t> cooling-off for other KAPs (</a:t>
                      </a:r>
                      <a:r>
                        <a:rPr lang="en-US" sz="1600" baseline="0" dirty="0" err="1" smtClean="0"/>
                        <a:t>inc</a:t>
                      </a:r>
                      <a:r>
                        <a:rPr lang="en-US" sz="1600" baseline="0" dirty="0" smtClean="0"/>
                        <a:t> EQCR)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Most supported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 change</a:t>
                      </a:r>
                      <a:endParaRPr lang="en-US" sz="1600" dirty="0"/>
                    </a:p>
                  </a:txBody>
                  <a:tcPr/>
                </a:tc>
              </a:tr>
              <a:tr h="26477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 </a:t>
                      </a:r>
                      <a:r>
                        <a:rPr lang="en-US" sz="1600" dirty="0" err="1" smtClean="0"/>
                        <a:t>yrs</a:t>
                      </a:r>
                      <a:r>
                        <a:rPr lang="en-US" sz="1600" dirty="0" smtClean="0"/>
                        <a:t> off applicable</a:t>
                      </a:r>
                      <a:r>
                        <a:rPr lang="en-US" sz="1600" baseline="0" dirty="0" smtClean="0"/>
                        <a:t> all PIEs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Most supported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 change</a:t>
                      </a:r>
                      <a:endParaRPr lang="en-US" sz="1600" dirty="0"/>
                    </a:p>
                  </a:txBody>
                  <a:tcPr/>
                </a:tc>
              </a:tr>
              <a:tr h="26477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 </a:t>
                      </a:r>
                      <a:r>
                        <a:rPr lang="en-US" sz="1600" dirty="0" err="1" smtClean="0"/>
                        <a:t>yrs</a:t>
                      </a:r>
                      <a:r>
                        <a:rPr lang="en-US" sz="1600" dirty="0" smtClean="0"/>
                        <a:t> off if</a:t>
                      </a:r>
                      <a:r>
                        <a:rPr lang="en-US" sz="1600" baseline="0" dirty="0" smtClean="0"/>
                        <a:t> only 1 </a:t>
                      </a:r>
                      <a:r>
                        <a:rPr lang="en-US" sz="1600" baseline="0" dirty="0" err="1" smtClean="0"/>
                        <a:t>yr</a:t>
                      </a:r>
                      <a:r>
                        <a:rPr lang="en-US" sz="1600" baseline="0" dirty="0" smtClean="0"/>
                        <a:t> EP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General disagreement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TF to reconsider</a:t>
                      </a:r>
                      <a:endParaRPr lang="en-US" sz="1600" dirty="0"/>
                    </a:p>
                  </a:txBody>
                  <a:tcPr/>
                </a:tc>
              </a:tr>
              <a:tr h="29812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EP becoming EQCR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New issue – not in 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TF</a:t>
                      </a:r>
                      <a:r>
                        <a:rPr lang="en-US" sz="1600" baseline="0" dirty="0" smtClean="0"/>
                        <a:t> to consider further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 – Rotation </a:t>
            </a:r>
            <a:r>
              <a:rPr lang="en-US" dirty="0"/>
              <a:t>of KAPs on the Audit of </a:t>
            </a:r>
            <a:r>
              <a:rPr lang="en-US" dirty="0" smtClean="0"/>
              <a:t>PIEs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39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276600"/>
          </a:xfrm>
        </p:spPr>
        <p:txBody>
          <a:bodyPr/>
          <a:lstStyle/>
          <a:p>
            <a:r>
              <a:rPr lang="en-US" sz="2200" dirty="0" smtClean="0"/>
              <a:t>Corresponding adjustments to Section 291</a:t>
            </a:r>
          </a:p>
          <a:p>
            <a:r>
              <a:rPr lang="en-US" sz="2200" dirty="0" smtClean="0"/>
              <a:t>Other Matters</a:t>
            </a:r>
          </a:p>
          <a:p>
            <a:pPr lvl="1"/>
            <a:r>
              <a:rPr lang="en-US" sz="2200" dirty="0" smtClean="0"/>
              <a:t>Effective Date</a:t>
            </a:r>
          </a:p>
          <a:p>
            <a:pPr lvl="1"/>
            <a:r>
              <a:rPr lang="en-US" sz="2200" dirty="0" smtClean="0"/>
              <a:t>Suggestion from regulatory respondent that professional skepticism may warrant dedicated section in the Code and be included in future project on audit quality</a:t>
            </a:r>
          </a:p>
          <a:p>
            <a:pPr lvl="2"/>
            <a:r>
              <a:rPr lang="en-US" sz="2000" dirty="0" smtClean="0"/>
              <a:t>Matter to be addressed in conjunction with IAASB</a:t>
            </a:r>
          </a:p>
          <a:p>
            <a:r>
              <a:rPr lang="en-US" sz="2200" dirty="0" smtClean="0"/>
              <a:t>Project timetable depends on Board’s discussion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291/Other </a:t>
            </a:r>
            <a:r>
              <a:rPr lang="en-US" dirty="0"/>
              <a:t>M</a:t>
            </a:r>
            <a:r>
              <a:rPr lang="en-US" dirty="0" smtClean="0"/>
              <a:t>atters/Project Timetable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</a:t>
            </a:r>
            <a:r>
              <a:rPr lang="en-US" dirty="0"/>
              <a:t>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11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327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228600" y="1962150"/>
            <a:ext cx="8458200" cy="1447800"/>
          </a:xfrm>
        </p:spPr>
        <p:txBody>
          <a:bodyPr/>
          <a:lstStyle/>
          <a:p>
            <a:pPr marL="0" indent="0" algn="ctr">
              <a:spcBef>
                <a:spcPts val="1200"/>
              </a:spcBef>
              <a:buNone/>
            </a:pPr>
            <a:r>
              <a:rPr lang="en-US" sz="2800" b="1" dirty="0" smtClean="0"/>
              <a:t>Further consideration of the issues arising from the ED discussed by the Board in January 2015</a:t>
            </a:r>
          </a:p>
        </p:txBody>
      </p:sp>
    </p:spTree>
    <p:extLst>
      <p:ext uri="{BB962C8B-B14F-4D97-AF65-F5344CB8AC3E}">
        <p14:creationId xmlns:p14="http://schemas.microsoft.com/office/powerpoint/2010/main" val="390050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64498" cy="3124200"/>
          </a:xfrm>
        </p:spPr>
        <p:txBody>
          <a:bodyPr/>
          <a:lstStyle/>
          <a:p>
            <a:r>
              <a:rPr lang="en-US" sz="2200" dirty="0" smtClean="0"/>
              <a:t>ED proposed increase in cooling-off period for EP to 5 years </a:t>
            </a:r>
            <a:endParaRPr lang="en-US" sz="2200" dirty="0"/>
          </a:p>
          <a:p>
            <a:r>
              <a:rPr lang="en-US" sz="2200" dirty="0" smtClean="0"/>
              <a:t>Many agreed 2 </a:t>
            </a:r>
            <a:r>
              <a:rPr lang="en-US" sz="2200" dirty="0"/>
              <a:t>y</a:t>
            </a:r>
            <a:r>
              <a:rPr lang="en-US" sz="2200" dirty="0" smtClean="0"/>
              <a:t>ears is too short but majority did not support increase to 5 years</a:t>
            </a:r>
          </a:p>
          <a:p>
            <a:r>
              <a:rPr lang="en-US" sz="2200" dirty="0" smtClean="0"/>
              <a:t>Majority of Board supported proposals</a:t>
            </a:r>
          </a:p>
          <a:p>
            <a:r>
              <a:rPr lang="en-US" sz="2200" dirty="0" smtClean="0"/>
              <a:t>TF asked to consider whether existence of different regulatory safeguards  in local jurisdictions could provide an alternative to the Code’s rotation requirements</a:t>
            </a:r>
          </a:p>
          <a:p>
            <a:r>
              <a:rPr lang="en-US" sz="2200" dirty="0" smtClean="0"/>
              <a:t>Teleconference with European stakeholder 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Length of </a:t>
            </a:r>
            <a:r>
              <a:rPr lang="en-US" dirty="0" smtClean="0"/>
              <a:t>Cooling-Off Period for EP 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</a:t>
            </a:r>
            <a:r>
              <a:rPr lang="en-US" dirty="0"/>
              <a:t>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591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Length of Cooling-Off P</a:t>
            </a:r>
            <a:r>
              <a:rPr lang="en-US" dirty="0" smtClean="0"/>
              <a:t>eriod for EP – Options </a:t>
            </a:r>
            <a:br>
              <a:rPr lang="en-US" dirty="0" smtClean="0"/>
            </a:br>
            <a:r>
              <a:rPr lang="en-US" dirty="0" smtClean="0"/>
              <a:t>(Ref Agenda Item 3-B)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</a:t>
            </a:r>
            <a:r>
              <a:rPr lang="en-US" dirty="0"/>
              <a:t>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381000" y="1345876"/>
            <a:ext cx="8464498" cy="3054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lphaUcPeriod"/>
            </a:pPr>
            <a:r>
              <a:rPr lang="en-AU" sz="2200" kern="0" dirty="0" smtClean="0">
                <a:solidFill>
                  <a:schemeClr val="tx1"/>
                </a:solidFill>
              </a:rPr>
              <a:t>Do not provide any exemption to compliance with Code requirements</a:t>
            </a:r>
          </a:p>
          <a:p>
            <a:pPr marL="457200" indent="-457200">
              <a:buFont typeface="+mj-lt"/>
              <a:buAutoNum type="alphaUcPeriod"/>
            </a:pPr>
            <a:r>
              <a:rPr lang="en-AU" sz="2200" kern="0" dirty="0" smtClean="0">
                <a:solidFill>
                  <a:schemeClr val="tx1"/>
                </a:solidFill>
              </a:rPr>
              <a:t>Provide an exemption </a:t>
            </a:r>
            <a:r>
              <a:rPr lang="en-AU" sz="2200" kern="0" dirty="0">
                <a:solidFill>
                  <a:schemeClr val="tx1"/>
                </a:solidFill>
              </a:rPr>
              <a:t>to allow compliance with local jurisdiction rules instead of 290.150A	</a:t>
            </a:r>
            <a:endParaRPr lang="en-AU" sz="2200" kern="0" dirty="0" smtClean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lphaUcPeriod"/>
            </a:pPr>
            <a:r>
              <a:rPr lang="en-AU" sz="2200" kern="0" dirty="0" smtClean="0">
                <a:solidFill>
                  <a:schemeClr val="tx1"/>
                </a:solidFill>
              </a:rPr>
              <a:t>Reconsider </a:t>
            </a:r>
            <a:r>
              <a:rPr lang="en-AU" sz="2200" kern="0" dirty="0">
                <a:solidFill>
                  <a:schemeClr val="tx1"/>
                </a:solidFill>
              </a:rPr>
              <a:t>Board’s position on application of </a:t>
            </a:r>
            <a:r>
              <a:rPr lang="en-AU" sz="2200" kern="0" dirty="0" smtClean="0">
                <a:solidFill>
                  <a:schemeClr val="tx1"/>
                </a:solidFill>
              </a:rPr>
              <a:t>the </a:t>
            </a:r>
            <a:r>
              <a:rPr lang="en-AU" sz="2200" kern="0" dirty="0">
                <a:solidFill>
                  <a:schemeClr val="tx1"/>
                </a:solidFill>
              </a:rPr>
              <a:t>requirements (e.g. </a:t>
            </a:r>
            <a:r>
              <a:rPr lang="en-AU" sz="2200" kern="0" dirty="0" smtClean="0">
                <a:solidFill>
                  <a:schemeClr val="tx1"/>
                </a:solidFill>
              </a:rPr>
              <a:t>apply to listed entities only </a:t>
            </a:r>
            <a:r>
              <a:rPr lang="en-AU" sz="2200" kern="0" dirty="0">
                <a:solidFill>
                  <a:schemeClr val="tx1"/>
                </a:solidFill>
              </a:rPr>
              <a:t>instead of </a:t>
            </a:r>
            <a:r>
              <a:rPr lang="en-AU" sz="2200" kern="0" dirty="0" smtClean="0">
                <a:solidFill>
                  <a:schemeClr val="tx1"/>
                </a:solidFill>
              </a:rPr>
              <a:t>all PIEs</a:t>
            </a:r>
            <a:r>
              <a:rPr lang="en-AU" sz="2200" kern="0" dirty="0">
                <a:solidFill>
                  <a:schemeClr val="tx1"/>
                </a:solidFill>
              </a:rPr>
              <a:t>)</a:t>
            </a:r>
            <a:endParaRPr lang="en-US" sz="2200" kern="0" dirty="0" smtClean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lphaUcPeriod"/>
            </a:pPr>
            <a:endParaRPr lang="en-US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97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52550"/>
            <a:ext cx="8534400" cy="3200400"/>
          </a:xfrm>
        </p:spPr>
        <p:txBody>
          <a:bodyPr/>
          <a:lstStyle/>
          <a:p>
            <a:r>
              <a:rPr lang="en-US" sz="2200" dirty="0" smtClean="0"/>
              <a:t>ED proposed that the cooling-off period for KAPs (</a:t>
            </a:r>
            <a:r>
              <a:rPr lang="en-US" sz="2200" dirty="0" err="1" smtClean="0"/>
              <a:t>inc</a:t>
            </a:r>
            <a:r>
              <a:rPr lang="en-US" sz="2200" dirty="0" smtClean="0"/>
              <a:t> EQCR) other than the EP remain at 2 years</a:t>
            </a:r>
          </a:p>
          <a:p>
            <a:r>
              <a:rPr lang="en-US" sz="2200" dirty="0" smtClean="0"/>
              <a:t>Most respondents supported</a:t>
            </a:r>
            <a:endParaRPr lang="en-US" sz="2200" dirty="0"/>
          </a:p>
          <a:p>
            <a:r>
              <a:rPr lang="en-US" sz="2200" dirty="0" smtClean="0"/>
              <a:t>Some respondents did not support indicating the same cooling- off period should apply to the EQCR as the EP</a:t>
            </a:r>
          </a:p>
          <a:p>
            <a:r>
              <a:rPr lang="en-US" sz="2200" dirty="0" smtClean="0"/>
              <a:t>Majority of CAG Representatives supported the EP and EQCR having the same 5-year cooling-off period</a:t>
            </a:r>
          </a:p>
          <a:p>
            <a:r>
              <a:rPr lang="en-US" sz="2200" dirty="0" smtClean="0"/>
              <a:t>SMPC and EU CAG Representatives did not support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Length of </a:t>
            </a:r>
            <a:r>
              <a:rPr lang="en-US" dirty="0" smtClean="0"/>
              <a:t>Cooling-Off Period for EQCR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</a:t>
            </a:r>
            <a:r>
              <a:rPr lang="en-US" dirty="0"/>
              <a:t>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550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Length of </a:t>
            </a:r>
            <a:r>
              <a:rPr lang="en-US" dirty="0" smtClean="0"/>
              <a:t>Cooling-Off Period for </a:t>
            </a:r>
            <a:r>
              <a:rPr lang="en-US" dirty="0"/>
              <a:t>EQCR – Options</a:t>
            </a:r>
            <a:br>
              <a:rPr lang="en-US" dirty="0"/>
            </a:br>
            <a:r>
              <a:rPr lang="en-US" dirty="0"/>
              <a:t>(Ref Agenda Item 3-B)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</a:t>
            </a:r>
            <a:r>
              <a:rPr lang="en-US" dirty="0"/>
              <a:t>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9" name="Content Placeholder 1"/>
          <p:cNvSpPr txBox="1">
            <a:spLocks noGrp="1"/>
          </p:cNvSpPr>
          <p:nvPr>
            <p:ph idx="1"/>
          </p:nvPr>
        </p:nvSpPr>
        <p:spPr bwMode="auto">
          <a:xfrm>
            <a:off x="381000" y="1352550"/>
            <a:ext cx="8458200" cy="305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lphaUcPeriod" startAt="4"/>
            </a:pPr>
            <a:r>
              <a:rPr lang="en-US" dirty="0" smtClean="0">
                <a:solidFill>
                  <a:schemeClr val="tx1"/>
                </a:solidFill>
              </a:rPr>
              <a:t>Continue to support the proposal in the ED that only the EP serve a </a:t>
            </a:r>
            <a:r>
              <a:rPr lang="en-US" kern="0" dirty="0" smtClean="0">
                <a:solidFill>
                  <a:schemeClr val="tx1"/>
                </a:solidFill>
              </a:rPr>
              <a:t>5-year cooling-off period</a:t>
            </a:r>
          </a:p>
          <a:p>
            <a:pPr marL="457200" indent="-457200">
              <a:buFont typeface="+mj-lt"/>
              <a:buAutoNum type="alphaUcPeriod" startAt="4"/>
            </a:pPr>
            <a:r>
              <a:rPr lang="en-US" dirty="0" smtClean="0">
                <a:solidFill>
                  <a:schemeClr val="tx1"/>
                </a:solidFill>
              </a:rPr>
              <a:t>Apply a 5-year cooling-off period for both the EP and the EQCR</a:t>
            </a:r>
          </a:p>
          <a:p>
            <a:pPr marL="457200" indent="-457200">
              <a:buFont typeface="+mj-lt"/>
              <a:buAutoNum type="alphaUcPeriod" startAt="4"/>
            </a:pPr>
            <a:r>
              <a:rPr lang="en-US" kern="0" dirty="0" smtClean="0">
                <a:solidFill>
                  <a:schemeClr val="tx1"/>
                </a:solidFill>
              </a:rPr>
              <a:t>Apply the same cooling-off period for the EP and  the EQCR, but reconsider the five years</a:t>
            </a:r>
            <a:endParaRPr lang="en-US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22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/>
              <a:t>ED proposed a KAP who served as EP at any time during </a:t>
            </a:r>
            <a:r>
              <a:rPr lang="en-US" sz="2200" dirty="0" smtClean="0"/>
              <a:t>7-year </a:t>
            </a:r>
            <a:r>
              <a:rPr lang="en-US" sz="2200" dirty="0"/>
              <a:t>period of service should be required to cool-off for 5 </a:t>
            </a:r>
            <a:r>
              <a:rPr lang="en-US" sz="2200" dirty="0" smtClean="0"/>
              <a:t>years</a:t>
            </a:r>
            <a:endParaRPr lang="en-US" sz="2200" dirty="0"/>
          </a:p>
          <a:p>
            <a:r>
              <a:rPr lang="en-US" sz="2200" dirty="0"/>
              <a:t>Two-thirds of respondents did not support</a:t>
            </a:r>
          </a:p>
          <a:p>
            <a:r>
              <a:rPr lang="en-US" sz="2200" dirty="0"/>
              <a:t>Board asked TF to reformulate proposal</a:t>
            </a:r>
          </a:p>
          <a:p>
            <a:r>
              <a:rPr lang="en-US" sz="2200" dirty="0"/>
              <a:t>TF recommends that an individual who has acted as EP </a:t>
            </a:r>
            <a:r>
              <a:rPr lang="en-US" sz="2200" dirty="0" smtClean="0"/>
              <a:t>for </a:t>
            </a:r>
            <a:r>
              <a:rPr lang="en-US" sz="2200" dirty="0"/>
              <a:t>either 4 or more years, or for at least 2 of the last 3 years be required to cool-off for 5 years</a:t>
            </a:r>
          </a:p>
          <a:p>
            <a:r>
              <a:rPr lang="en-US" sz="2200" dirty="0"/>
              <a:t>CAG comments not specifically received</a:t>
            </a:r>
          </a:p>
          <a:p>
            <a:pPr marL="0" indent="0">
              <a:buNone/>
            </a:pPr>
            <a:endParaRPr lang="en-US" sz="2200" dirty="0" smtClean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 for only </a:t>
            </a:r>
            <a:r>
              <a:rPr lang="en-US" dirty="0" smtClean="0"/>
              <a:t>Part </a:t>
            </a:r>
            <a:r>
              <a:rPr lang="en-US" dirty="0"/>
              <a:t>of the </a:t>
            </a:r>
            <a:r>
              <a:rPr lang="en-US" dirty="0" smtClean="0"/>
              <a:t>7-year Time-On </a:t>
            </a:r>
            <a:r>
              <a:rPr lang="en-US" dirty="0"/>
              <a:t>P</a:t>
            </a:r>
            <a:r>
              <a:rPr lang="en-US" dirty="0" smtClean="0"/>
              <a:t>eriod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</a:t>
            </a:r>
            <a:r>
              <a:rPr lang="en-US" dirty="0"/>
              <a:t>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34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52550"/>
            <a:ext cx="8458200" cy="2876550"/>
          </a:xfrm>
        </p:spPr>
        <p:txBody>
          <a:bodyPr/>
          <a:lstStyle/>
          <a:p>
            <a:r>
              <a:rPr lang="en-US" sz="2200" dirty="0"/>
              <a:t>A respondent questioned whether an EP should be able move </a:t>
            </a:r>
            <a:r>
              <a:rPr lang="en-US" sz="2200" dirty="0" smtClean="0"/>
              <a:t>into </a:t>
            </a:r>
            <a:r>
              <a:rPr lang="en-US" sz="2200" dirty="0"/>
              <a:t>an EQCR role without any </a:t>
            </a:r>
            <a:r>
              <a:rPr lang="en-US" sz="2200" dirty="0" smtClean="0"/>
              <a:t>cooling-off</a:t>
            </a:r>
            <a:endParaRPr lang="en-US" sz="2200" dirty="0"/>
          </a:p>
          <a:p>
            <a:r>
              <a:rPr lang="en-US" sz="2200" dirty="0"/>
              <a:t>Not an issue addressed in ED</a:t>
            </a:r>
          </a:p>
          <a:p>
            <a:r>
              <a:rPr lang="en-US" sz="2200" dirty="0" smtClean="0"/>
              <a:t>Board </a:t>
            </a:r>
            <a:r>
              <a:rPr lang="en-US" sz="2200" dirty="0"/>
              <a:t>asked TF to further consider</a:t>
            </a:r>
          </a:p>
          <a:p>
            <a:r>
              <a:rPr lang="en-US" sz="2200" dirty="0"/>
              <a:t>TF tentatively concluded </a:t>
            </a:r>
            <a:r>
              <a:rPr lang="en-US" sz="2200" dirty="0" smtClean="0"/>
              <a:t>if there was a </a:t>
            </a:r>
            <a:r>
              <a:rPr lang="en-US" sz="2200" dirty="0"/>
              <a:t>requirement </a:t>
            </a:r>
            <a:r>
              <a:rPr lang="en-US" sz="2200" dirty="0" smtClean="0"/>
              <a:t>then it should </a:t>
            </a:r>
            <a:r>
              <a:rPr lang="en-US" sz="2200" dirty="0"/>
              <a:t>be included in ISQC1</a:t>
            </a:r>
          </a:p>
          <a:p>
            <a:r>
              <a:rPr lang="en-US" sz="2200" dirty="0"/>
              <a:t>IESBA and IAASB leadership referred </a:t>
            </a:r>
            <a:r>
              <a:rPr lang="en-US" sz="2200" dirty="0" smtClean="0"/>
              <a:t>the issue to </a:t>
            </a:r>
            <a:r>
              <a:rPr lang="en-US" sz="2200" dirty="0"/>
              <a:t>IAASB’s ISQC1 Working Group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KAP Moving Directly to EQCR Role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43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Long Association CAG Presentation March 2015_FINAL" id="{FC6B45C9-4DF8-45EC-9833-52487647ACA5}" vid="{9C609E12-AE09-4D49-BB48-1548F47099C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IFAC">
    <a:dk1>
      <a:srgbClr val="000000"/>
    </a:dk1>
    <a:lt1>
      <a:srgbClr val="FFFFFF"/>
    </a:lt1>
    <a:dk2>
      <a:srgbClr val="000000"/>
    </a:dk2>
    <a:lt2>
      <a:srgbClr val="808080"/>
    </a:lt2>
    <a:accent1>
      <a:srgbClr val="005BAA"/>
    </a:accent1>
    <a:accent2>
      <a:srgbClr val="00C0F3"/>
    </a:accent2>
    <a:accent3>
      <a:srgbClr val="F15A22"/>
    </a:accent3>
    <a:accent4>
      <a:srgbClr val="FAA61A"/>
    </a:accent4>
    <a:accent5>
      <a:srgbClr val="0D9C4A"/>
    </a:accent5>
    <a:accent6>
      <a:srgbClr val="8DC63F"/>
    </a:accent6>
    <a:hlink>
      <a:srgbClr val="009999"/>
    </a:hlink>
    <a:folHlink>
      <a:srgbClr val="99CC00"/>
    </a:folHlink>
  </a:clrScheme>
</a:themeOverride>
</file>

<file path=ppt/theme/themeOverride2.xml><?xml version="1.0" encoding="utf-8"?>
<a:themeOverride xmlns:a="http://schemas.openxmlformats.org/drawingml/2006/main">
  <a:clrScheme name="IFAC">
    <a:dk1>
      <a:srgbClr val="000000"/>
    </a:dk1>
    <a:lt1>
      <a:srgbClr val="FFFFFF"/>
    </a:lt1>
    <a:dk2>
      <a:srgbClr val="000000"/>
    </a:dk2>
    <a:lt2>
      <a:srgbClr val="808080"/>
    </a:lt2>
    <a:accent1>
      <a:srgbClr val="005BAA"/>
    </a:accent1>
    <a:accent2>
      <a:srgbClr val="00C0F3"/>
    </a:accent2>
    <a:accent3>
      <a:srgbClr val="F15A22"/>
    </a:accent3>
    <a:accent4>
      <a:srgbClr val="FAA61A"/>
    </a:accent4>
    <a:accent5>
      <a:srgbClr val="0D9C4A"/>
    </a:accent5>
    <a:accent6>
      <a:srgbClr val="8DC63F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331</TotalTime>
  <Words>1122</Words>
  <Application>Microsoft Office PowerPoint</Application>
  <PresentationFormat>On-screen Show (16:9)</PresentationFormat>
  <Paragraphs>157</Paragraphs>
  <Slides>21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MS PGothic</vt:lpstr>
      <vt:lpstr>MS PGothic</vt:lpstr>
      <vt:lpstr>Arial</vt:lpstr>
      <vt:lpstr>Bauer Bodoni Std</vt:lpstr>
      <vt:lpstr>Calibri</vt:lpstr>
      <vt:lpstr>ヒラギノ角ゴ Pro W3</vt:lpstr>
      <vt:lpstr>IESBA_Powerpoint_template_GREEN RIBBON_WIDESCREEN</vt:lpstr>
      <vt:lpstr>Long Association Task Force</vt:lpstr>
      <vt:lpstr>Recap – Rotation of KAPs on the Audit of PIEs</vt:lpstr>
      <vt:lpstr>PowerPoint Presentation</vt:lpstr>
      <vt:lpstr>Length of Cooling-Off Period for EP </vt:lpstr>
      <vt:lpstr>Length of Cooling-Off Period for EP – Options  (Ref Agenda Item 3-B)</vt:lpstr>
      <vt:lpstr>Length of Cooling-Off Period for EQCR</vt:lpstr>
      <vt:lpstr>Length of Cooling-Off Period for EQCR – Options (Ref Agenda Item 3-B)</vt:lpstr>
      <vt:lpstr>EP for only Part of the 7-year Time-On Period</vt:lpstr>
      <vt:lpstr>KAP Moving Directly to EQCR Role</vt:lpstr>
      <vt:lpstr>PowerPoint Presentation</vt:lpstr>
      <vt:lpstr>Restriction on Activities of  KAPs</vt:lpstr>
      <vt:lpstr>Other Enhancements and General Provisions</vt:lpstr>
      <vt:lpstr>Limited Consultation by the EP</vt:lpstr>
      <vt:lpstr>Additional Restrictions on KAP Activities During Cooling-Off Period</vt:lpstr>
      <vt:lpstr>290.150C – Application of the 7-yr Time-on period </vt:lpstr>
      <vt:lpstr>290.150D – Long Association of Audit Team Members other than KAPs</vt:lpstr>
      <vt:lpstr>290.151 and 290.152 – Concurrence with TCWG</vt:lpstr>
      <vt:lpstr>Enhancement to the General Provisions in 290.148A &amp; B</vt:lpstr>
      <vt:lpstr>Application of the General Provisions to All Individuals on Audit Team</vt:lpstr>
      <vt:lpstr>Section 291/Other Matters/Project Timetable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Long Association Task Force</dc:title>
  <dc:creator>Elizabeth Higgs</dc:creator>
  <cp:lastModifiedBy>Elizabeth Higgs</cp:lastModifiedBy>
  <cp:revision>41</cp:revision>
  <cp:lastPrinted>2015-04-08T21:28:36Z</cp:lastPrinted>
  <dcterms:created xsi:type="dcterms:W3CDTF">2015-04-08T18:59:39Z</dcterms:created>
  <dcterms:modified xsi:type="dcterms:W3CDTF">2015-04-13T12:47:30Z</dcterms:modified>
</cp:coreProperties>
</file>