
<file path=[Content_Types].xml><?xml version="1.0" encoding="utf-8"?>
<Types xmlns="http://schemas.openxmlformats.org/package/2006/content-types">
  <Default Extension="png" ContentType="image/png"/>
  <Default Extension="bin" ContentType="application/vnd.openxmlformats-officedocument.oleObject"/>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1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1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autoCompressPictures="0">
  <p:sldMasterIdLst>
    <p:sldMasterId id="2147483726" r:id="rId1"/>
  </p:sldMasterIdLst>
  <p:notesMasterIdLst>
    <p:notesMasterId r:id="rId25"/>
  </p:notesMasterIdLst>
  <p:handoutMasterIdLst>
    <p:handoutMasterId r:id="rId26"/>
  </p:handoutMasterIdLst>
  <p:sldIdLst>
    <p:sldId id="267" r:id="rId2"/>
    <p:sldId id="270" r:id="rId3"/>
    <p:sldId id="303" r:id="rId4"/>
    <p:sldId id="276" r:id="rId5"/>
    <p:sldId id="317" r:id="rId6"/>
    <p:sldId id="278" r:id="rId7"/>
    <p:sldId id="315" r:id="rId8"/>
    <p:sldId id="304" r:id="rId9"/>
    <p:sldId id="280" r:id="rId10"/>
    <p:sldId id="321" r:id="rId11"/>
    <p:sldId id="320" r:id="rId12"/>
    <p:sldId id="329" r:id="rId13"/>
    <p:sldId id="322" r:id="rId14"/>
    <p:sldId id="330" r:id="rId15"/>
    <p:sldId id="331" r:id="rId16"/>
    <p:sldId id="316" r:id="rId17"/>
    <p:sldId id="318" r:id="rId18"/>
    <p:sldId id="319" r:id="rId19"/>
    <p:sldId id="326" r:id="rId20"/>
    <p:sldId id="324" r:id="rId21"/>
    <p:sldId id="328" r:id="rId22"/>
    <p:sldId id="327" r:id="rId23"/>
    <p:sldId id="325" r:id="rId24"/>
  </p:sldIdLst>
  <p:sldSz cx="9144000" cy="5143500" type="screen16x9"/>
  <p:notesSz cx="6735763" cy="9866313"/>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D2E2"/>
    <a:srgbClr val="E3E5ED"/>
    <a:srgbClr val="E7EAF1"/>
    <a:srgbClr val="12A9D9"/>
    <a:srgbClr val="168136"/>
    <a:srgbClr val="013C80"/>
    <a:srgbClr val="295398"/>
    <a:srgbClr val="2D8EC2"/>
    <a:srgbClr val="1A276D"/>
    <a:srgbClr val="68B1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6151" autoAdjust="0"/>
  </p:normalViewPr>
  <p:slideViewPr>
    <p:cSldViewPr showGuides="1">
      <p:cViewPr>
        <p:scale>
          <a:sx n="90" d="100"/>
          <a:sy n="90" d="100"/>
        </p:scale>
        <p:origin x="-756" y="72"/>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15A228-31A7-4615-9AF7-B10E15F6CD17}" type="doc">
      <dgm:prSet loTypeId="urn:microsoft.com/office/officeart/2005/8/layout/process4" loCatId="list" qsTypeId="urn:microsoft.com/office/officeart/2005/8/quickstyle/simple1" qsCatId="simple" csTypeId="urn:microsoft.com/office/officeart/2005/8/colors/accent1_5" csCatId="accent1" phldr="1"/>
      <dgm:spPr/>
      <dgm:t>
        <a:bodyPr/>
        <a:lstStyle/>
        <a:p>
          <a:endParaRPr kumimoji="1" lang="ja-JP" altLang="en-US"/>
        </a:p>
      </dgm:t>
    </dgm:pt>
    <dgm:pt modelId="{51E642A6-78C6-40AD-A994-BB2EA1F9AFCD}">
      <dgm:prSet phldrT="[テキスト]" custT="1"/>
      <dgm:spPr/>
      <dgm:t>
        <a:bodyPr/>
        <a:lstStyle/>
        <a:p>
          <a:r>
            <a:rPr kumimoji="1" lang="en-US" altLang="ja-JP" sz="1100" dirty="0" smtClean="0"/>
            <a:t>1</a:t>
          </a:r>
          <a:r>
            <a:rPr kumimoji="1" lang="en-US" altLang="ja-JP" sz="1100" baseline="30000" dirty="0" smtClean="0"/>
            <a:t>st</a:t>
          </a:r>
          <a:r>
            <a:rPr kumimoji="1" lang="en-US" altLang="ja-JP" sz="1100" dirty="0" smtClean="0"/>
            <a:t> Step</a:t>
          </a:r>
          <a:endParaRPr kumimoji="1" lang="ja-JP" altLang="en-US" sz="1100" dirty="0"/>
        </a:p>
      </dgm:t>
    </dgm:pt>
    <dgm:pt modelId="{495B152D-4354-4416-BA3F-51BF88F69C44}" type="parTrans" cxnId="{5D371FD8-FA6D-4AF9-BD4F-A1036F0B42E3}">
      <dgm:prSet/>
      <dgm:spPr/>
      <dgm:t>
        <a:bodyPr/>
        <a:lstStyle/>
        <a:p>
          <a:endParaRPr kumimoji="1" lang="ja-JP" altLang="en-US"/>
        </a:p>
      </dgm:t>
    </dgm:pt>
    <dgm:pt modelId="{3D5DAC21-9279-459C-960C-C8A16844F194}" type="sibTrans" cxnId="{5D371FD8-FA6D-4AF9-BD4F-A1036F0B42E3}">
      <dgm:prSet/>
      <dgm:spPr/>
      <dgm:t>
        <a:bodyPr/>
        <a:lstStyle/>
        <a:p>
          <a:endParaRPr kumimoji="1" lang="ja-JP" altLang="en-US"/>
        </a:p>
      </dgm:t>
    </dgm:pt>
    <dgm:pt modelId="{D635D9B5-CA0C-4296-ADF7-7073CB860DB0}">
      <dgm:prSet phldrT="[テキスト]"/>
      <dgm:spPr/>
      <dgm:t>
        <a:bodyPr/>
        <a:lstStyle/>
        <a:p>
          <a:r>
            <a:rPr kumimoji="1" lang="en-US" altLang="ja-JP" b="0" dirty="0" smtClean="0">
              <a:solidFill>
                <a:schemeClr val="tx1"/>
              </a:solidFill>
            </a:rPr>
            <a:t>JICPA </a:t>
          </a:r>
          <a:r>
            <a:rPr kumimoji="1" lang="en-US" altLang="ja-JP" dirty="0" smtClean="0"/>
            <a:t>Working Group</a:t>
          </a:r>
          <a:endParaRPr kumimoji="1" lang="ja-JP" altLang="en-US" dirty="0"/>
        </a:p>
      </dgm:t>
    </dgm:pt>
    <dgm:pt modelId="{53464088-ECCA-47B3-AF4F-7C148052BDB1}" type="parTrans" cxnId="{A0FD8233-E398-41BF-AFF4-078C5563B4C0}">
      <dgm:prSet/>
      <dgm:spPr/>
      <dgm:t>
        <a:bodyPr/>
        <a:lstStyle/>
        <a:p>
          <a:endParaRPr kumimoji="1" lang="ja-JP" altLang="en-US"/>
        </a:p>
      </dgm:t>
    </dgm:pt>
    <dgm:pt modelId="{AE0164D2-23B4-448D-9DBF-22DF2B26B0F7}" type="sibTrans" cxnId="{A0FD8233-E398-41BF-AFF4-078C5563B4C0}">
      <dgm:prSet/>
      <dgm:spPr/>
      <dgm:t>
        <a:bodyPr/>
        <a:lstStyle/>
        <a:p>
          <a:endParaRPr kumimoji="1" lang="ja-JP" altLang="en-US"/>
        </a:p>
      </dgm:t>
    </dgm:pt>
    <dgm:pt modelId="{13AD75D4-7290-4215-B8F3-81694EC4485F}">
      <dgm:prSet phldrT="[テキスト]" custT="1"/>
      <dgm:spPr/>
      <dgm:t>
        <a:bodyPr/>
        <a:lstStyle/>
        <a:p>
          <a:r>
            <a:rPr kumimoji="1" lang="en-US" altLang="ja-JP" sz="1100" dirty="0" smtClean="0"/>
            <a:t>2</a:t>
          </a:r>
          <a:r>
            <a:rPr kumimoji="1" lang="en-US" altLang="ja-JP" sz="1100" baseline="30000" dirty="0" smtClean="0"/>
            <a:t>nd</a:t>
          </a:r>
          <a:r>
            <a:rPr kumimoji="1" lang="en-US" altLang="ja-JP" sz="1100" dirty="0" smtClean="0"/>
            <a:t> Step</a:t>
          </a:r>
          <a:endParaRPr kumimoji="1" lang="ja-JP" altLang="en-US" sz="1100" dirty="0"/>
        </a:p>
      </dgm:t>
    </dgm:pt>
    <dgm:pt modelId="{6919EC96-D63E-4F75-A16D-ECCB8C2E09DF}" type="parTrans" cxnId="{9CFBE9C3-76ED-4489-87E5-B83C575BF595}">
      <dgm:prSet/>
      <dgm:spPr/>
      <dgm:t>
        <a:bodyPr/>
        <a:lstStyle/>
        <a:p>
          <a:endParaRPr kumimoji="1" lang="ja-JP" altLang="en-US"/>
        </a:p>
      </dgm:t>
    </dgm:pt>
    <dgm:pt modelId="{64FC95B0-6D9C-4424-8C37-8D110CD2EA19}" type="sibTrans" cxnId="{9CFBE9C3-76ED-4489-87E5-B83C575BF595}">
      <dgm:prSet/>
      <dgm:spPr/>
      <dgm:t>
        <a:bodyPr/>
        <a:lstStyle/>
        <a:p>
          <a:endParaRPr kumimoji="1" lang="ja-JP" altLang="en-US"/>
        </a:p>
      </dgm:t>
    </dgm:pt>
    <dgm:pt modelId="{B1AE0177-99CD-40AA-A30B-9EB585C7726D}">
      <dgm:prSet phldrT="[テキスト]"/>
      <dgm:spPr/>
      <dgm:t>
        <a:bodyPr/>
        <a:lstStyle/>
        <a:p>
          <a:r>
            <a:rPr kumimoji="1" lang="en-US" altLang="ja-JP" b="0" dirty="0" smtClean="0">
              <a:solidFill>
                <a:schemeClr val="tx1"/>
              </a:solidFill>
            </a:rPr>
            <a:t>JICPA </a:t>
          </a:r>
          <a:r>
            <a:rPr kumimoji="1" lang="en-US" altLang="ja-JP" dirty="0" smtClean="0"/>
            <a:t>Ethics Committee</a:t>
          </a:r>
          <a:r>
            <a:rPr kumimoji="1" lang="ja-JP" altLang="en-US" dirty="0" smtClean="0"/>
            <a:t>　</a:t>
          </a:r>
          <a:r>
            <a:rPr kumimoji="1" lang="en-US" altLang="ja-JP" dirty="0" smtClean="0">
              <a:solidFill>
                <a:schemeClr val="tx1"/>
              </a:solidFill>
            </a:rPr>
            <a:t>※including public members</a:t>
          </a:r>
          <a:endParaRPr kumimoji="1" lang="ja-JP" altLang="en-US" dirty="0">
            <a:solidFill>
              <a:schemeClr val="tx1"/>
            </a:solidFill>
          </a:endParaRPr>
        </a:p>
      </dgm:t>
    </dgm:pt>
    <dgm:pt modelId="{A8C6B610-EEC2-40DA-AD1C-F3563F45328B}" type="parTrans" cxnId="{E73151D5-C490-4B34-A7DE-B028772C63EA}">
      <dgm:prSet/>
      <dgm:spPr/>
      <dgm:t>
        <a:bodyPr/>
        <a:lstStyle/>
        <a:p>
          <a:endParaRPr kumimoji="1" lang="ja-JP" altLang="en-US"/>
        </a:p>
      </dgm:t>
    </dgm:pt>
    <dgm:pt modelId="{BB0D53AE-A974-4596-BB56-E60C6DFFB516}" type="sibTrans" cxnId="{E73151D5-C490-4B34-A7DE-B028772C63EA}">
      <dgm:prSet/>
      <dgm:spPr/>
      <dgm:t>
        <a:bodyPr/>
        <a:lstStyle/>
        <a:p>
          <a:endParaRPr kumimoji="1" lang="ja-JP" altLang="en-US"/>
        </a:p>
      </dgm:t>
    </dgm:pt>
    <dgm:pt modelId="{EE34CF94-6792-49E3-8700-27482CB3663D}">
      <dgm:prSet phldrT="[テキスト]" custT="1"/>
      <dgm:spPr/>
      <dgm:t>
        <a:bodyPr/>
        <a:lstStyle/>
        <a:p>
          <a:r>
            <a:rPr kumimoji="1" lang="en-US" altLang="ja-JP" sz="1100" dirty="0" smtClean="0"/>
            <a:t>4</a:t>
          </a:r>
          <a:r>
            <a:rPr kumimoji="1" lang="en-US" altLang="ja-JP" sz="1100" baseline="30000" dirty="0" smtClean="0"/>
            <a:t>th</a:t>
          </a:r>
          <a:r>
            <a:rPr kumimoji="1" lang="en-US" altLang="ja-JP" sz="1100" dirty="0" smtClean="0"/>
            <a:t> Step</a:t>
          </a:r>
          <a:endParaRPr kumimoji="1" lang="ja-JP" altLang="en-US" sz="1100" dirty="0"/>
        </a:p>
      </dgm:t>
    </dgm:pt>
    <dgm:pt modelId="{648D9638-EB7D-4BC3-BE19-99E2CA51DA0F}" type="parTrans" cxnId="{E756C03B-CCDA-4EB0-ADE0-4EBA7B83FC7B}">
      <dgm:prSet/>
      <dgm:spPr/>
      <dgm:t>
        <a:bodyPr/>
        <a:lstStyle/>
        <a:p>
          <a:endParaRPr kumimoji="1" lang="ja-JP" altLang="en-US"/>
        </a:p>
      </dgm:t>
    </dgm:pt>
    <dgm:pt modelId="{0F66E939-49B6-4AB9-95F8-E5BE1370C561}" type="sibTrans" cxnId="{E756C03B-CCDA-4EB0-ADE0-4EBA7B83FC7B}">
      <dgm:prSet/>
      <dgm:spPr/>
      <dgm:t>
        <a:bodyPr/>
        <a:lstStyle/>
        <a:p>
          <a:endParaRPr kumimoji="1" lang="ja-JP" altLang="en-US"/>
        </a:p>
      </dgm:t>
    </dgm:pt>
    <dgm:pt modelId="{63EE3EC6-0E44-4323-94D9-5B9DDFE90CAC}">
      <dgm:prSet phldrT="[テキスト]"/>
      <dgm:spPr/>
      <dgm:t>
        <a:bodyPr/>
        <a:lstStyle/>
        <a:p>
          <a:r>
            <a:rPr kumimoji="1" lang="en-US" altLang="ja-JP" b="0" dirty="0" smtClean="0">
              <a:solidFill>
                <a:schemeClr val="tx1"/>
              </a:solidFill>
            </a:rPr>
            <a:t>JICPA  </a:t>
          </a:r>
          <a:r>
            <a:rPr kumimoji="1" lang="en-US" altLang="ja-JP" dirty="0" smtClean="0"/>
            <a:t>Annual General Assembly</a:t>
          </a:r>
          <a:endParaRPr kumimoji="1" lang="ja-JP" altLang="en-US" dirty="0"/>
        </a:p>
      </dgm:t>
    </dgm:pt>
    <dgm:pt modelId="{E6A9EF0D-4932-4B64-A75B-29B4FD78DCB3}" type="parTrans" cxnId="{6619DA9D-FD44-41C2-8DB3-2310C8F02613}">
      <dgm:prSet/>
      <dgm:spPr/>
      <dgm:t>
        <a:bodyPr/>
        <a:lstStyle/>
        <a:p>
          <a:endParaRPr kumimoji="1" lang="ja-JP" altLang="en-US"/>
        </a:p>
      </dgm:t>
    </dgm:pt>
    <dgm:pt modelId="{A121E9FD-7009-4B81-8986-6223E497CBEB}" type="sibTrans" cxnId="{6619DA9D-FD44-41C2-8DB3-2310C8F02613}">
      <dgm:prSet/>
      <dgm:spPr/>
      <dgm:t>
        <a:bodyPr/>
        <a:lstStyle/>
        <a:p>
          <a:endParaRPr kumimoji="1" lang="ja-JP" altLang="en-US"/>
        </a:p>
      </dgm:t>
    </dgm:pt>
    <dgm:pt modelId="{6DCAF5D4-D644-4F57-9214-309AE9B9C607}">
      <dgm:prSet/>
      <dgm:spPr/>
      <dgm:t>
        <a:bodyPr/>
        <a:lstStyle/>
        <a:p>
          <a:r>
            <a:rPr kumimoji="1" lang="en-US" altLang="ja-JP" b="0" dirty="0" smtClean="0">
              <a:solidFill>
                <a:schemeClr val="tx1"/>
              </a:solidFill>
            </a:rPr>
            <a:t>JICPA </a:t>
          </a:r>
          <a:r>
            <a:rPr kumimoji="1" lang="en-US" altLang="ja-JP" dirty="0" smtClean="0"/>
            <a:t>Board Meeting</a:t>
          </a:r>
          <a:endParaRPr kumimoji="1" lang="ja-JP" altLang="en-US" dirty="0"/>
        </a:p>
      </dgm:t>
    </dgm:pt>
    <dgm:pt modelId="{D0071914-EAA7-4D7F-8814-D91F00377711}" type="parTrans" cxnId="{8F6A3489-5C70-4368-9765-584E7727BB9A}">
      <dgm:prSet/>
      <dgm:spPr/>
      <dgm:t>
        <a:bodyPr/>
        <a:lstStyle/>
        <a:p>
          <a:endParaRPr kumimoji="1" lang="ja-JP" altLang="en-US"/>
        </a:p>
      </dgm:t>
    </dgm:pt>
    <dgm:pt modelId="{B6AEFE1F-ABCA-401C-8584-0A4B653E63B6}" type="sibTrans" cxnId="{8F6A3489-5C70-4368-9765-584E7727BB9A}">
      <dgm:prSet/>
      <dgm:spPr/>
      <dgm:t>
        <a:bodyPr/>
        <a:lstStyle/>
        <a:p>
          <a:endParaRPr kumimoji="1" lang="ja-JP" altLang="en-US"/>
        </a:p>
      </dgm:t>
    </dgm:pt>
    <dgm:pt modelId="{7EB9F017-470F-4ADB-B9E5-220383744B24}">
      <dgm:prSet custT="1"/>
      <dgm:spPr/>
      <dgm:t>
        <a:bodyPr/>
        <a:lstStyle/>
        <a:p>
          <a:r>
            <a:rPr kumimoji="1" lang="en-US" altLang="ja-JP" sz="1100" dirty="0" smtClean="0"/>
            <a:t>3</a:t>
          </a:r>
          <a:r>
            <a:rPr kumimoji="1" lang="en-US" altLang="ja-JP" sz="1100" baseline="30000" dirty="0" smtClean="0"/>
            <a:t>rd</a:t>
          </a:r>
          <a:r>
            <a:rPr kumimoji="1" lang="en-US" altLang="ja-JP" sz="1100" dirty="0" smtClean="0"/>
            <a:t> Step</a:t>
          </a:r>
          <a:endParaRPr kumimoji="1" lang="ja-JP" altLang="en-US" sz="1100" dirty="0"/>
        </a:p>
      </dgm:t>
    </dgm:pt>
    <dgm:pt modelId="{8600AAEE-1A6A-4B32-8C26-316E1BE54B97}" type="parTrans" cxnId="{1489071E-6C0C-4E96-B427-F5EA422533D0}">
      <dgm:prSet/>
      <dgm:spPr/>
      <dgm:t>
        <a:bodyPr/>
        <a:lstStyle/>
        <a:p>
          <a:endParaRPr kumimoji="1" lang="ja-JP" altLang="en-US"/>
        </a:p>
      </dgm:t>
    </dgm:pt>
    <dgm:pt modelId="{8D464E21-359C-4A09-A53C-8936F6010F75}" type="sibTrans" cxnId="{1489071E-6C0C-4E96-B427-F5EA422533D0}">
      <dgm:prSet/>
      <dgm:spPr/>
      <dgm:t>
        <a:bodyPr/>
        <a:lstStyle/>
        <a:p>
          <a:endParaRPr kumimoji="1" lang="ja-JP" altLang="en-US"/>
        </a:p>
      </dgm:t>
    </dgm:pt>
    <dgm:pt modelId="{AA04B92F-C12D-4B6E-A47B-CFDCA9CDDFBA}" type="pres">
      <dgm:prSet presAssocID="{E115A228-31A7-4615-9AF7-B10E15F6CD17}" presName="Name0" presStyleCnt="0">
        <dgm:presLayoutVars>
          <dgm:dir/>
          <dgm:animLvl val="lvl"/>
          <dgm:resizeHandles val="exact"/>
        </dgm:presLayoutVars>
      </dgm:prSet>
      <dgm:spPr/>
      <dgm:t>
        <a:bodyPr/>
        <a:lstStyle/>
        <a:p>
          <a:endParaRPr kumimoji="1" lang="ja-JP" altLang="en-US"/>
        </a:p>
      </dgm:t>
    </dgm:pt>
    <dgm:pt modelId="{F389BD70-2DE8-46B0-ADA0-A104F320C7CC}" type="pres">
      <dgm:prSet presAssocID="{EE34CF94-6792-49E3-8700-27482CB3663D}" presName="boxAndChildren" presStyleCnt="0"/>
      <dgm:spPr/>
    </dgm:pt>
    <dgm:pt modelId="{B5D9D5F4-4404-4992-A166-EF941584C1C1}" type="pres">
      <dgm:prSet presAssocID="{EE34CF94-6792-49E3-8700-27482CB3663D}" presName="parentTextBox" presStyleLbl="node1" presStyleIdx="0" presStyleCnt="4"/>
      <dgm:spPr/>
      <dgm:t>
        <a:bodyPr/>
        <a:lstStyle/>
        <a:p>
          <a:endParaRPr kumimoji="1" lang="ja-JP" altLang="en-US"/>
        </a:p>
      </dgm:t>
    </dgm:pt>
    <dgm:pt modelId="{C3B96162-8254-4B0B-8557-1A3D60938234}" type="pres">
      <dgm:prSet presAssocID="{EE34CF94-6792-49E3-8700-27482CB3663D}" presName="entireBox" presStyleLbl="node1" presStyleIdx="0" presStyleCnt="4"/>
      <dgm:spPr/>
      <dgm:t>
        <a:bodyPr/>
        <a:lstStyle/>
        <a:p>
          <a:endParaRPr kumimoji="1" lang="ja-JP" altLang="en-US"/>
        </a:p>
      </dgm:t>
    </dgm:pt>
    <dgm:pt modelId="{3EEF6EA9-A69B-4B53-B81C-DD6412BAE63F}" type="pres">
      <dgm:prSet presAssocID="{EE34CF94-6792-49E3-8700-27482CB3663D}" presName="descendantBox" presStyleCnt="0"/>
      <dgm:spPr/>
    </dgm:pt>
    <dgm:pt modelId="{E0154A6B-199B-4CB0-BAFC-26D1BDE51B37}" type="pres">
      <dgm:prSet presAssocID="{63EE3EC6-0E44-4323-94D9-5B9DDFE90CAC}" presName="childTextBox" presStyleLbl="fgAccFollowNode1" presStyleIdx="0" presStyleCnt="4">
        <dgm:presLayoutVars>
          <dgm:bulletEnabled val="1"/>
        </dgm:presLayoutVars>
      </dgm:prSet>
      <dgm:spPr/>
      <dgm:t>
        <a:bodyPr/>
        <a:lstStyle/>
        <a:p>
          <a:endParaRPr kumimoji="1" lang="ja-JP" altLang="en-US"/>
        </a:p>
      </dgm:t>
    </dgm:pt>
    <dgm:pt modelId="{DB02D1B8-77FD-409D-A33E-4E974D33D76C}" type="pres">
      <dgm:prSet presAssocID="{8D464E21-359C-4A09-A53C-8936F6010F75}" presName="sp" presStyleCnt="0"/>
      <dgm:spPr/>
    </dgm:pt>
    <dgm:pt modelId="{61F6444F-FA28-4B23-ADA9-81323BD4A9B3}" type="pres">
      <dgm:prSet presAssocID="{7EB9F017-470F-4ADB-B9E5-220383744B24}" presName="arrowAndChildren" presStyleCnt="0"/>
      <dgm:spPr/>
    </dgm:pt>
    <dgm:pt modelId="{839E700D-5B3C-493C-86E4-BCB6DD88099F}" type="pres">
      <dgm:prSet presAssocID="{7EB9F017-470F-4ADB-B9E5-220383744B24}" presName="parentTextArrow" presStyleLbl="node1" presStyleIdx="0" presStyleCnt="4"/>
      <dgm:spPr/>
      <dgm:t>
        <a:bodyPr/>
        <a:lstStyle/>
        <a:p>
          <a:endParaRPr kumimoji="1" lang="ja-JP" altLang="en-US"/>
        </a:p>
      </dgm:t>
    </dgm:pt>
    <dgm:pt modelId="{6AD919AE-9E5C-4821-B9E1-AA6BD1F91197}" type="pres">
      <dgm:prSet presAssocID="{7EB9F017-470F-4ADB-B9E5-220383744B24}" presName="arrow" presStyleLbl="node1" presStyleIdx="1" presStyleCnt="4"/>
      <dgm:spPr/>
      <dgm:t>
        <a:bodyPr/>
        <a:lstStyle/>
        <a:p>
          <a:endParaRPr kumimoji="1" lang="ja-JP" altLang="en-US"/>
        </a:p>
      </dgm:t>
    </dgm:pt>
    <dgm:pt modelId="{40ED2D0C-B9D2-4385-8C5D-4A89CA97AE59}" type="pres">
      <dgm:prSet presAssocID="{7EB9F017-470F-4ADB-B9E5-220383744B24}" presName="descendantArrow" presStyleCnt="0"/>
      <dgm:spPr/>
    </dgm:pt>
    <dgm:pt modelId="{8F1AF35B-EB95-430F-9984-9D5A031D584C}" type="pres">
      <dgm:prSet presAssocID="{6DCAF5D4-D644-4F57-9214-309AE9B9C607}" presName="childTextArrow" presStyleLbl="fgAccFollowNode1" presStyleIdx="1" presStyleCnt="4">
        <dgm:presLayoutVars>
          <dgm:bulletEnabled val="1"/>
        </dgm:presLayoutVars>
      </dgm:prSet>
      <dgm:spPr/>
      <dgm:t>
        <a:bodyPr/>
        <a:lstStyle/>
        <a:p>
          <a:endParaRPr kumimoji="1" lang="ja-JP" altLang="en-US"/>
        </a:p>
      </dgm:t>
    </dgm:pt>
    <dgm:pt modelId="{594C5E9A-FAA3-43A5-A070-BE4F8049C462}" type="pres">
      <dgm:prSet presAssocID="{64FC95B0-6D9C-4424-8C37-8D110CD2EA19}" presName="sp" presStyleCnt="0"/>
      <dgm:spPr/>
    </dgm:pt>
    <dgm:pt modelId="{1B28439F-6393-4CB6-8EFD-5A60616CA6BA}" type="pres">
      <dgm:prSet presAssocID="{13AD75D4-7290-4215-B8F3-81694EC4485F}" presName="arrowAndChildren" presStyleCnt="0"/>
      <dgm:spPr/>
    </dgm:pt>
    <dgm:pt modelId="{81DDB56A-699E-4A86-93A4-6BE825667A67}" type="pres">
      <dgm:prSet presAssocID="{13AD75D4-7290-4215-B8F3-81694EC4485F}" presName="parentTextArrow" presStyleLbl="node1" presStyleIdx="1" presStyleCnt="4"/>
      <dgm:spPr/>
      <dgm:t>
        <a:bodyPr/>
        <a:lstStyle/>
        <a:p>
          <a:endParaRPr kumimoji="1" lang="ja-JP" altLang="en-US"/>
        </a:p>
      </dgm:t>
    </dgm:pt>
    <dgm:pt modelId="{E4634E91-D026-4B43-B493-D8AB95D096EB}" type="pres">
      <dgm:prSet presAssocID="{13AD75D4-7290-4215-B8F3-81694EC4485F}" presName="arrow" presStyleLbl="node1" presStyleIdx="2" presStyleCnt="4"/>
      <dgm:spPr/>
      <dgm:t>
        <a:bodyPr/>
        <a:lstStyle/>
        <a:p>
          <a:endParaRPr kumimoji="1" lang="ja-JP" altLang="en-US"/>
        </a:p>
      </dgm:t>
    </dgm:pt>
    <dgm:pt modelId="{92835ADA-A750-4C1D-962C-790391D29C39}" type="pres">
      <dgm:prSet presAssocID="{13AD75D4-7290-4215-B8F3-81694EC4485F}" presName="descendantArrow" presStyleCnt="0"/>
      <dgm:spPr/>
    </dgm:pt>
    <dgm:pt modelId="{E8502E5A-CEBB-4934-B568-92C072CFACBE}" type="pres">
      <dgm:prSet presAssocID="{B1AE0177-99CD-40AA-A30B-9EB585C7726D}" presName="childTextArrow" presStyleLbl="fgAccFollowNode1" presStyleIdx="2" presStyleCnt="4">
        <dgm:presLayoutVars>
          <dgm:bulletEnabled val="1"/>
        </dgm:presLayoutVars>
      </dgm:prSet>
      <dgm:spPr/>
      <dgm:t>
        <a:bodyPr/>
        <a:lstStyle/>
        <a:p>
          <a:endParaRPr kumimoji="1" lang="ja-JP" altLang="en-US"/>
        </a:p>
      </dgm:t>
    </dgm:pt>
    <dgm:pt modelId="{E4700EA8-8E79-4170-9E31-12B9ADD8208B}" type="pres">
      <dgm:prSet presAssocID="{3D5DAC21-9279-459C-960C-C8A16844F194}" presName="sp" presStyleCnt="0"/>
      <dgm:spPr/>
    </dgm:pt>
    <dgm:pt modelId="{34884E30-34C2-4CDB-ABEB-30E2F658DB03}" type="pres">
      <dgm:prSet presAssocID="{51E642A6-78C6-40AD-A994-BB2EA1F9AFCD}" presName="arrowAndChildren" presStyleCnt="0"/>
      <dgm:spPr/>
    </dgm:pt>
    <dgm:pt modelId="{026B3AFC-EAEB-4E27-AE4E-E7AF66B5F67D}" type="pres">
      <dgm:prSet presAssocID="{51E642A6-78C6-40AD-A994-BB2EA1F9AFCD}" presName="parentTextArrow" presStyleLbl="node1" presStyleIdx="2" presStyleCnt="4"/>
      <dgm:spPr/>
      <dgm:t>
        <a:bodyPr/>
        <a:lstStyle/>
        <a:p>
          <a:endParaRPr kumimoji="1" lang="ja-JP" altLang="en-US"/>
        </a:p>
      </dgm:t>
    </dgm:pt>
    <dgm:pt modelId="{6526A008-7DA8-480E-B442-FFB84DBA1AB4}" type="pres">
      <dgm:prSet presAssocID="{51E642A6-78C6-40AD-A994-BB2EA1F9AFCD}" presName="arrow" presStyleLbl="node1" presStyleIdx="3" presStyleCnt="4"/>
      <dgm:spPr/>
      <dgm:t>
        <a:bodyPr/>
        <a:lstStyle/>
        <a:p>
          <a:endParaRPr kumimoji="1" lang="ja-JP" altLang="en-US"/>
        </a:p>
      </dgm:t>
    </dgm:pt>
    <dgm:pt modelId="{B5AE81D0-1479-4957-9CEC-653FBE3589D9}" type="pres">
      <dgm:prSet presAssocID="{51E642A6-78C6-40AD-A994-BB2EA1F9AFCD}" presName="descendantArrow" presStyleCnt="0"/>
      <dgm:spPr/>
    </dgm:pt>
    <dgm:pt modelId="{61E09E6A-3B69-4F6E-B27E-7C05F4725AA5}" type="pres">
      <dgm:prSet presAssocID="{D635D9B5-CA0C-4296-ADF7-7073CB860DB0}" presName="childTextArrow" presStyleLbl="fgAccFollowNode1" presStyleIdx="3" presStyleCnt="4">
        <dgm:presLayoutVars>
          <dgm:bulletEnabled val="1"/>
        </dgm:presLayoutVars>
      </dgm:prSet>
      <dgm:spPr/>
      <dgm:t>
        <a:bodyPr/>
        <a:lstStyle/>
        <a:p>
          <a:endParaRPr kumimoji="1" lang="ja-JP" altLang="en-US"/>
        </a:p>
      </dgm:t>
    </dgm:pt>
  </dgm:ptLst>
  <dgm:cxnLst>
    <dgm:cxn modelId="{7150CAD4-74CB-4238-BF49-711608835BC8}" type="presOf" srcId="{EE34CF94-6792-49E3-8700-27482CB3663D}" destId="{C3B96162-8254-4B0B-8557-1A3D60938234}" srcOrd="1" destOrd="0" presId="urn:microsoft.com/office/officeart/2005/8/layout/process4"/>
    <dgm:cxn modelId="{0FC3EF82-95DA-4316-A84A-0F4189900EAF}" type="presOf" srcId="{13AD75D4-7290-4215-B8F3-81694EC4485F}" destId="{E4634E91-D026-4B43-B493-D8AB95D096EB}" srcOrd="1" destOrd="0" presId="urn:microsoft.com/office/officeart/2005/8/layout/process4"/>
    <dgm:cxn modelId="{5D371FD8-FA6D-4AF9-BD4F-A1036F0B42E3}" srcId="{E115A228-31A7-4615-9AF7-B10E15F6CD17}" destId="{51E642A6-78C6-40AD-A994-BB2EA1F9AFCD}" srcOrd="0" destOrd="0" parTransId="{495B152D-4354-4416-BA3F-51BF88F69C44}" sibTransId="{3D5DAC21-9279-459C-960C-C8A16844F194}"/>
    <dgm:cxn modelId="{91D77AC2-7BED-4B1D-8A9D-4CFB21968A74}" type="presOf" srcId="{B1AE0177-99CD-40AA-A30B-9EB585C7726D}" destId="{E8502E5A-CEBB-4934-B568-92C072CFACBE}" srcOrd="0" destOrd="0" presId="urn:microsoft.com/office/officeart/2005/8/layout/process4"/>
    <dgm:cxn modelId="{0633D09A-343D-4A0A-A840-F8B4DF8A7B63}" type="presOf" srcId="{EE34CF94-6792-49E3-8700-27482CB3663D}" destId="{B5D9D5F4-4404-4992-A166-EF941584C1C1}" srcOrd="0" destOrd="0" presId="urn:microsoft.com/office/officeart/2005/8/layout/process4"/>
    <dgm:cxn modelId="{55E190D9-FA68-43BB-9EDE-C01FBA2E2AB2}" type="presOf" srcId="{E115A228-31A7-4615-9AF7-B10E15F6CD17}" destId="{AA04B92F-C12D-4B6E-A47B-CFDCA9CDDFBA}" srcOrd="0" destOrd="0" presId="urn:microsoft.com/office/officeart/2005/8/layout/process4"/>
    <dgm:cxn modelId="{43ABEE56-061B-4CCF-A7AE-19E42EBBCC1B}" type="presOf" srcId="{7EB9F017-470F-4ADB-B9E5-220383744B24}" destId="{839E700D-5B3C-493C-86E4-BCB6DD88099F}" srcOrd="0" destOrd="0" presId="urn:microsoft.com/office/officeart/2005/8/layout/process4"/>
    <dgm:cxn modelId="{EB6DED14-0A7D-4CDE-B41F-BD1A9E377C84}" type="presOf" srcId="{51E642A6-78C6-40AD-A994-BB2EA1F9AFCD}" destId="{026B3AFC-EAEB-4E27-AE4E-E7AF66B5F67D}" srcOrd="0" destOrd="0" presId="urn:microsoft.com/office/officeart/2005/8/layout/process4"/>
    <dgm:cxn modelId="{E756C03B-CCDA-4EB0-ADE0-4EBA7B83FC7B}" srcId="{E115A228-31A7-4615-9AF7-B10E15F6CD17}" destId="{EE34CF94-6792-49E3-8700-27482CB3663D}" srcOrd="3" destOrd="0" parTransId="{648D9638-EB7D-4BC3-BE19-99E2CA51DA0F}" sibTransId="{0F66E939-49B6-4AB9-95F8-E5BE1370C561}"/>
    <dgm:cxn modelId="{6F4D4F30-FC12-4287-9B30-02C0A7B91F56}" type="presOf" srcId="{51E642A6-78C6-40AD-A994-BB2EA1F9AFCD}" destId="{6526A008-7DA8-480E-B442-FFB84DBA1AB4}" srcOrd="1" destOrd="0" presId="urn:microsoft.com/office/officeart/2005/8/layout/process4"/>
    <dgm:cxn modelId="{4997D713-C686-49B0-9584-E078E07163B5}" type="presOf" srcId="{13AD75D4-7290-4215-B8F3-81694EC4485F}" destId="{81DDB56A-699E-4A86-93A4-6BE825667A67}" srcOrd="0" destOrd="0" presId="urn:microsoft.com/office/officeart/2005/8/layout/process4"/>
    <dgm:cxn modelId="{947ADED8-83C3-4385-86A4-AB725D276733}" type="presOf" srcId="{7EB9F017-470F-4ADB-B9E5-220383744B24}" destId="{6AD919AE-9E5C-4821-B9E1-AA6BD1F91197}" srcOrd="1" destOrd="0" presId="urn:microsoft.com/office/officeart/2005/8/layout/process4"/>
    <dgm:cxn modelId="{12B7F57C-8367-4DF4-AB08-77259BBE2678}" type="presOf" srcId="{63EE3EC6-0E44-4323-94D9-5B9DDFE90CAC}" destId="{E0154A6B-199B-4CB0-BAFC-26D1BDE51B37}" srcOrd="0" destOrd="0" presId="urn:microsoft.com/office/officeart/2005/8/layout/process4"/>
    <dgm:cxn modelId="{6619DA9D-FD44-41C2-8DB3-2310C8F02613}" srcId="{EE34CF94-6792-49E3-8700-27482CB3663D}" destId="{63EE3EC6-0E44-4323-94D9-5B9DDFE90CAC}" srcOrd="0" destOrd="0" parTransId="{E6A9EF0D-4932-4B64-A75B-29B4FD78DCB3}" sibTransId="{A121E9FD-7009-4B81-8986-6223E497CBEB}"/>
    <dgm:cxn modelId="{2100FAEB-B411-4BA1-9153-87151BA2C85B}" type="presOf" srcId="{6DCAF5D4-D644-4F57-9214-309AE9B9C607}" destId="{8F1AF35B-EB95-430F-9984-9D5A031D584C}" srcOrd="0" destOrd="0" presId="urn:microsoft.com/office/officeart/2005/8/layout/process4"/>
    <dgm:cxn modelId="{8F6A3489-5C70-4368-9765-584E7727BB9A}" srcId="{7EB9F017-470F-4ADB-B9E5-220383744B24}" destId="{6DCAF5D4-D644-4F57-9214-309AE9B9C607}" srcOrd="0" destOrd="0" parTransId="{D0071914-EAA7-4D7F-8814-D91F00377711}" sibTransId="{B6AEFE1F-ABCA-401C-8584-0A4B653E63B6}"/>
    <dgm:cxn modelId="{0AF19434-8084-418D-A4F7-039BE1F53632}" type="presOf" srcId="{D635D9B5-CA0C-4296-ADF7-7073CB860DB0}" destId="{61E09E6A-3B69-4F6E-B27E-7C05F4725AA5}" srcOrd="0" destOrd="0" presId="urn:microsoft.com/office/officeart/2005/8/layout/process4"/>
    <dgm:cxn modelId="{1489071E-6C0C-4E96-B427-F5EA422533D0}" srcId="{E115A228-31A7-4615-9AF7-B10E15F6CD17}" destId="{7EB9F017-470F-4ADB-B9E5-220383744B24}" srcOrd="2" destOrd="0" parTransId="{8600AAEE-1A6A-4B32-8C26-316E1BE54B97}" sibTransId="{8D464E21-359C-4A09-A53C-8936F6010F75}"/>
    <dgm:cxn modelId="{E73151D5-C490-4B34-A7DE-B028772C63EA}" srcId="{13AD75D4-7290-4215-B8F3-81694EC4485F}" destId="{B1AE0177-99CD-40AA-A30B-9EB585C7726D}" srcOrd="0" destOrd="0" parTransId="{A8C6B610-EEC2-40DA-AD1C-F3563F45328B}" sibTransId="{BB0D53AE-A974-4596-BB56-E60C6DFFB516}"/>
    <dgm:cxn modelId="{A0FD8233-E398-41BF-AFF4-078C5563B4C0}" srcId="{51E642A6-78C6-40AD-A994-BB2EA1F9AFCD}" destId="{D635D9B5-CA0C-4296-ADF7-7073CB860DB0}" srcOrd="0" destOrd="0" parTransId="{53464088-ECCA-47B3-AF4F-7C148052BDB1}" sibTransId="{AE0164D2-23B4-448D-9DBF-22DF2B26B0F7}"/>
    <dgm:cxn modelId="{9CFBE9C3-76ED-4489-87E5-B83C575BF595}" srcId="{E115A228-31A7-4615-9AF7-B10E15F6CD17}" destId="{13AD75D4-7290-4215-B8F3-81694EC4485F}" srcOrd="1" destOrd="0" parTransId="{6919EC96-D63E-4F75-A16D-ECCB8C2E09DF}" sibTransId="{64FC95B0-6D9C-4424-8C37-8D110CD2EA19}"/>
    <dgm:cxn modelId="{E4551D86-D923-4BF6-A8F6-7F3096F72AC7}" type="presParOf" srcId="{AA04B92F-C12D-4B6E-A47B-CFDCA9CDDFBA}" destId="{F389BD70-2DE8-46B0-ADA0-A104F320C7CC}" srcOrd="0" destOrd="0" presId="urn:microsoft.com/office/officeart/2005/8/layout/process4"/>
    <dgm:cxn modelId="{EDE707B5-8C3A-41DE-B2E1-82D658211F97}" type="presParOf" srcId="{F389BD70-2DE8-46B0-ADA0-A104F320C7CC}" destId="{B5D9D5F4-4404-4992-A166-EF941584C1C1}" srcOrd="0" destOrd="0" presId="urn:microsoft.com/office/officeart/2005/8/layout/process4"/>
    <dgm:cxn modelId="{CC6F2B7D-F5A7-4E5A-81EC-FD176B77489D}" type="presParOf" srcId="{F389BD70-2DE8-46B0-ADA0-A104F320C7CC}" destId="{C3B96162-8254-4B0B-8557-1A3D60938234}" srcOrd="1" destOrd="0" presId="urn:microsoft.com/office/officeart/2005/8/layout/process4"/>
    <dgm:cxn modelId="{6E8CD357-9F77-4FBD-B6F3-68E83F228AAD}" type="presParOf" srcId="{F389BD70-2DE8-46B0-ADA0-A104F320C7CC}" destId="{3EEF6EA9-A69B-4B53-B81C-DD6412BAE63F}" srcOrd="2" destOrd="0" presId="urn:microsoft.com/office/officeart/2005/8/layout/process4"/>
    <dgm:cxn modelId="{F00E9D09-B6F2-420B-B25A-10F38D7FBB5C}" type="presParOf" srcId="{3EEF6EA9-A69B-4B53-B81C-DD6412BAE63F}" destId="{E0154A6B-199B-4CB0-BAFC-26D1BDE51B37}" srcOrd="0" destOrd="0" presId="urn:microsoft.com/office/officeart/2005/8/layout/process4"/>
    <dgm:cxn modelId="{E82FB864-6FF1-44F5-BA23-5E06D5FD1875}" type="presParOf" srcId="{AA04B92F-C12D-4B6E-A47B-CFDCA9CDDFBA}" destId="{DB02D1B8-77FD-409D-A33E-4E974D33D76C}" srcOrd="1" destOrd="0" presId="urn:microsoft.com/office/officeart/2005/8/layout/process4"/>
    <dgm:cxn modelId="{3B4DFA0A-E15D-47E8-B22C-4EC5BA057F90}" type="presParOf" srcId="{AA04B92F-C12D-4B6E-A47B-CFDCA9CDDFBA}" destId="{61F6444F-FA28-4B23-ADA9-81323BD4A9B3}" srcOrd="2" destOrd="0" presId="urn:microsoft.com/office/officeart/2005/8/layout/process4"/>
    <dgm:cxn modelId="{94C1184C-0BF8-44DF-84F2-3BBE37A4B70C}" type="presParOf" srcId="{61F6444F-FA28-4B23-ADA9-81323BD4A9B3}" destId="{839E700D-5B3C-493C-86E4-BCB6DD88099F}" srcOrd="0" destOrd="0" presId="urn:microsoft.com/office/officeart/2005/8/layout/process4"/>
    <dgm:cxn modelId="{F2160BE9-D20B-4DA1-8311-0D36E023AD35}" type="presParOf" srcId="{61F6444F-FA28-4B23-ADA9-81323BD4A9B3}" destId="{6AD919AE-9E5C-4821-B9E1-AA6BD1F91197}" srcOrd="1" destOrd="0" presId="urn:microsoft.com/office/officeart/2005/8/layout/process4"/>
    <dgm:cxn modelId="{D888BC6C-6EE5-4265-AD2B-83006B23126B}" type="presParOf" srcId="{61F6444F-FA28-4B23-ADA9-81323BD4A9B3}" destId="{40ED2D0C-B9D2-4385-8C5D-4A89CA97AE59}" srcOrd="2" destOrd="0" presId="urn:microsoft.com/office/officeart/2005/8/layout/process4"/>
    <dgm:cxn modelId="{3029D543-3046-4053-839E-7F894B016E49}" type="presParOf" srcId="{40ED2D0C-B9D2-4385-8C5D-4A89CA97AE59}" destId="{8F1AF35B-EB95-430F-9984-9D5A031D584C}" srcOrd="0" destOrd="0" presId="urn:microsoft.com/office/officeart/2005/8/layout/process4"/>
    <dgm:cxn modelId="{A85A6095-94B4-456B-91EF-7D32AEC883DF}" type="presParOf" srcId="{AA04B92F-C12D-4B6E-A47B-CFDCA9CDDFBA}" destId="{594C5E9A-FAA3-43A5-A070-BE4F8049C462}" srcOrd="3" destOrd="0" presId="urn:microsoft.com/office/officeart/2005/8/layout/process4"/>
    <dgm:cxn modelId="{29803BD6-0336-477D-BE3E-F50E04724C14}" type="presParOf" srcId="{AA04B92F-C12D-4B6E-A47B-CFDCA9CDDFBA}" destId="{1B28439F-6393-4CB6-8EFD-5A60616CA6BA}" srcOrd="4" destOrd="0" presId="urn:microsoft.com/office/officeart/2005/8/layout/process4"/>
    <dgm:cxn modelId="{D8B97D5F-67EC-4248-A194-1E6D2A4044A5}" type="presParOf" srcId="{1B28439F-6393-4CB6-8EFD-5A60616CA6BA}" destId="{81DDB56A-699E-4A86-93A4-6BE825667A67}" srcOrd="0" destOrd="0" presId="urn:microsoft.com/office/officeart/2005/8/layout/process4"/>
    <dgm:cxn modelId="{7DBFDC11-475C-450D-9F87-CBD123D726E2}" type="presParOf" srcId="{1B28439F-6393-4CB6-8EFD-5A60616CA6BA}" destId="{E4634E91-D026-4B43-B493-D8AB95D096EB}" srcOrd="1" destOrd="0" presId="urn:microsoft.com/office/officeart/2005/8/layout/process4"/>
    <dgm:cxn modelId="{1C3B52E0-3B69-4DB2-AD59-E253CB7D4CD2}" type="presParOf" srcId="{1B28439F-6393-4CB6-8EFD-5A60616CA6BA}" destId="{92835ADA-A750-4C1D-962C-790391D29C39}" srcOrd="2" destOrd="0" presId="urn:microsoft.com/office/officeart/2005/8/layout/process4"/>
    <dgm:cxn modelId="{4EDC52AD-A82D-468F-8AC6-4920C549A84C}" type="presParOf" srcId="{92835ADA-A750-4C1D-962C-790391D29C39}" destId="{E8502E5A-CEBB-4934-B568-92C072CFACBE}" srcOrd="0" destOrd="0" presId="urn:microsoft.com/office/officeart/2005/8/layout/process4"/>
    <dgm:cxn modelId="{8918BC40-B341-4015-8B3E-81CD1F48F783}" type="presParOf" srcId="{AA04B92F-C12D-4B6E-A47B-CFDCA9CDDFBA}" destId="{E4700EA8-8E79-4170-9E31-12B9ADD8208B}" srcOrd="5" destOrd="0" presId="urn:microsoft.com/office/officeart/2005/8/layout/process4"/>
    <dgm:cxn modelId="{B75533CA-8820-4203-B158-3FFE7AB38BDB}" type="presParOf" srcId="{AA04B92F-C12D-4B6E-A47B-CFDCA9CDDFBA}" destId="{34884E30-34C2-4CDB-ABEB-30E2F658DB03}" srcOrd="6" destOrd="0" presId="urn:microsoft.com/office/officeart/2005/8/layout/process4"/>
    <dgm:cxn modelId="{879AF78F-0B8D-4D65-9E07-FD4CF501301E}" type="presParOf" srcId="{34884E30-34C2-4CDB-ABEB-30E2F658DB03}" destId="{026B3AFC-EAEB-4E27-AE4E-E7AF66B5F67D}" srcOrd="0" destOrd="0" presId="urn:microsoft.com/office/officeart/2005/8/layout/process4"/>
    <dgm:cxn modelId="{FE54045F-D3FA-443F-AFDA-F14A8A761BBD}" type="presParOf" srcId="{34884E30-34C2-4CDB-ABEB-30E2F658DB03}" destId="{6526A008-7DA8-480E-B442-FFB84DBA1AB4}" srcOrd="1" destOrd="0" presId="urn:microsoft.com/office/officeart/2005/8/layout/process4"/>
    <dgm:cxn modelId="{5A09C0FA-2062-427C-9FEA-899A40640FE9}" type="presParOf" srcId="{34884E30-34C2-4CDB-ABEB-30E2F658DB03}" destId="{B5AE81D0-1479-4957-9CEC-653FBE3589D9}" srcOrd="2" destOrd="0" presId="urn:microsoft.com/office/officeart/2005/8/layout/process4"/>
    <dgm:cxn modelId="{C8C7EAB1-F9C0-4024-A4DD-F6D3376841B2}" type="presParOf" srcId="{B5AE81D0-1479-4957-9CEC-653FBE3589D9}" destId="{61E09E6A-3B69-4F6E-B27E-7C05F4725AA5}"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B96162-8254-4B0B-8557-1A3D60938234}">
      <dsp:nvSpPr>
        <dsp:cNvPr id="0" name=""/>
        <dsp:cNvSpPr/>
      </dsp:nvSpPr>
      <dsp:spPr>
        <a:xfrm>
          <a:off x="0" y="2185300"/>
          <a:ext cx="5976664" cy="478090"/>
        </a:xfrm>
        <a:prstGeom prst="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kumimoji="1" lang="en-US" altLang="ja-JP" sz="1100" kern="1200" dirty="0" smtClean="0"/>
            <a:t>4</a:t>
          </a:r>
          <a:r>
            <a:rPr kumimoji="1" lang="en-US" altLang="ja-JP" sz="1100" kern="1200" baseline="30000" dirty="0" smtClean="0"/>
            <a:t>th</a:t>
          </a:r>
          <a:r>
            <a:rPr kumimoji="1" lang="en-US" altLang="ja-JP" sz="1100" kern="1200" dirty="0" smtClean="0"/>
            <a:t> Step</a:t>
          </a:r>
          <a:endParaRPr kumimoji="1" lang="ja-JP" altLang="en-US" sz="1100" kern="1200" dirty="0"/>
        </a:p>
      </dsp:txBody>
      <dsp:txXfrm>
        <a:off x="0" y="2185300"/>
        <a:ext cx="5976664" cy="258168"/>
      </dsp:txXfrm>
    </dsp:sp>
    <dsp:sp modelId="{E0154A6B-199B-4CB0-BAFC-26D1BDE51B37}">
      <dsp:nvSpPr>
        <dsp:cNvPr id="0" name=""/>
        <dsp:cNvSpPr/>
      </dsp:nvSpPr>
      <dsp:spPr>
        <a:xfrm>
          <a:off x="0" y="2433906"/>
          <a:ext cx="5976664" cy="21992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kumimoji="1" lang="en-US" altLang="ja-JP" sz="1200" b="0" kern="1200" dirty="0" smtClean="0">
              <a:solidFill>
                <a:schemeClr val="tx1"/>
              </a:solidFill>
            </a:rPr>
            <a:t>JICPA  </a:t>
          </a:r>
          <a:r>
            <a:rPr kumimoji="1" lang="en-US" altLang="ja-JP" sz="1200" kern="1200" dirty="0" smtClean="0"/>
            <a:t>Annual General Assembly</a:t>
          </a:r>
          <a:endParaRPr kumimoji="1" lang="ja-JP" altLang="en-US" sz="1200" kern="1200" dirty="0"/>
        </a:p>
      </dsp:txBody>
      <dsp:txXfrm>
        <a:off x="0" y="2433906"/>
        <a:ext cx="5976664" cy="219921"/>
      </dsp:txXfrm>
    </dsp:sp>
    <dsp:sp modelId="{6AD919AE-9E5C-4821-B9E1-AA6BD1F91197}">
      <dsp:nvSpPr>
        <dsp:cNvPr id="0" name=""/>
        <dsp:cNvSpPr/>
      </dsp:nvSpPr>
      <dsp:spPr>
        <a:xfrm rot="10800000">
          <a:off x="0" y="1457168"/>
          <a:ext cx="5976664" cy="735302"/>
        </a:xfrm>
        <a:prstGeom prst="upArrowCallout">
          <a:avLst/>
        </a:prstGeom>
        <a:solidFill>
          <a:schemeClr val="accent1">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kumimoji="1" lang="en-US" altLang="ja-JP" sz="1100" kern="1200" dirty="0" smtClean="0"/>
            <a:t>3</a:t>
          </a:r>
          <a:r>
            <a:rPr kumimoji="1" lang="en-US" altLang="ja-JP" sz="1100" kern="1200" baseline="30000" dirty="0" smtClean="0"/>
            <a:t>rd</a:t>
          </a:r>
          <a:r>
            <a:rPr kumimoji="1" lang="en-US" altLang="ja-JP" sz="1100" kern="1200" dirty="0" smtClean="0"/>
            <a:t> Step</a:t>
          </a:r>
          <a:endParaRPr kumimoji="1" lang="ja-JP" altLang="en-US" sz="1100" kern="1200" dirty="0"/>
        </a:p>
      </dsp:txBody>
      <dsp:txXfrm rot="-10800000">
        <a:off x="0" y="1457168"/>
        <a:ext cx="5976664" cy="258091"/>
      </dsp:txXfrm>
    </dsp:sp>
    <dsp:sp modelId="{8F1AF35B-EB95-430F-9984-9D5A031D584C}">
      <dsp:nvSpPr>
        <dsp:cNvPr id="0" name=""/>
        <dsp:cNvSpPr/>
      </dsp:nvSpPr>
      <dsp:spPr>
        <a:xfrm>
          <a:off x="0" y="1715259"/>
          <a:ext cx="5976664" cy="219855"/>
        </a:xfrm>
        <a:prstGeom prst="rect">
          <a:avLst/>
        </a:prstGeom>
        <a:solidFill>
          <a:schemeClr val="accent1">
            <a:alpha val="90000"/>
            <a:tint val="40000"/>
            <a:hueOff val="0"/>
            <a:satOff val="0"/>
            <a:lumOff val="0"/>
            <a:alphaOff val="-13333"/>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kumimoji="1" lang="en-US" altLang="ja-JP" sz="1200" b="0" kern="1200" dirty="0" smtClean="0">
              <a:solidFill>
                <a:schemeClr val="tx1"/>
              </a:solidFill>
            </a:rPr>
            <a:t>JICPA </a:t>
          </a:r>
          <a:r>
            <a:rPr kumimoji="1" lang="en-US" altLang="ja-JP" sz="1200" kern="1200" dirty="0" smtClean="0"/>
            <a:t>Board Meeting</a:t>
          </a:r>
          <a:endParaRPr kumimoji="1" lang="ja-JP" altLang="en-US" sz="1200" kern="1200" dirty="0"/>
        </a:p>
      </dsp:txBody>
      <dsp:txXfrm>
        <a:off x="0" y="1715259"/>
        <a:ext cx="5976664" cy="219855"/>
      </dsp:txXfrm>
    </dsp:sp>
    <dsp:sp modelId="{E4634E91-D026-4B43-B493-D8AB95D096EB}">
      <dsp:nvSpPr>
        <dsp:cNvPr id="0" name=""/>
        <dsp:cNvSpPr/>
      </dsp:nvSpPr>
      <dsp:spPr>
        <a:xfrm rot="10800000">
          <a:off x="0" y="729037"/>
          <a:ext cx="5976664" cy="735302"/>
        </a:xfrm>
        <a:prstGeom prst="upArrowCallout">
          <a:avLst/>
        </a:prstGeom>
        <a:solidFill>
          <a:schemeClr val="accent1">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kumimoji="1" lang="en-US" altLang="ja-JP" sz="1100" kern="1200" dirty="0" smtClean="0"/>
            <a:t>2</a:t>
          </a:r>
          <a:r>
            <a:rPr kumimoji="1" lang="en-US" altLang="ja-JP" sz="1100" kern="1200" baseline="30000" dirty="0" smtClean="0"/>
            <a:t>nd</a:t>
          </a:r>
          <a:r>
            <a:rPr kumimoji="1" lang="en-US" altLang="ja-JP" sz="1100" kern="1200" dirty="0" smtClean="0"/>
            <a:t> Step</a:t>
          </a:r>
          <a:endParaRPr kumimoji="1" lang="ja-JP" altLang="en-US" sz="1100" kern="1200" dirty="0"/>
        </a:p>
      </dsp:txBody>
      <dsp:txXfrm rot="-10800000">
        <a:off x="0" y="729037"/>
        <a:ext cx="5976664" cy="258091"/>
      </dsp:txXfrm>
    </dsp:sp>
    <dsp:sp modelId="{E8502E5A-CEBB-4934-B568-92C072CFACBE}">
      <dsp:nvSpPr>
        <dsp:cNvPr id="0" name=""/>
        <dsp:cNvSpPr/>
      </dsp:nvSpPr>
      <dsp:spPr>
        <a:xfrm>
          <a:off x="0" y="987128"/>
          <a:ext cx="5976664" cy="219855"/>
        </a:xfrm>
        <a:prstGeom prst="rect">
          <a:avLst/>
        </a:prstGeom>
        <a:solidFill>
          <a:schemeClr val="accent1">
            <a:alpha val="90000"/>
            <a:tint val="40000"/>
            <a:hueOff val="0"/>
            <a:satOff val="0"/>
            <a:lumOff val="0"/>
            <a:alphaOff val="-26667"/>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kumimoji="1" lang="en-US" altLang="ja-JP" sz="1200" b="0" kern="1200" dirty="0" smtClean="0">
              <a:solidFill>
                <a:schemeClr val="tx1"/>
              </a:solidFill>
            </a:rPr>
            <a:t>JICPA </a:t>
          </a:r>
          <a:r>
            <a:rPr kumimoji="1" lang="en-US" altLang="ja-JP" sz="1200" kern="1200" dirty="0" smtClean="0"/>
            <a:t>Ethics Committee</a:t>
          </a:r>
          <a:r>
            <a:rPr kumimoji="1" lang="ja-JP" altLang="en-US" sz="1200" kern="1200" dirty="0" smtClean="0"/>
            <a:t>　</a:t>
          </a:r>
          <a:r>
            <a:rPr kumimoji="1" lang="en-US" altLang="ja-JP" sz="1200" kern="1200" dirty="0" smtClean="0">
              <a:solidFill>
                <a:schemeClr val="tx1"/>
              </a:solidFill>
            </a:rPr>
            <a:t>※including public members</a:t>
          </a:r>
          <a:endParaRPr kumimoji="1" lang="ja-JP" altLang="en-US" sz="1200" kern="1200" dirty="0">
            <a:solidFill>
              <a:schemeClr val="tx1"/>
            </a:solidFill>
          </a:endParaRPr>
        </a:p>
      </dsp:txBody>
      <dsp:txXfrm>
        <a:off x="0" y="987128"/>
        <a:ext cx="5976664" cy="219855"/>
      </dsp:txXfrm>
    </dsp:sp>
    <dsp:sp modelId="{6526A008-7DA8-480E-B442-FFB84DBA1AB4}">
      <dsp:nvSpPr>
        <dsp:cNvPr id="0" name=""/>
        <dsp:cNvSpPr/>
      </dsp:nvSpPr>
      <dsp:spPr>
        <a:xfrm rot="10800000">
          <a:off x="0" y="905"/>
          <a:ext cx="5976664" cy="735302"/>
        </a:xfrm>
        <a:prstGeom prst="upArrowCallout">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kumimoji="1" lang="en-US" altLang="ja-JP" sz="1100" kern="1200" dirty="0" smtClean="0"/>
            <a:t>1</a:t>
          </a:r>
          <a:r>
            <a:rPr kumimoji="1" lang="en-US" altLang="ja-JP" sz="1100" kern="1200" baseline="30000" dirty="0" smtClean="0"/>
            <a:t>st</a:t>
          </a:r>
          <a:r>
            <a:rPr kumimoji="1" lang="en-US" altLang="ja-JP" sz="1100" kern="1200" dirty="0" smtClean="0"/>
            <a:t> Step</a:t>
          </a:r>
          <a:endParaRPr kumimoji="1" lang="ja-JP" altLang="en-US" sz="1100" kern="1200" dirty="0"/>
        </a:p>
      </dsp:txBody>
      <dsp:txXfrm rot="-10800000">
        <a:off x="0" y="905"/>
        <a:ext cx="5976664" cy="258091"/>
      </dsp:txXfrm>
    </dsp:sp>
    <dsp:sp modelId="{61E09E6A-3B69-4F6E-B27E-7C05F4725AA5}">
      <dsp:nvSpPr>
        <dsp:cNvPr id="0" name=""/>
        <dsp:cNvSpPr/>
      </dsp:nvSpPr>
      <dsp:spPr>
        <a:xfrm>
          <a:off x="0" y="258997"/>
          <a:ext cx="5976664" cy="219855"/>
        </a:xfrm>
        <a:prstGeom prst="rect">
          <a:avLst/>
        </a:prstGeom>
        <a:solidFill>
          <a:schemeClr val="accent1">
            <a:alpha val="90000"/>
            <a:tint val="40000"/>
            <a:hueOff val="0"/>
            <a:satOff val="0"/>
            <a:lumOff val="0"/>
            <a:alphaOff val="-4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kumimoji="1" lang="en-US" altLang="ja-JP" sz="1200" b="0" kern="1200" dirty="0" smtClean="0">
              <a:solidFill>
                <a:schemeClr val="tx1"/>
              </a:solidFill>
            </a:rPr>
            <a:t>JICPA </a:t>
          </a:r>
          <a:r>
            <a:rPr kumimoji="1" lang="en-US" altLang="ja-JP" sz="1200" kern="1200" dirty="0" smtClean="0"/>
            <a:t>Working Group</a:t>
          </a:r>
          <a:endParaRPr kumimoji="1" lang="ja-JP" altLang="en-US" sz="1200" kern="1200" dirty="0"/>
        </a:p>
      </dsp:txBody>
      <dsp:txXfrm>
        <a:off x="0" y="258997"/>
        <a:ext cx="5976664" cy="2198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0608" tIns="45304" rIns="90608" bIns="45304" rtlCol="0"/>
          <a:lstStyle>
            <a:lvl1pPr algn="l">
              <a:defRPr sz="1200"/>
            </a:lvl1pPr>
          </a:lstStyle>
          <a:p>
            <a:endParaRPr lang="nl-BE"/>
          </a:p>
        </p:txBody>
      </p:sp>
      <p:sp>
        <p:nvSpPr>
          <p:cNvPr id="3" name="Date Placeholder 2"/>
          <p:cNvSpPr>
            <a:spLocks noGrp="1"/>
          </p:cNvSpPr>
          <p:nvPr>
            <p:ph type="dt" sz="quarter" idx="1"/>
          </p:nvPr>
        </p:nvSpPr>
        <p:spPr>
          <a:xfrm>
            <a:off x="3815374" y="0"/>
            <a:ext cx="2918831" cy="495029"/>
          </a:xfrm>
          <a:prstGeom prst="rect">
            <a:avLst/>
          </a:prstGeom>
        </p:spPr>
        <p:txBody>
          <a:bodyPr vert="horz" lIns="90608" tIns="45304" rIns="90608" bIns="45304" rtlCol="0"/>
          <a:lstStyle>
            <a:lvl1pPr algn="r">
              <a:defRPr sz="1200"/>
            </a:lvl1pPr>
          </a:lstStyle>
          <a:p>
            <a:fld id="{79668080-4C99-4C2D-B40F-DE8A45183651}" type="datetimeFigureOut">
              <a:rPr lang="nl-BE" smtClean="0"/>
              <a:t>3/04/2015</a:t>
            </a:fld>
            <a:endParaRPr lang="nl-BE"/>
          </a:p>
        </p:txBody>
      </p:sp>
      <p:sp>
        <p:nvSpPr>
          <p:cNvPr id="4" name="Footer Placeholder 3"/>
          <p:cNvSpPr>
            <a:spLocks noGrp="1"/>
          </p:cNvSpPr>
          <p:nvPr>
            <p:ph type="ftr" sz="quarter" idx="2"/>
          </p:nvPr>
        </p:nvSpPr>
        <p:spPr>
          <a:xfrm>
            <a:off x="0" y="9371286"/>
            <a:ext cx="2918831" cy="495028"/>
          </a:xfrm>
          <a:prstGeom prst="rect">
            <a:avLst/>
          </a:prstGeom>
        </p:spPr>
        <p:txBody>
          <a:bodyPr vert="horz" lIns="90608" tIns="45304" rIns="90608" bIns="45304" rtlCol="0" anchor="b"/>
          <a:lstStyle>
            <a:lvl1pPr algn="l">
              <a:defRPr sz="1200"/>
            </a:lvl1pPr>
          </a:lstStyle>
          <a:p>
            <a:endParaRPr lang="nl-BE"/>
          </a:p>
        </p:txBody>
      </p:sp>
      <p:sp>
        <p:nvSpPr>
          <p:cNvPr id="5" name="Slide Number Placeholder 4"/>
          <p:cNvSpPr>
            <a:spLocks noGrp="1"/>
          </p:cNvSpPr>
          <p:nvPr>
            <p:ph type="sldNum" sz="quarter" idx="3"/>
          </p:nvPr>
        </p:nvSpPr>
        <p:spPr>
          <a:xfrm>
            <a:off x="3815374" y="9371286"/>
            <a:ext cx="2918831" cy="495028"/>
          </a:xfrm>
          <a:prstGeom prst="rect">
            <a:avLst/>
          </a:prstGeom>
        </p:spPr>
        <p:txBody>
          <a:bodyPr vert="horz" lIns="90608" tIns="45304" rIns="90608" bIns="45304" rtlCol="0" anchor="b"/>
          <a:lstStyle>
            <a:lvl1pPr algn="r">
              <a:defRPr sz="1200"/>
            </a:lvl1pPr>
          </a:lstStyle>
          <a:p>
            <a:fld id="{5D1E379D-8CC8-423C-9EEC-76D8BB0AABB5}" type="slidenum">
              <a:rPr lang="nl-BE" smtClean="0"/>
              <a:t>‹#›</a:t>
            </a:fld>
            <a:endParaRPr lang="nl-BE"/>
          </a:p>
        </p:txBody>
      </p:sp>
    </p:spTree>
    <p:extLst>
      <p:ext uri="{BB962C8B-B14F-4D97-AF65-F5344CB8AC3E}">
        <p14:creationId xmlns:p14="http://schemas.microsoft.com/office/powerpoint/2010/main" val="3374248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0608" tIns="45304" rIns="90608" bIns="45304"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15374" y="0"/>
            <a:ext cx="2918831" cy="493316"/>
          </a:xfrm>
          <a:prstGeom prst="rect">
            <a:avLst/>
          </a:prstGeom>
        </p:spPr>
        <p:txBody>
          <a:bodyPr vert="horz" wrap="square" lIns="90608" tIns="45304" rIns="90608" bIns="45304" numCol="1" anchor="t" anchorCtr="0" compatLnSpc="1">
            <a:prstTxWarp prst="textNoShape">
              <a:avLst/>
            </a:prstTxWarp>
          </a:bodyPr>
          <a:lstStyle>
            <a:lvl1pPr algn="r">
              <a:defRPr sz="1200"/>
            </a:lvl1pPr>
          </a:lstStyle>
          <a:p>
            <a:pPr>
              <a:defRPr/>
            </a:pPr>
            <a:fld id="{B12CF44F-EFC8-E748-80EB-4ED396B872D8}" type="datetime1">
              <a:rPr lang="en-US"/>
              <a:pPr>
                <a:defRPr/>
              </a:pPr>
              <a:t>4/3/2015</a:t>
            </a:fld>
            <a:endParaRPr lang="en-US"/>
          </a:p>
        </p:txBody>
      </p:sp>
      <p:sp>
        <p:nvSpPr>
          <p:cNvPr id="4" name="Slide Image Placeholder 3"/>
          <p:cNvSpPr>
            <a:spLocks noGrp="1" noRot="1" noChangeAspect="1"/>
          </p:cNvSpPr>
          <p:nvPr>
            <p:ph type="sldImg" idx="2"/>
          </p:nvPr>
        </p:nvSpPr>
        <p:spPr>
          <a:xfrm>
            <a:off x="80963" y="739775"/>
            <a:ext cx="6573837" cy="3698875"/>
          </a:xfrm>
          <a:prstGeom prst="rect">
            <a:avLst/>
          </a:prstGeom>
          <a:noFill/>
          <a:ln w="12700">
            <a:solidFill>
              <a:prstClr val="black"/>
            </a:solidFill>
          </a:ln>
        </p:spPr>
        <p:txBody>
          <a:bodyPr vert="horz" lIns="90608" tIns="45304" rIns="90608" bIns="45304" rtlCol="0" anchor="ctr"/>
          <a:lstStyle/>
          <a:p>
            <a:pPr lvl="0"/>
            <a:endParaRPr lang="en-US" noProof="0" smtClean="0"/>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0608" tIns="45304" rIns="90608" bIns="4530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371285"/>
            <a:ext cx="2918831" cy="493316"/>
          </a:xfrm>
          <a:prstGeom prst="rect">
            <a:avLst/>
          </a:prstGeom>
        </p:spPr>
        <p:txBody>
          <a:bodyPr vert="horz" lIns="90608" tIns="45304" rIns="90608" bIns="45304"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15374" y="9371285"/>
            <a:ext cx="2918831" cy="493316"/>
          </a:xfrm>
          <a:prstGeom prst="rect">
            <a:avLst/>
          </a:prstGeom>
        </p:spPr>
        <p:txBody>
          <a:bodyPr vert="horz" wrap="square" lIns="90608" tIns="45304" rIns="90608" bIns="45304"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3003193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11</a:t>
            </a:fld>
            <a:endParaRPr lang="en-US"/>
          </a:p>
        </p:txBody>
      </p:sp>
    </p:spTree>
    <p:extLst>
      <p:ext uri="{BB962C8B-B14F-4D97-AF65-F5344CB8AC3E}">
        <p14:creationId xmlns:p14="http://schemas.microsoft.com/office/powerpoint/2010/main" val="2124889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a:p>
        </p:txBody>
      </p:sp>
    </p:spTree>
    <p:extLst>
      <p:ext uri="{BB962C8B-B14F-4D97-AF65-F5344CB8AC3E}">
        <p14:creationId xmlns:p14="http://schemas.microsoft.com/office/powerpoint/2010/main" val="2898620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74272" y="3491784"/>
            <a:ext cx="7816759" cy="199253"/>
          </a:xfrm>
        </p:spPr>
        <p:txBody>
          <a:bodyPr>
            <a:normAutofit fontScale="25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997716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74272" y="3491784"/>
            <a:ext cx="7816759" cy="199253"/>
          </a:xfrm>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14</a:t>
            </a:fld>
            <a:endParaRPr lang="en-US" dirty="0">
              <a:solidFill>
                <a:prstClr val="black"/>
              </a:solidFill>
            </a:endParaRPr>
          </a:p>
        </p:txBody>
      </p:sp>
    </p:spTree>
    <p:extLst>
      <p:ext uri="{BB962C8B-B14F-4D97-AF65-F5344CB8AC3E}">
        <p14:creationId xmlns:p14="http://schemas.microsoft.com/office/powerpoint/2010/main" val="3747296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74272" y="3491784"/>
            <a:ext cx="7816759" cy="199253"/>
          </a:xfrm>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15</a:t>
            </a:fld>
            <a:endParaRPr lang="en-US" dirty="0">
              <a:solidFill>
                <a:prstClr val="black"/>
              </a:solidFill>
            </a:endParaRPr>
          </a:p>
        </p:txBody>
      </p:sp>
    </p:spTree>
    <p:extLst>
      <p:ext uri="{BB962C8B-B14F-4D97-AF65-F5344CB8AC3E}">
        <p14:creationId xmlns:p14="http://schemas.microsoft.com/office/powerpoint/2010/main" val="3747296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a:p>
        </p:txBody>
      </p:sp>
    </p:spTree>
    <p:extLst>
      <p:ext uri="{BB962C8B-B14F-4D97-AF65-F5344CB8AC3E}">
        <p14:creationId xmlns:p14="http://schemas.microsoft.com/office/powerpoint/2010/main" val="28986204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a:p>
        </p:txBody>
      </p:sp>
    </p:spTree>
    <p:extLst>
      <p:ext uri="{BB962C8B-B14F-4D97-AF65-F5344CB8AC3E}">
        <p14:creationId xmlns:p14="http://schemas.microsoft.com/office/powerpoint/2010/main" val="2897199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solidFill>
                <a:srgbClr val="FF0000"/>
              </a:solidFill>
            </a:endParaRP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a:p>
        </p:txBody>
      </p:sp>
    </p:spTree>
    <p:extLst>
      <p:ext uri="{BB962C8B-B14F-4D97-AF65-F5344CB8AC3E}">
        <p14:creationId xmlns:p14="http://schemas.microsoft.com/office/powerpoint/2010/main" val="2897199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solidFill>
                <a:srgbClr val="FF0000"/>
              </a:solidFill>
            </a:endParaRP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a:p>
        </p:txBody>
      </p:sp>
    </p:spTree>
    <p:extLst>
      <p:ext uri="{BB962C8B-B14F-4D97-AF65-F5344CB8AC3E}">
        <p14:creationId xmlns:p14="http://schemas.microsoft.com/office/powerpoint/2010/main" val="28971997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3039">
              <a:defRPr/>
            </a:pPr>
            <a:endParaRPr lang="nl-BE"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20</a:t>
            </a:fld>
            <a:endParaRPr lang="en-US"/>
          </a:p>
        </p:txBody>
      </p:sp>
    </p:spTree>
    <p:extLst>
      <p:ext uri="{BB962C8B-B14F-4D97-AF65-F5344CB8AC3E}">
        <p14:creationId xmlns:p14="http://schemas.microsoft.com/office/powerpoint/2010/main" val="1175429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a:p>
        </p:txBody>
      </p:sp>
    </p:spTree>
    <p:extLst>
      <p:ext uri="{BB962C8B-B14F-4D97-AF65-F5344CB8AC3E}">
        <p14:creationId xmlns:p14="http://schemas.microsoft.com/office/powerpoint/2010/main" val="39837273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3039">
              <a:defRPr/>
            </a:pPr>
            <a:endParaRPr lang="nl-BE"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21</a:t>
            </a:fld>
            <a:endParaRPr lang="en-US"/>
          </a:p>
        </p:txBody>
      </p:sp>
    </p:spTree>
    <p:extLst>
      <p:ext uri="{BB962C8B-B14F-4D97-AF65-F5344CB8AC3E}">
        <p14:creationId xmlns:p14="http://schemas.microsoft.com/office/powerpoint/2010/main" val="1175429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3039">
              <a:defRPr/>
            </a:pPr>
            <a:endParaRPr lang="nl-BE"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a:p>
        </p:txBody>
      </p:sp>
    </p:spTree>
    <p:extLst>
      <p:ext uri="{BB962C8B-B14F-4D97-AF65-F5344CB8AC3E}">
        <p14:creationId xmlns:p14="http://schemas.microsoft.com/office/powerpoint/2010/main" val="11754290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23</a:t>
            </a:fld>
            <a:endParaRPr lang="en-US"/>
          </a:p>
        </p:txBody>
      </p:sp>
    </p:spTree>
    <p:extLst>
      <p:ext uri="{BB962C8B-B14F-4D97-AF65-F5344CB8AC3E}">
        <p14:creationId xmlns:p14="http://schemas.microsoft.com/office/powerpoint/2010/main" val="3522834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3039">
              <a:defRPr/>
            </a:pPr>
            <a:endParaRPr lang="en-US" altLang="ja-JP" baseline="0" dirty="0" smtClean="0"/>
          </a:p>
        </p:txBody>
      </p:sp>
      <p:sp>
        <p:nvSpPr>
          <p:cNvPr id="4" name="Slide Number Placeholder 3"/>
          <p:cNvSpPr>
            <a:spLocks noGrp="1"/>
          </p:cNvSpPr>
          <p:nvPr>
            <p:ph type="sldNum" sz="quarter" idx="10"/>
          </p:nvPr>
        </p:nvSpPr>
        <p:spPr/>
        <p:txBody>
          <a:bodyPr/>
          <a:lstStyle/>
          <a:p>
            <a:fld id="{F6715F80-3722-40A8-A13B-913CAEEA0A98}" type="slidenum">
              <a:rPr lang="en-GB" smtClean="0"/>
              <a:pPr/>
              <a:t>3</a:t>
            </a:fld>
            <a:endParaRPr lang="en-GB" dirty="0"/>
          </a:p>
        </p:txBody>
      </p:sp>
    </p:spTree>
    <p:extLst>
      <p:ext uri="{BB962C8B-B14F-4D97-AF65-F5344CB8AC3E}">
        <p14:creationId xmlns:p14="http://schemas.microsoft.com/office/powerpoint/2010/main" val="2141571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6715F80-3722-40A8-A13B-913CAEEA0A98}" type="slidenum">
              <a:rPr lang="en-GB" smtClean="0"/>
              <a:pPr/>
              <a:t>4</a:t>
            </a:fld>
            <a:endParaRPr lang="en-GB" dirty="0"/>
          </a:p>
        </p:txBody>
      </p:sp>
    </p:spTree>
    <p:extLst>
      <p:ext uri="{BB962C8B-B14F-4D97-AF65-F5344CB8AC3E}">
        <p14:creationId xmlns:p14="http://schemas.microsoft.com/office/powerpoint/2010/main" val="1576907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 y="804863"/>
            <a:ext cx="7150100" cy="40227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4C48884-3A56-4934-B13E-337DB026F5B3}" type="slidenum">
              <a:rPr lang="en-GB" smtClean="0">
                <a:solidFill>
                  <a:prstClr val="black"/>
                </a:solidFill>
              </a:rPr>
              <a:pPr>
                <a:defRPr/>
              </a:pPr>
              <a:t>6</a:t>
            </a:fld>
            <a:endParaRPr lang="en-GB" dirty="0">
              <a:solidFill>
                <a:prstClr val="black"/>
              </a:solidFill>
            </a:endParaRPr>
          </a:p>
        </p:txBody>
      </p:sp>
    </p:spTree>
    <p:extLst>
      <p:ext uri="{BB962C8B-B14F-4D97-AF65-F5344CB8AC3E}">
        <p14:creationId xmlns:p14="http://schemas.microsoft.com/office/powerpoint/2010/main" val="2136479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 y="804863"/>
            <a:ext cx="7150100" cy="40227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4C48884-3A56-4934-B13E-337DB026F5B3}" type="slidenum">
              <a:rPr lang="en-GB" smtClean="0">
                <a:solidFill>
                  <a:prstClr val="black"/>
                </a:solidFill>
              </a:rPr>
              <a:pPr>
                <a:defRPr/>
              </a:pPr>
              <a:t>7</a:t>
            </a:fld>
            <a:endParaRPr lang="en-GB" dirty="0">
              <a:solidFill>
                <a:prstClr val="black"/>
              </a:solidFill>
            </a:endParaRPr>
          </a:p>
        </p:txBody>
      </p:sp>
    </p:spTree>
    <p:extLst>
      <p:ext uri="{BB962C8B-B14F-4D97-AF65-F5344CB8AC3E}">
        <p14:creationId xmlns:p14="http://schemas.microsoft.com/office/powerpoint/2010/main" val="2136479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 y="804863"/>
            <a:ext cx="7150100" cy="40227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4C48884-3A56-4934-B13E-337DB026F5B3}" type="slidenum">
              <a:rPr lang="en-GB" smtClean="0">
                <a:solidFill>
                  <a:prstClr val="black"/>
                </a:solidFill>
              </a:rPr>
              <a:pPr>
                <a:defRPr/>
              </a:pPr>
              <a:t>8</a:t>
            </a:fld>
            <a:endParaRPr lang="en-GB" dirty="0">
              <a:solidFill>
                <a:prstClr val="black"/>
              </a:solidFill>
            </a:endParaRPr>
          </a:p>
        </p:txBody>
      </p:sp>
    </p:spTree>
    <p:extLst>
      <p:ext uri="{BB962C8B-B14F-4D97-AF65-F5344CB8AC3E}">
        <p14:creationId xmlns:p14="http://schemas.microsoft.com/office/powerpoint/2010/main" val="4024255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9</a:t>
            </a:fld>
            <a:endParaRPr lang="en-US"/>
          </a:p>
        </p:txBody>
      </p:sp>
    </p:spTree>
    <p:extLst>
      <p:ext uri="{BB962C8B-B14F-4D97-AF65-F5344CB8AC3E}">
        <p14:creationId xmlns:p14="http://schemas.microsoft.com/office/powerpoint/2010/main" val="2898620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74272" y="3491784"/>
            <a:ext cx="7816759" cy="199253"/>
          </a:xfrm>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10</a:t>
            </a:fld>
            <a:endParaRPr lang="en-US" dirty="0">
              <a:solidFill>
                <a:prstClr val="black"/>
              </a:solidFill>
            </a:endParaRPr>
          </a:p>
        </p:txBody>
      </p:sp>
    </p:spTree>
    <p:extLst>
      <p:ext uri="{BB962C8B-B14F-4D97-AF65-F5344CB8AC3E}">
        <p14:creationId xmlns:p14="http://schemas.microsoft.com/office/powerpoint/2010/main" val="3665301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771987" y="4915596"/>
            <a:ext cx="4317318" cy="108185"/>
          </a:xfrm>
          <a:prstGeom prst="rect">
            <a:avLst/>
          </a:prstGeom>
        </p:spPr>
        <p:txBody>
          <a:bodyPr/>
          <a:lstStyle/>
          <a:p>
            <a:endParaRPr lang="en-US" dirty="0"/>
          </a:p>
        </p:txBody>
      </p:sp>
    </p:spTree>
    <p:extLst>
      <p:ext uri="{BB962C8B-B14F-4D97-AF65-F5344CB8AC3E}">
        <p14:creationId xmlns:p14="http://schemas.microsoft.com/office/powerpoint/2010/main" val="143379659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1 Column">
    <p:spTree>
      <p:nvGrpSpPr>
        <p:cNvPr id="1" name=""/>
        <p:cNvGrpSpPr/>
        <p:nvPr/>
      </p:nvGrpSpPr>
      <p:grpSpPr>
        <a:xfrm>
          <a:off x="0" y="0"/>
          <a:ext cx="0" cy="0"/>
          <a:chOff x="0" y="0"/>
          <a:chExt cx="0" cy="0"/>
        </a:xfrm>
      </p:grpSpPr>
      <p:sp>
        <p:nvSpPr>
          <p:cNvPr id="10" name="Content Placeholder 20"/>
          <p:cNvSpPr>
            <a:spLocks noGrp="1"/>
          </p:cNvSpPr>
          <p:nvPr>
            <p:ph sz="quarter" idx="12"/>
          </p:nvPr>
        </p:nvSpPr>
        <p:spPr bwMode="gray">
          <a:xfrm>
            <a:off x="411479" y="1049274"/>
            <a:ext cx="8330184" cy="3665601"/>
          </a:xfrm>
          <a:prstGeom prst="rect">
            <a:avLst/>
          </a:prstGeom>
        </p:spPr>
        <p:txBody>
          <a:bodyPr vert="horz" lIns="0" tIns="0" rIns="0" bIns="0" rtlCol="0">
            <a:noAutofit/>
          </a:bodyPr>
          <a:lstStyle>
            <a:lvl1pPr marL="0" marR="0" indent="0" algn="l" defTabSz="673421" rtl="0" eaLnBrk="1" fontAlgn="base" latinLnBrk="0" hangingPunct="1">
              <a:lnSpc>
                <a:spcPct val="100000"/>
              </a:lnSpc>
              <a:spcBef>
                <a:spcPts val="1623"/>
              </a:spcBef>
              <a:spcAft>
                <a:spcPct val="0"/>
              </a:spcAft>
              <a:buClrTx/>
              <a:buSzTx/>
              <a:buFont typeface="Arial" pitchFamily="34" charset="0"/>
              <a:buNone/>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1pPr>
            <a:lvl2pPr marL="128604" marR="0" indent="-127436" algn="l" defTabSz="673421"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2pPr>
            <a:lvl3pPr marR="0" algn="l" defTabSz="673421"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Arial" pitchFamily="34" charset="0"/>
                <a:ea typeface="+mn-ea"/>
                <a:cs typeface="Arial" pitchFamily="34" charset="0"/>
              </a:defRPr>
            </a:lvl3pPr>
            <a:lvl4pPr marR="0" algn="l" defTabSz="673421"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4pPr>
            <a:lvl5pPr marR="0" algn="l" defTabSz="673421"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5pPr>
            <a:lvl6pPr marR="0" algn="l" defTabSz="673421"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ext Placeholder 18"/>
          <p:cNvSpPr>
            <a:spLocks noGrp="1"/>
          </p:cNvSpPr>
          <p:nvPr>
            <p:ph type="body" sz="quarter" idx="13"/>
          </p:nvPr>
        </p:nvSpPr>
        <p:spPr bwMode="gray">
          <a:xfrm>
            <a:off x="414342" y="584604"/>
            <a:ext cx="8330184" cy="22403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defRPr kumimoji="0" lang="en-US" sz="1456" b="0" i="0" u="none" strike="noStrike" kern="1200" cap="none" spc="0" normalizeH="0" baseline="0" noProof="0" dirty="0" smtClean="0">
                <a:ln>
                  <a:noFill/>
                </a:ln>
                <a:solidFill>
                  <a:schemeClr val="tx2"/>
                </a:solidFill>
                <a:effectLst/>
                <a:uLnTx/>
                <a:uFillTx/>
                <a:latin typeface="+mj-lt"/>
                <a:ea typeface="+mn-ea"/>
                <a:cs typeface="Arial" pitchFamily="34" charset="0"/>
              </a:defRPr>
            </a:lvl1pPr>
          </a:lstStyle>
          <a:p>
            <a:pPr marL="0" marR="0" lvl="0" indent="0" algn="l" defTabSz="673421" rtl="0" eaLnBrk="1" fontAlgn="base" latinLnBrk="0" hangingPunct="1">
              <a:lnSpc>
                <a:spcPct val="100000"/>
              </a:lnSpc>
              <a:spcBef>
                <a:spcPct val="0"/>
              </a:spcBef>
              <a:spcAft>
                <a:spcPct val="0"/>
              </a:spcAft>
              <a:buClrTx/>
              <a:buSzTx/>
              <a:buFontTx/>
              <a:buNone/>
              <a:tabLst/>
              <a:defRPr/>
            </a:pPr>
            <a:r>
              <a:rPr lang="en-US" smtClean="0"/>
              <a:t>Click to edit Master text styles</a:t>
            </a:r>
          </a:p>
        </p:txBody>
      </p:sp>
      <p:sp>
        <p:nvSpPr>
          <p:cNvPr id="5" name="Title Placeholder 10"/>
          <p:cNvSpPr>
            <a:spLocks noGrp="1"/>
          </p:cNvSpPr>
          <p:nvPr>
            <p:ph type="title"/>
          </p:nvPr>
        </p:nvSpPr>
        <p:spPr bwMode="gray">
          <a:xfrm>
            <a:off x="414342" y="252202"/>
            <a:ext cx="8330184" cy="332399"/>
          </a:xfrm>
          <a:prstGeom prst="rect">
            <a:avLst/>
          </a:prstGeom>
        </p:spPr>
        <p:txBody>
          <a:bodyPr lIns="0" tIns="0" rIns="0" bIns="0" anchor="b" anchorCtr="0">
            <a:spAutoFit/>
          </a:bodyPr>
          <a:lstStyle/>
          <a:p>
            <a:pPr marL="0" marR="0" lvl="0" indent="0" algn="l" defTabSz="673421"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
        <p:nvSpPr>
          <p:cNvPr id="6" name="Slide Number Placeholder 3"/>
          <p:cNvSpPr>
            <a:spLocks noGrp="1"/>
          </p:cNvSpPr>
          <p:nvPr>
            <p:ph type="sldNum" sz="quarter" idx="14"/>
            <p:custDataLst>
              <p:tags r:id="rId1"/>
            </p:custDataLst>
          </p:nvPr>
        </p:nvSpPr>
        <p:spPr>
          <a:xfrm>
            <a:off x="407991" y="4912520"/>
            <a:ext cx="282575" cy="107156"/>
          </a:xfrm>
          <a:prstGeom prst="rect">
            <a:avLst/>
          </a:prstGeom>
        </p:spPr>
        <p:txBody>
          <a:bodyPr/>
          <a:lstStyle>
            <a:lvl1pPr>
              <a:defRPr/>
            </a:lvl1pPr>
          </a:lstStyle>
          <a:p>
            <a:fld id="{07DDA470-64EC-4838-8513-FA93D4181BA0}" type="slidenum">
              <a:rPr lang="en-US">
                <a:solidFill>
                  <a:srgbClr val="002776"/>
                </a:solidFill>
              </a:rPr>
              <a:pPr/>
              <a:t>‹#›</a:t>
            </a:fld>
            <a:endParaRPr lang="en-US" dirty="0">
              <a:solidFill>
                <a:srgbClr val="002776"/>
              </a:solidFill>
            </a:endParaRPr>
          </a:p>
        </p:txBody>
      </p:sp>
    </p:spTree>
    <p:extLst>
      <p:ext uri="{BB962C8B-B14F-4D97-AF65-F5344CB8AC3E}">
        <p14:creationId xmlns:p14="http://schemas.microsoft.com/office/powerpoint/2010/main" val="28791583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p:spTree>
      <p:nvGrpSpPr>
        <p:cNvPr id="1" name=""/>
        <p:cNvGrpSpPr/>
        <p:nvPr/>
      </p:nvGrpSpPr>
      <p:grpSpPr>
        <a:xfrm>
          <a:off x="0" y="0"/>
          <a:ext cx="0" cy="0"/>
          <a:chOff x="0" y="0"/>
          <a:chExt cx="0" cy="0"/>
        </a:xfrm>
      </p:grpSpPr>
      <p:sp>
        <p:nvSpPr>
          <p:cNvPr id="10" name="Content Placeholder 20"/>
          <p:cNvSpPr>
            <a:spLocks noGrp="1"/>
          </p:cNvSpPr>
          <p:nvPr>
            <p:ph sz="quarter" idx="12"/>
          </p:nvPr>
        </p:nvSpPr>
        <p:spPr bwMode="gray">
          <a:xfrm>
            <a:off x="411479" y="1049274"/>
            <a:ext cx="8330184" cy="3665601"/>
          </a:xfrm>
          <a:prstGeom prst="rect">
            <a:avLst/>
          </a:prstGeom>
        </p:spPr>
        <p:txBody>
          <a:bodyPr vert="horz" lIns="0" tIns="0" rIns="0" bIns="0" rtlCol="0">
            <a:noAutofit/>
          </a:bodyPr>
          <a:lstStyle>
            <a:lvl1pPr marL="0" marR="0" indent="0" algn="l" defTabSz="673718" rtl="0" eaLnBrk="1" fontAlgn="base" latinLnBrk="0" hangingPunct="1">
              <a:lnSpc>
                <a:spcPct val="100000"/>
              </a:lnSpc>
              <a:spcBef>
                <a:spcPts val="1622"/>
              </a:spcBef>
              <a:spcAft>
                <a:spcPct val="0"/>
              </a:spcAft>
              <a:buClrTx/>
              <a:buSzTx/>
              <a:buFont typeface="Arial" pitchFamily="34" charset="0"/>
              <a:buNone/>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1pPr>
            <a:lvl2pPr marL="128659" marR="0" indent="-127488" algn="l" defTabSz="673718"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2pPr>
            <a:lvl3pPr marR="0" algn="l" defTabSz="673718"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Arial" pitchFamily="34" charset="0"/>
                <a:ea typeface="+mn-ea"/>
                <a:cs typeface="Arial" pitchFamily="34" charset="0"/>
              </a:defRPr>
            </a:lvl3pPr>
            <a:lvl4pPr marR="0" algn="l" defTabSz="673718"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4pPr>
            <a:lvl5pPr marR="0" algn="l" defTabSz="673718"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5pPr>
            <a:lvl6pPr marR="0" algn="l" defTabSz="673718"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ext Placeholder 18"/>
          <p:cNvSpPr>
            <a:spLocks noGrp="1"/>
          </p:cNvSpPr>
          <p:nvPr>
            <p:ph type="body" sz="quarter" idx="13"/>
          </p:nvPr>
        </p:nvSpPr>
        <p:spPr bwMode="gray">
          <a:xfrm>
            <a:off x="414345" y="584603"/>
            <a:ext cx="8330184" cy="22403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defRPr kumimoji="0" lang="en-US" sz="1456" b="0" i="0" u="none" strike="noStrike" kern="1200" cap="none" spc="0" normalizeH="0" baseline="0" noProof="0" dirty="0" smtClean="0">
                <a:ln>
                  <a:noFill/>
                </a:ln>
                <a:solidFill>
                  <a:schemeClr val="tx2"/>
                </a:solidFill>
                <a:effectLst/>
                <a:uLnTx/>
                <a:uFillTx/>
                <a:latin typeface="+mj-lt"/>
                <a:ea typeface="+mn-ea"/>
                <a:cs typeface="Arial" pitchFamily="34" charset="0"/>
              </a:defRPr>
            </a:lvl1pPr>
          </a:lstStyle>
          <a:p>
            <a:pPr marL="0" marR="0" lvl="0" indent="0" algn="l" defTabSz="673718" rtl="0" eaLnBrk="1" fontAlgn="base" latinLnBrk="0" hangingPunct="1">
              <a:lnSpc>
                <a:spcPct val="100000"/>
              </a:lnSpc>
              <a:spcBef>
                <a:spcPct val="0"/>
              </a:spcBef>
              <a:spcAft>
                <a:spcPct val="0"/>
              </a:spcAft>
              <a:buClrTx/>
              <a:buSzTx/>
              <a:buFontTx/>
              <a:buNone/>
              <a:tabLst/>
              <a:defRPr/>
            </a:pPr>
            <a:r>
              <a:rPr lang="en-US" smtClean="0"/>
              <a:t>Click to edit Master text styles</a:t>
            </a:r>
          </a:p>
        </p:txBody>
      </p:sp>
      <p:sp>
        <p:nvSpPr>
          <p:cNvPr id="5" name="Title Placeholder 10"/>
          <p:cNvSpPr>
            <a:spLocks noGrp="1"/>
          </p:cNvSpPr>
          <p:nvPr>
            <p:ph type="title"/>
          </p:nvPr>
        </p:nvSpPr>
        <p:spPr bwMode="gray">
          <a:xfrm>
            <a:off x="414345" y="252204"/>
            <a:ext cx="8330184" cy="332399"/>
          </a:xfrm>
          <a:prstGeom prst="rect">
            <a:avLst/>
          </a:prstGeom>
        </p:spPr>
        <p:txBody>
          <a:bodyPr lIns="0" tIns="0" rIns="0" bIns="0" anchor="b" anchorCtr="0">
            <a:spAutoFit/>
          </a:bodyPr>
          <a:lstStyle/>
          <a:p>
            <a:pPr marL="0" marR="0" lvl="0" indent="0" algn="l" defTabSz="673718"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Tree>
    <p:extLst>
      <p:ext uri="{BB962C8B-B14F-4D97-AF65-F5344CB8AC3E}">
        <p14:creationId xmlns:p14="http://schemas.microsoft.com/office/powerpoint/2010/main" val="229185309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1">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370113" y="573881"/>
            <a:ext cx="8388000" cy="726962"/>
          </a:xfrm>
        </p:spPr>
        <p:txBody>
          <a:bodyPr>
            <a:normAutofit/>
          </a:bodyPr>
          <a:lstStyle>
            <a:lvl1pPr marL="0" indent="0">
              <a:buNone/>
              <a:defRPr sz="2184" b="0">
                <a:solidFill>
                  <a:srgbClr val="575757"/>
                </a:solidFill>
              </a:defRPr>
            </a:lvl1pPr>
          </a:lstStyle>
          <a:p>
            <a:pPr lvl="0"/>
            <a:r>
              <a:rPr lang="en-US" smtClean="0"/>
              <a:t>Click to edit Master text styles</a:t>
            </a:r>
          </a:p>
        </p:txBody>
      </p:sp>
      <p:sp>
        <p:nvSpPr>
          <p:cNvPr id="14" name="Title Placeholder 1"/>
          <p:cNvSpPr>
            <a:spLocks noGrp="1"/>
          </p:cNvSpPr>
          <p:nvPr>
            <p:ph type="title"/>
          </p:nvPr>
        </p:nvSpPr>
        <p:spPr>
          <a:xfrm>
            <a:off x="370113" y="221762"/>
            <a:ext cx="8388000" cy="352119"/>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20" name="Text Placeholder 19"/>
          <p:cNvSpPr>
            <a:spLocks noGrp="1"/>
          </p:cNvSpPr>
          <p:nvPr>
            <p:ph type="body" sz="quarter" idx="14"/>
          </p:nvPr>
        </p:nvSpPr>
        <p:spPr>
          <a:xfrm>
            <a:off x="370800" y="1358100"/>
            <a:ext cx="8388000" cy="10930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3"/>
          </p:nvPr>
        </p:nvSpPr>
        <p:spPr>
          <a:xfrm>
            <a:off x="370114" y="4805876"/>
            <a:ext cx="7559473" cy="189000"/>
          </a:xfrm>
          <a:prstGeom prst="rect">
            <a:avLst/>
          </a:prstGeom>
        </p:spPr>
        <p:txBody>
          <a:bodyPr vert="horz" lIns="0" tIns="0" rIns="0" bIns="0" rtlCol="0" anchor="ctr" anchorCtr="0"/>
          <a:lstStyle>
            <a:lvl1pPr algn="l">
              <a:defRPr sz="582" b="0">
                <a:solidFill>
                  <a:srgbClr val="8C8C8C"/>
                </a:solidFill>
              </a:defRPr>
            </a:lvl1pPr>
          </a:lstStyle>
          <a:p>
            <a:r>
              <a:rPr lang="en-GB" smtClean="0"/>
              <a:t>© 2014 Deloitte Belgium</a:t>
            </a:r>
            <a:endParaRPr lang="en-GB" dirty="0"/>
          </a:p>
        </p:txBody>
      </p:sp>
      <p:sp>
        <p:nvSpPr>
          <p:cNvPr id="6" name="Slide Number Placeholder 7"/>
          <p:cNvSpPr>
            <a:spLocks noGrp="1"/>
          </p:cNvSpPr>
          <p:nvPr>
            <p:ph type="sldNum" sz="quarter" idx="4"/>
          </p:nvPr>
        </p:nvSpPr>
        <p:spPr>
          <a:xfrm>
            <a:off x="7971997" y="4805876"/>
            <a:ext cx="792088" cy="189000"/>
          </a:xfrm>
          <a:prstGeom prst="rect">
            <a:avLst/>
          </a:prstGeom>
        </p:spPr>
        <p:txBody>
          <a:bodyPr vert="horz" lIns="0" tIns="0" rIns="0" bIns="0" rtlCol="0" anchor="ctr" anchorCtr="0"/>
          <a:lstStyle>
            <a:lvl1pPr algn="r">
              <a:defRPr sz="582" b="0">
                <a:solidFill>
                  <a:srgbClr val="8C8C8C"/>
                </a:solidFill>
              </a:defRPr>
            </a:lvl1pPr>
          </a:lstStyle>
          <a:p>
            <a:fld id="{95CC1D26-A9BD-4BDE-BDD9-08EDBAE96860}" type="slidenum">
              <a:rPr lang="en-GB" smtClean="0"/>
              <a:pPr/>
              <a:t>‹#›</a:t>
            </a:fld>
            <a:endParaRPr lang="en-GB" dirty="0"/>
          </a:p>
        </p:txBody>
      </p:sp>
    </p:spTree>
    <p:extLst>
      <p:ext uri="{BB962C8B-B14F-4D97-AF65-F5344CB8AC3E}">
        <p14:creationId xmlns:p14="http://schemas.microsoft.com/office/powerpoint/2010/main" val="189759409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3" name="Title Placeholder 10"/>
          <p:cNvSpPr>
            <a:spLocks noGrp="1"/>
          </p:cNvSpPr>
          <p:nvPr>
            <p:ph type="title"/>
          </p:nvPr>
        </p:nvSpPr>
        <p:spPr bwMode="gray">
          <a:xfrm>
            <a:off x="414345" y="252204"/>
            <a:ext cx="8330184" cy="332399"/>
          </a:xfrm>
          <a:prstGeom prst="rect">
            <a:avLst/>
          </a:prstGeom>
        </p:spPr>
        <p:txBody>
          <a:bodyPr lIns="0" tIns="0" rIns="0" bIns="0" anchor="b" anchorCtr="0">
            <a:spAutoFit/>
          </a:bodyPr>
          <a:lstStyle/>
          <a:p>
            <a:pPr marL="0" marR="0" lvl="0" indent="0" algn="l" defTabSz="673718"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Tree>
    <p:extLst>
      <p:ext uri="{BB962C8B-B14F-4D97-AF65-F5344CB8AC3E}">
        <p14:creationId xmlns:p14="http://schemas.microsoft.com/office/powerpoint/2010/main" val="198877490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s">
    <p:spTree>
      <p:nvGrpSpPr>
        <p:cNvPr id="1" name=""/>
        <p:cNvGrpSpPr/>
        <p:nvPr/>
      </p:nvGrpSpPr>
      <p:grpSpPr>
        <a:xfrm>
          <a:off x="0" y="0"/>
          <a:ext cx="0" cy="0"/>
          <a:chOff x="0" y="0"/>
          <a:chExt cx="0" cy="0"/>
        </a:xfrm>
      </p:grpSpPr>
      <p:sp>
        <p:nvSpPr>
          <p:cNvPr id="21" name="Content Placeholder 20"/>
          <p:cNvSpPr>
            <a:spLocks noGrp="1"/>
          </p:cNvSpPr>
          <p:nvPr>
            <p:ph sz="quarter" idx="11"/>
          </p:nvPr>
        </p:nvSpPr>
        <p:spPr bwMode="gray">
          <a:xfrm>
            <a:off x="411487" y="1049272"/>
            <a:ext cx="3999155" cy="3665603"/>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noAutofit/>
          </a:bodyPr>
          <a:lstStyle>
            <a:lvl1pPr marR="0" algn="l" defTabSz="673718" rtl="0" eaLnBrk="1" fontAlgn="base" latinLnBrk="0" hangingPunct="1">
              <a:lnSpc>
                <a:spcPct val="100000"/>
              </a:lnSpc>
              <a:spcAft>
                <a:spcPct val="0"/>
              </a:spcAft>
              <a:buFont typeface="Arial" pitchFamily="34" charset="0"/>
              <a:tabLst>
                <a:tab pos="2865643" algn="r"/>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1pPr>
            <a:lvl2pPr marR="0" algn="l" defTabSz="673718" rtl="0" eaLnBrk="1" fontAlgn="base" latinLnBrk="0" hangingPunct="1">
              <a:lnSpc>
                <a:spcPct val="100000"/>
              </a:lnSpc>
              <a:spcAft>
                <a:spcPct val="0"/>
              </a:spcAft>
              <a:buFont typeface="Arial" pitchFamily="34" charset="0"/>
              <a:tabLst>
                <a:tab pos="2865643" algn="r"/>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2pPr>
            <a:lvl3pPr marR="0" algn="l" defTabSz="673718" rtl="0" eaLnBrk="1" fontAlgn="base" latinLnBrk="0" hangingPunct="1">
              <a:lnSpc>
                <a:spcPct val="100000"/>
              </a:lnSpc>
              <a:spcAft>
                <a:spcPct val="0"/>
              </a:spcAft>
              <a:buFont typeface="Arial" pitchFamily="34" charset="0"/>
              <a:tabLst>
                <a:tab pos="2860965" algn="r"/>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3pPr>
            <a:lvl4pPr marR="0" algn="l" defTabSz="673718" rtl="0" eaLnBrk="1" fontAlgn="base" latinLnBrk="0" hangingPunct="1">
              <a:lnSpc>
                <a:spcPct val="100000"/>
              </a:lnSpc>
              <a:spcAft>
                <a:spcPct val="0"/>
              </a:spcAft>
              <a:buFont typeface="Arial" pitchFamily="34" charset="0"/>
              <a:tabLst>
                <a:tab pos="2865643" algn="r"/>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4pPr>
            <a:lvl5pPr marR="0" algn="l" defTabSz="673718" rtl="0" eaLnBrk="1" fontAlgn="base" latinLnBrk="0" hangingPunct="1">
              <a:lnSpc>
                <a:spcPct val="100000"/>
              </a:lnSpc>
              <a:spcAft>
                <a:spcPct val="0"/>
              </a:spcAft>
              <a:buFont typeface="Arial" pitchFamily="34" charset="0"/>
              <a:tabLst>
                <a:tab pos="2865643" algn="r"/>
              </a:tabLst>
              <a:defRPr kumimoji="0" lang="en-US" sz="1191" b="0" i="0" u="none" strike="noStrike" kern="1200" cap="none" normalizeH="0" baseline="0" dirty="0">
                <a:ln>
                  <a:noFill/>
                </a:ln>
                <a:solidFill>
                  <a:schemeClr val="tx2"/>
                </a:solidFill>
                <a:effectLst/>
                <a:latin typeface="+mn-lt"/>
                <a:ea typeface="+mn-ea"/>
                <a:cs typeface="Arial" pitchFamily="34" charset="0"/>
              </a:defRPr>
            </a:lvl5pPr>
            <a:lvl6pPr>
              <a:tabLst>
                <a:tab pos="2865643" algn="r"/>
              </a:tabLs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Placeholder 10"/>
          <p:cNvSpPr>
            <a:spLocks noGrp="1"/>
          </p:cNvSpPr>
          <p:nvPr>
            <p:ph type="title"/>
          </p:nvPr>
        </p:nvSpPr>
        <p:spPr bwMode="gray">
          <a:xfrm>
            <a:off x="414345" y="252204"/>
            <a:ext cx="8330184" cy="332399"/>
          </a:xfrm>
          <a:prstGeom prst="rect">
            <a:avLst/>
          </a:prstGeom>
        </p:spPr>
        <p:txBody>
          <a:bodyPr lIns="0" tIns="0" rIns="0" bIns="0" anchor="b" anchorCtr="0">
            <a:spAutoFit/>
          </a:bodyPr>
          <a:lstStyle/>
          <a:p>
            <a:pPr marL="0" marR="0" lvl="0" indent="0" algn="l" defTabSz="673718"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Tree>
    <p:extLst>
      <p:ext uri="{BB962C8B-B14F-4D97-AF65-F5344CB8AC3E}">
        <p14:creationId xmlns:p14="http://schemas.microsoft.com/office/powerpoint/2010/main" val="5997022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 id="2147483847" r:id="rId11"/>
    <p:sldLayoutId id="2147483852" r:id="rId12"/>
    <p:sldLayoutId id="2147483853" r:id="rId13"/>
    <p:sldLayoutId id="2147483854" r:id="rId14"/>
    <p:sldLayoutId id="2147483856" r:id="rId15"/>
    <p:sldLayoutId id="2147483857" r:id="rId16"/>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tags" Target="../tags/tag3.xml"/><Relationship Id="rId7" Type="http://schemas.openxmlformats.org/officeDocument/2006/relationships/diagramData" Target="../diagrams/data1.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microsoft.com/office/2007/relationships/diagramDrawing" Target="../diagrams/drawing1.xml"/><Relationship Id="rId5" Type="http://schemas.openxmlformats.org/officeDocument/2006/relationships/notesSlide" Target="../notesSlides/notesSlide9.xml"/><Relationship Id="rId10" Type="http://schemas.openxmlformats.org/officeDocument/2006/relationships/diagramColors" Target="../diagrams/colors1.xml"/><Relationship Id="rId4" Type="http://schemas.openxmlformats.org/officeDocument/2006/relationships/slideLayout" Target="../slideLayouts/slideLayout11.xml"/><Relationship Id="rId9"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notesSlide" Target="../notesSlides/notesSlide12.xml"/><Relationship Id="rId4"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3.xml"/><Relationship Id="rId4"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14.xml"/><Relationship Id="rId4"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3707904" y="1563638"/>
            <a:ext cx="5184576" cy="1008112"/>
          </a:xfrm>
        </p:spPr>
        <p:txBody>
          <a:bodyPr/>
          <a:lstStyle/>
          <a:p>
            <a:r>
              <a:rPr lang="en-US" altLang="ja-JP" dirty="0" smtClean="0"/>
              <a:t>Adoption of the </a:t>
            </a:r>
            <a:r>
              <a:rPr lang="en-US" altLang="ja-JP" dirty="0"/>
              <a:t>IESBA Code based on the </a:t>
            </a:r>
            <a:r>
              <a:rPr lang="en-US" altLang="ja-JP" dirty="0" smtClean="0"/>
              <a:t> Auditing </a:t>
            </a:r>
            <a:r>
              <a:rPr lang="en-US" altLang="ja-JP" dirty="0"/>
              <a:t>and Accounting Environment in Japan</a:t>
            </a:r>
            <a:r>
              <a:rPr lang="nl-BE" dirty="0" smtClean="0"/>
              <a:t/>
            </a:r>
            <a:br>
              <a:rPr lang="nl-BE" dirty="0" smtClean="0"/>
            </a:br>
            <a:endParaRPr lang="en-US" dirty="0">
              <a:latin typeface="Arial" charset="0"/>
            </a:endParaRPr>
          </a:p>
        </p:txBody>
      </p:sp>
      <p:sp>
        <p:nvSpPr>
          <p:cNvPr id="3" name="Subtitle 3"/>
          <p:cNvSpPr txBox="1">
            <a:spLocks/>
          </p:cNvSpPr>
          <p:nvPr/>
        </p:nvSpPr>
        <p:spPr bwMode="auto">
          <a:xfrm>
            <a:off x="4067944" y="2826246"/>
            <a:ext cx="4724400" cy="969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lc="http://schemas.openxmlformats.org/drawingml/2006/lockedCanvas" xmlns:mc="http://schemas.openxmlformats.org/markup-compatibility/2006" xmlns:mv="urn:schemas-microsoft-com:mac:vml" xmlns="" xmlns:ma14="http://schemas.microsoft.com/office/mac/drawingml/2011/main" val="1"/>
            </a:ext>
          </a:extLst>
        </p:spPr>
        <p:txBody>
          <a:bodyPr vert="horz" wrap="square" lIns="0" tIns="0" rIns="0" bIns="0" numCol="1" anchor="t" anchorCtr="0" compatLnSpc="1">
            <a:prstTxWarp prst="textNoShape">
              <a:avLst/>
            </a:prstTxWarp>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marL="393700" indent="-393700"/>
            <a:r>
              <a:rPr lang="en-US" altLang="ja-JP" sz="2000" dirty="0" smtClean="0">
                <a:solidFill>
                  <a:schemeClr val="bg1"/>
                </a:solidFill>
                <a:latin typeface="+mn-lt"/>
                <a:ea typeface="ＭＳ Ｐゴシック" charset="0"/>
                <a:cs typeface="ＭＳ Ｐゴシック" charset="0"/>
              </a:rPr>
              <a:t>Toshihiro </a:t>
            </a:r>
            <a:r>
              <a:rPr lang="en-US" altLang="ja-JP" sz="2000" dirty="0" err="1" smtClean="0">
                <a:solidFill>
                  <a:schemeClr val="bg1"/>
                </a:solidFill>
                <a:latin typeface="+mn-lt"/>
                <a:ea typeface="ＭＳ Ｐゴシック" charset="0"/>
                <a:cs typeface="ＭＳ Ｐゴシック" charset="0"/>
              </a:rPr>
              <a:t>Yasada</a:t>
            </a:r>
            <a:endParaRPr lang="en-US" altLang="ja-JP" sz="2000" dirty="0" smtClean="0">
              <a:solidFill>
                <a:schemeClr val="bg1"/>
              </a:solidFill>
              <a:latin typeface="+mn-lt"/>
              <a:ea typeface="ＭＳ Ｐゴシック" charset="0"/>
              <a:cs typeface="ＭＳ Ｐゴシック" charset="0"/>
            </a:endParaRPr>
          </a:p>
          <a:p>
            <a:pPr marL="393700" indent="-393700"/>
            <a:r>
              <a:rPr lang="en-US" altLang="ja-JP" sz="2000" dirty="0" smtClean="0">
                <a:solidFill>
                  <a:schemeClr val="bg1"/>
                </a:solidFill>
                <a:latin typeface="+mn-lt"/>
                <a:ea typeface="ＭＳ Ｐゴシック" charset="0"/>
                <a:cs typeface="ＭＳ Ｐゴシック" charset="0"/>
              </a:rPr>
              <a:t>   </a:t>
            </a:r>
            <a:r>
              <a:rPr lang="en-US" altLang="ja-JP" sz="1800" dirty="0" smtClean="0">
                <a:solidFill>
                  <a:schemeClr val="bg1"/>
                </a:solidFill>
                <a:latin typeface="+mn-lt"/>
                <a:ea typeface="ＭＳ Ｐゴシック" charset="0"/>
                <a:cs typeface="ＭＳ Ｐゴシック" charset="0"/>
              </a:rPr>
              <a:t>Vice-Chairman, JICPA Ethics Committee</a:t>
            </a:r>
          </a:p>
          <a:p>
            <a:pPr marL="393700" indent="-393700"/>
            <a:r>
              <a:rPr lang="en-US" altLang="ja-JP" sz="1800" dirty="0" smtClean="0">
                <a:solidFill>
                  <a:schemeClr val="bg1"/>
                </a:solidFill>
                <a:ea typeface="ＭＳ Ｐゴシック" charset="0"/>
                <a:cs typeface="ＭＳ Ｐゴシック" charset="0"/>
              </a:rPr>
              <a:t> </a:t>
            </a:r>
            <a:r>
              <a:rPr lang="en-US" altLang="ja-JP" sz="1800" dirty="0">
                <a:solidFill>
                  <a:schemeClr val="bg1"/>
                </a:solidFill>
                <a:ea typeface="ＭＳ Ｐゴシック" charset="0"/>
                <a:cs typeface="ＭＳ Ｐゴシック" charset="0"/>
              </a:rPr>
              <a:t> </a:t>
            </a:r>
            <a:r>
              <a:rPr lang="en-US" altLang="ja-JP" sz="1800" dirty="0" smtClean="0">
                <a:solidFill>
                  <a:schemeClr val="bg1"/>
                </a:solidFill>
                <a:ea typeface="ＭＳ Ｐゴシック" charset="0"/>
                <a:cs typeface="ＭＳ Ｐゴシック" charset="0"/>
              </a:rPr>
              <a:t> Chairman</a:t>
            </a:r>
            <a:r>
              <a:rPr lang="en-US" altLang="ja-JP" sz="1800" dirty="0">
                <a:solidFill>
                  <a:schemeClr val="bg1"/>
                </a:solidFill>
                <a:ea typeface="ＭＳ Ｐゴシック" charset="0"/>
                <a:cs typeface="ＭＳ Ｐゴシック" charset="0"/>
              </a:rPr>
              <a:t>, JICPA Ethics </a:t>
            </a:r>
            <a:r>
              <a:rPr lang="en-US" altLang="ja-JP" sz="1800" dirty="0" smtClean="0">
                <a:solidFill>
                  <a:schemeClr val="bg1"/>
                </a:solidFill>
                <a:ea typeface="ＭＳ Ｐゴシック" charset="0"/>
                <a:cs typeface="ＭＳ Ｐゴシック" charset="0"/>
              </a:rPr>
              <a:t>Working</a:t>
            </a:r>
            <a:r>
              <a:rPr lang="ja-JP" altLang="en-US" sz="1800" dirty="0">
                <a:solidFill>
                  <a:schemeClr val="bg1"/>
                </a:solidFill>
                <a:ea typeface="ＭＳ Ｐゴシック" charset="0"/>
                <a:cs typeface="ＭＳ Ｐゴシック" charset="0"/>
              </a:rPr>
              <a:t> </a:t>
            </a:r>
            <a:r>
              <a:rPr lang="en-US" altLang="ja-JP" sz="1800" dirty="0" smtClean="0">
                <a:solidFill>
                  <a:schemeClr val="bg1"/>
                </a:solidFill>
                <a:ea typeface="ＭＳ Ｐゴシック" charset="0"/>
                <a:cs typeface="ＭＳ Ｐゴシック" charset="0"/>
              </a:rPr>
              <a:t>Group</a:t>
            </a:r>
            <a:endParaRPr lang="en-US" altLang="ja-JP" sz="1800" dirty="0">
              <a:solidFill>
                <a:schemeClr val="bg1"/>
              </a:solidFill>
              <a:ea typeface="ＭＳ Ｐゴシック" charset="0"/>
              <a:cs typeface="ＭＳ Ｐゴシック" charset="0"/>
            </a:endParaRPr>
          </a:p>
          <a:p>
            <a:pPr marL="393700" indent="-393700"/>
            <a:endParaRPr lang="en-US" sz="2000" dirty="0" smtClean="0">
              <a:solidFill>
                <a:schemeClr val="bg1"/>
              </a:solidFill>
              <a:latin typeface="+mn-lt"/>
              <a:ea typeface="ＭＳ Ｐゴシック" charset="0"/>
              <a:cs typeface="ＭＳ Ｐゴシック" charset="0"/>
            </a:endParaRPr>
          </a:p>
        </p:txBody>
      </p:sp>
      <p:sp>
        <p:nvSpPr>
          <p:cNvPr id="4" name="Subtitle 3"/>
          <p:cNvSpPr>
            <a:spLocks noGrp="1"/>
          </p:cNvSpPr>
          <p:nvPr>
            <p:ph type="subTitle" idx="1"/>
          </p:nvPr>
        </p:nvSpPr>
        <p:spPr>
          <a:xfrm>
            <a:off x="4099587" y="3867894"/>
            <a:ext cx="4876800" cy="1143000"/>
          </a:xfrm>
        </p:spPr>
        <p:txBody>
          <a:bodyPr/>
          <a:lstStyle/>
          <a:p>
            <a:pPr marL="236538" indent="-236538"/>
            <a:r>
              <a:rPr lang="en-US" sz="1800" dirty="0" smtClean="0"/>
              <a:t>IESBA Meeting</a:t>
            </a:r>
          </a:p>
          <a:p>
            <a:pPr marL="236538" indent="-236538"/>
            <a:r>
              <a:rPr lang="en-US" sz="1800" dirty="0" smtClean="0"/>
              <a:t>New York</a:t>
            </a:r>
            <a:endParaRPr lang="en-US" sz="1800" dirty="0"/>
          </a:p>
          <a:p>
            <a:pPr marL="236538" indent="-236538"/>
            <a:r>
              <a:rPr lang="en-US" altLang="ja-JP" sz="1800" dirty="0"/>
              <a:t>April</a:t>
            </a:r>
            <a:r>
              <a:rPr lang="en-US" sz="1800" dirty="0" smtClean="0"/>
              <a:t> 13-15,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19635"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3" name="Title 2"/>
          <p:cNvSpPr>
            <a:spLocks noGrp="1"/>
          </p:cNvSpPr>
          <p:nvPr>
            <p:ph type="title"/>
            <p:custDataLst>
              <p:tags r:id="rId3"/>
            </p:custDataLst>
          </p:nvPr>
        </p:nvSpPr>
        <p:spPr>
          <a:xfrm>
            <a:off x="381000" y="461930"/>
            <a:ext cx="8655496" cy="400050"/>
          </a:xfrm>
        </p:spPr>
        <p:txBody>
          <a:bodyPr/>
          <a:lstStyle/>
          <a:p>
            <a:r>
              <a:rPr lang="en-US" altLang="ja-JP" dirty="0"/>
              <a:t>7</a:t>
            </a:r>
            <a:r>
              <a:rPr lang="en-US" altLang="ja-JP" dirty="0" smtClean="0"/>
              <a:t>. Due Process for the</a:t>
            </a:r>
            <a:r>
              <a:rPr lang="ja-JP" altLang="en-US" dirty="0"/>
              <a:t> </a:t>
            </a:r>
            <a:r>
              <a:rPr lang="en-US" altLang="ja-JP" dirty="0" smtClean="0"/>
              <a:t>JICPA Code and the Guidance</a:t>
            </a:r>
            <a:endParaRPr lang="en-US" dirty="0" smtClean="0"/>
          </a:p>
        </p:txBody>
      </p:sp>
      <p:graphicFrame>
        <p:nvGraphicFramePr>
          <p:cNvPr id="3" name="図表 2"/>
          <p:cNvGraphicFramePr/>
          <p:nvPr>
            <p:extLst>
              <p:ext uri="{D42A27DB-BD31-4B8C-83A1-F6EECF244321}">
                <p14:modId xmlns:p14="http://schemas.microsoft.com/office/powerpoint/2010/main" val="1996486305"/>
              </p:ext>
            </p:extLst>
          </p:nvPr>
        </p:nvGraphicFramePr>
        <p:xfrm>
          <a:off x="1187624" y="1419622"/>
          <a:ext cx="5976664" cy="26642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テキスト ボックス 3"/>
          <p:cNvSpPr txBox="1"/>
          <p:nvPr/>
        </p:nvSpPr>
        <p:spPr>
          <a:xfrm>
            <a:off x="117108" y="4185469"/>
            <a:ext cx="9036496" cy="292388"/>
          </a:xfrm>
          <a:prstGeom prst="rect">
            <a:avLst/>
          </a:prstGeom>
          <a:noFill/>
        </p:spPr>
        <p:txBody>
          <a:bodyPr wrap="square" rtlCol="0">
            <a:spAutoFit/>
          </a:bodyPr>
          <a:lstStyle/>
          <a:p>
            <a:r>
              <a:rPr kumimoji="1" lang="en-US" altLang="ja-JP" sz="1300" dirty="0"/>
              <a:t>※</a:t>
            </a:r>
            <a:r>
              <a:rPr kumimoji="1" lang="en-US" altLang="ja-JP" sz="1300" dirty="0" smtClean="0"/>
              <a:t>Before</a:t>
            </a:r>
            <a:r>
              <a:rPr kumimoji="1" lang="ja-JP" altLang="en-US" sz="1300" dirty="0" smtClean="0"/>
              <a:t> </a:t>
            </a:r>
            <a:r>
              <a:rPr kumimoji="1" lang="en-US" altLang="ja-JP" sz="1300" dirty="0" smtClean="0"/>
              <a:t>the JICPA Code and / or the Guidance are finalized, JICPA issues its Exposure Draft to seek public comments.</a:t>
            </a:r>
            <a:endParaRPr kumimoji="1" lang="ja-JP" altLang="en-US" sz="1300" dirty="0"/>
          </a:p>
        </p:txBody>
      </p:sp>
    </p:spTree>
    <p:extLst>
      <p:ext uri="{BB962C8B-B14F-4D97-AF65-F5344CB8AC3E}">
        <p14:creationId xmlns:p14="http://schemas.microsoft.com/office/powerpoint/2010/main" val="1532873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a:xfrm>
            <a:off x="365579" y="536430"/>
            <a:ext cx="7543800" cy="400050"/>
          </a:xfrm>
        </p:spPr>
        <p:txBody>
          <a:bodyPr/>
          <a:lstStyle/>
          <a:p>
            <a:r>
              <a:rPr lang="en-US" altLang="ja-JP" dirty="0" smtClean="0"/>
              <a:t>8. </a:t>
            </a:r>
            <a:r>
              <a:rPr lang="en-US" altLang="ja-JP" sz="2300" dirty="0" smtClean="0"/>
              <a:t>Overview of JICPA Code Compared to IESBA Code</a:t>
            </a:r>
            <a:r>
              <a:rPr lang="en-US" dirty="0" smtClean="0"/>
              <a:t/>
            </a:r>
            <a:br>
              <a:rPr lang="en-US" dirty="0" smtClean="0"/>
            </a:br>
            <a:endParaRPr lang="en-US" dirty="0"/>
          </a:p>
        </p:txBody>
      </p:sp>
      <p:sp>
        <p:nvSpPr>
          <p:cNvPr id="4" name="サブタイトル 3"/>
          <p:cNvSpPr>
            <a:spLocks noGrp="1"/>
          </p:cNvSpPr>
          <p:nvPr>
            <p:ph type="subTitle" idx="10"/>
          </p:nvPr>
        </p:nvSpPr>
        <p:spPr/>
        <p:txBody>
          <a:bodyPr/>
          <a:lstStyle/>
          <a:p>
            <a:endParaRPr kumimoji="1" lang="ja-JP" altLang="en-US"/>
          </a:p>
        </p:txBody>
      </p:sp>
      <p:graphicFrame>
        <p:nvGraphicFramePr>
          <p:cNvPr id="5" name="Group 3"/>
          <p:cNvGraphicFramePr>
            <a:graphicFrameLocks noGrp="1"/>
          </p:cNvGraphicFramePr>
          <p:nvPr>
            <p:ph idx="1"/>
            <p:extLst>
              <p:ext uri="{D42A27DB-BD31-4B8C-83A1-F6EECF244321}">
                <p14:modId xmlns:p14="http://schemas.microsoft.com/office/powerpoint/2010/main" val="2747528747"/>
              </p:ext>
            </p:extLst>
          </p:nvPr>
        </p:nvGraphicFramePr>
        <p:xfrm>
          <a:off x="251520" y="1059582"/>
          <a:ext cx="8723760" cy="3553129"/>
        </p:xfrm>
        <a:graphic>
          <a:graphicData uri="http://schemas.openxmlformats.org/drawingml/2006/table">
            <a:tbl>
              <a:tblPr/>
              <a:tblGrid>
                <a:gridCol w="4217863"/>
                <a:gridCol w="4505897"/>
              </a:tblGrid>
              <a:tr h="40759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kern="1200" cap="none" normalizeH="0" baseline="0" dirty="0" smtClean="0">
                          <a:ln>
                            <a:noFill/>
                          </a:ln>
                          <a:solidFill>
                            <a:schemeClr val="bg1"/>
                          </a:solidFill>
                          <a:effectLst/>
                          <a:latin typeface="+mn-lt"/>
                          <a:ea typeface="ＭＳ Ｐゴシック" pitchFamily="50" charset="-128"/>
                          <a:cs typeface="+mn-cs"/>
                        </a:rPr>
                        <a:t>JICPA Code</a:t>
                      </a:r>
                      <a:endParaRPr kumimoji="1" lang="ja-JP" altLang="en-US" sz="1400" b="1" i="0" u="none" strike="noStrike" kern="1200" cap="none" normalizeH="0" baseline="0" dirty="0" smtClean="0">
                        <a:ln>
                          <a:noFill/>
                        </a:ln>
                        <a:solidFill>
                          <a:schemeClr val="bg1"/>
                        </a:solidFill>
                        <a:effectLst/>
                        <a:latin typeface="+mn-lt"/>
                        <a:ea typeface="ＭＳ Ｐゴシック" pitchFamily="50" charset="-128"/>
                        <a:cs typeface="+mn-cs"/>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1" i="0" u="none" strike="noStrike" cap="none" normalizeH="0" baseline="0" dirty="0" smtClean="0">
                          <a:ln>
                            <a:noFill/>
                          </a:ln>
                          <a:solidFill>
                            <a:schemeClr val="bg1"/>
                          </a:solidFill>
                          <a:effectLst/>
                          <a:latin typeface="+mn-lt"/>
                          <a:ea typeface="ＭＳ Ｐゴシック" pitchFamily="50" charset="-128"/>
                        </a:rPr>
                        <a:t>IESBA</a:t>
                      </a:r>
                      <a:r>
                        <a:rPr kumimoji="1" lang="ja-JP" altLang="en-US" sz="1400" b="1" i="0" u="none" strike="noStrike" cap="none" normalizeH="0" baseline="0" dirty="0" smtClean="0">
                          <a:ln>
                            <a:noFill/>
                          </a:ln>
                          <a:solidFill>
                            <a:schemeClr val="bg1"/>
                          </a:solidFill>
                          <a:effectLst/>
                          <a:latin typeface="+mn-lt"/>
                          <a:ea typeface="ＭＳ Ｐゴシック" pitchFamily="50" charset="-128"/>
                        </a:rPr>
                        <a:t> </a:t>
                      </a:r>
                      <a:r>
                        <a:rPr kumimoji="1" lang="en-US" altLang="ja-JP" sz="1400" b="1" i="0" u="none" strike="noStrike" cap="none" normalizeH="0" baseline="0" dirty="0" smtClean="0">
                          <a:ln>
                            <a:noFill/>
                          </a:ln>
                          <a:solidFill>
                            <a:schemeClr val="bg1"/>
                          </a:solidFill>
                          <a:effectLst/>
                          <a:latin typeface="+mn-lt"/>
                          <a:ea typeface="ＭＳ Ｐゴシック" pitchFamily="50" charset="-128"/>
                        </a:rPr>
                        <a:t>Code</a:t>
                      </a:r>
                      <a:endParaRPr kumimoji="1" lang="ja-JP" altLang="en-US" sz="1400" b="1" i="0" u="none" strike="noStrike" cap="none" normalizeH="0" baseline="0" dirty="0" smtClean="0">
                        <a:ln>
                          <a:noFill/>
                        </a:ln>
                        <a:solidFill>
                          <a:schemeClr val="bg1"/>
                        </a:solidFill>
                        <a:effectLst/>
                        <a:latin typeface="+mn-lt"/>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91341">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ja-JP" altLang="en-US" sz="1200" b="1" dirty="0" smtClean="0"/>
                        <a:t>●</a:t>
                      </a:r>
                      <a:r>
                        <a:rPr lang="en-US" altLang="ja-JP" sz="1200" b="1" dirty="0" smtClean="0"/>
                        <a:t>JICPA Code of Professional Ethics</a:t>
                      </a:r>
                      <a:endPar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893763" marR="0" lvl="0" indent="-893763" algn="just"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Chapter1 General Application of the Code (Purpose, Fundamental Principles and etc.)</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rgbClr val="E3E5ED"/>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PART</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A </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Section</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100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150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endPar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0" marR="0" lvl="0" indent="0" algn="just"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General Application of the Code (Fundamental Principles and etc.)</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rgbClr val="E3E5ED"/>
                    </a:solidFill>
                  </a:tcPr>
                </a:tc>
              </a:tr>
              <a:tr h="4736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Chapter2</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Professional Accountants in Public Practice</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rgbClr val="E3E5ED"/>
                    </a:solid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PART </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B</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Section</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200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kern="1200" cap="none" normalizeH="0" baseline="0" dirty="0" smtClean="0">
                          <a:ln>
                            <a:noFill/>
                          </a:ln>
                          <a:solidFill>
                            <a:schemeClr val="tx1"/>
                          </a:solidFill>
                          <a:effectLst/>
                          <a:latin typeface="+mn-lt"/>
                          <a:ea typeface="ＭＳ Ｐゴシック" pitchFamily="50" charset="-128"/>
                          <a:cs typeface="+mn-cs"/>
                        </a:rPr>
                        <a:t>210</a:t>
                      </a:r>
                      <a:r>
                        <a:rPr kumimoji="1" lang="ja-JP" altLang="en-US" sz="1200" b="0" i="0" u="none" strike="noStrike" kern="1200" cap="none" normalizeH="0" baseline="0" dirty="0" smtClean="0">
                          <a:ln>
                            <a:noFill/>
                          </a:ln>
                          <a:solidFill>
                            <a:schemeClr val="tx1"/>
                          </a:solidFill>
                          <a:effectLst/>
                          <a:latin typeface="+mn-lt"/>
                          <a:ea typeface="ＭＳ Ｐゴシック" pitchFamily="50" charset="-128"/>
                          <a:cs typeface="+mn-cs"/>
                        </a:rPr>
                        <a:t>・</a:t>
                      </a:r>
                      <a:r>
                        <a:rPr kumimoji="1" lang="en-US" altLang="ja-JP" sz="1200" b="0" i="0" u="none" strike="noStrike" kern="1200" cap="none" normalizeH="0" baseline="0" dirty="0" smtClean="0">
                          <a:ln>
                            <a:noFill/>
                          </a:ln>
                          <a:solidFill>
                            <a:schemeClr val="tx1"/>
                          </a:solidFill>
                          <a:effectLst/>
                          <a:latin typeface="+mn-lt"/>
                          <a:ea typeface="ＭＳ Ｐゴシック" pitchFamily="50" charset="-128"/>
                          <a:cs typeface="+mn-cs"/>
                        </a:rPr>
                        <a:t>230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280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endPar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0" marR="0" lvl="0" indent="0" algn="just"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Professional Accountants in Public Practice</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rgbClr val="E3E5ED"/>
                    </a:solidFill>
                  </a:tcPr>
                </a:tc>
              </a:tr>
              <a:tr h="41190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Chapter3</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Professional Accountants in Business</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3E5E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PART </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C </a:t>
                      </a:r>
                      <a:r>
                        <a:rPr kumimoji="1" lang="ja-JP" altLang="en-US" sz="1200" b="0" i="0" u="none" strike="noStrike" cap="none" normalizeH="0" baseline="0" dirty="0" smtClean="0">
                          <a:ln>
                            <a:noFill/>
                          </a:ln>
                          <a:solidFill>
                            <a:schemeClr val="tx1"/>
                          </a:solidFill>
                          <a:effectLst/>
                          <a:latin typeface="+mn-lt"/>
                          <a:ea typeface="ＭＳ Ｐゴシック" pitchFamily="50" charset="-128"/>
                        </a:rPr>
                        <a:t>（</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Section</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300</a:t>
                      </a:r>
                      <a:r>
                        <a:rPr kumimoji="1" lang="ja-JP" altLang="en-US" sz="1200" b="0" i="0" u="none" strike="noStrike" cap="none" normalizeH="0" baseline="0" dirty="0" smtClean="0">
                          <a:ln>
                            <a:noFill/>
                          </a:ln>
                          <a:solidFill>
                            <a:schemeClr val="tx1"/>
                          </a:solidFill>
                          <a:effectLst/>
                          <a:latin typeface="+mn-lt"/>
                          <a:ea typeface="ＭＳ Ｐゴシック" pitchFamily="50" charset="-128"/>
                        </a:rPr>
                        <a:t>・</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320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350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endPar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Professional Accountants in Business</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3E5ED"/>
                    </a:solidFill>
                  </a:tcPr>
                </a:tc>
              </a:tr>
              <a:tr h="422181">
                <a:tc>
                  <a:txBody>
                    <a:bodyPr/>
                    <a:lstStyle/>
                    <a:p>
                      <a:pPr algn="l">
                        <a:spcBef>
                          <a:spcPts val="900"/>
                        </a:spcBef>
                      </a:pPr>
                      <a:r>
                        <a:rPr lang="ja-JP" altLang="en-US" sz="1200" b="1" dirty="0" smtClean="0"/>
                        <a:t>●</a:t>
                      </a:r>
                      <a:r>
                        <a:rPr lang="en-US" altLang="ja-JP" sz="1200" b="1" dirty="0" smtClean="0"/>
                        <a:t>Guidance on Independence</a:t>
                      </a:r>
                      <a:endParaRPr lang="ja-JP" altLang="en-US" sz="1200" b="1" dirty="0"/>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3E5ED"/>
                    </a:solidFill>
                  </a:tcPr>
                </a:tc>
                <a:tc>
                  <a:txBody>
                    <a:bodyPr/>
                    <a:lstStyle/>
                    <a:p>
                      <a:pPr marL="0" marR="0" lvl="2" indent="0" algn="l"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PART </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B</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Section</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290</a:t>
                      </a:r>
                      <a:r>
                        <a:rPr kumimoji="1" lang="ja-JP" altLang="en-US" sz="1200" b="0" i="0" u="none" strike="noStrike" cap="none" normalizeH="0" baseline="0" dirty="0" smtClean="0">
                          <a:ln>
                            <a:noFill/>
                          </a:ln>
                          <a:solidFill>
                            <a:schemeClr val="tx1"/>
                          </a:solidFill>
                          <a:effectLst/>
                          <a:latin typeface="+mn-lt"/>
                          <a:ea typeface="ＭＳ Ｐゴシック" pitchFamily="50" charset="-128"/>
                        </a:rPr>
                        <a:t>・</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291</a:t>
                      </a:r>
                      <a:r>
                        <a:rPr kumimoji="1" lang="ja-JP" altLang="en-US" sz="1200" b="0" i="0" u="none" strike="noStrike" cap="none" normalizeH="0" baseline="0" dirty="0" smtClean="0">
                          <a:ln>
                            <a:noFill/>
                          </a:ln>
                          <a:solidFill>
                            <a:schemeClr val="tx1"/>
                          </a:solidFill>
                          <a:effectLst/>
                          <a:latin typeface="+mn-lt"/>
                          <a:ea typeface="ＭＳ Ｐゴシック" pitchFamily="50" charset="-128"/>
                        </a:rPr>
                        <a:t>）</a:t>
                      </a:r>
                      <a:endPar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0" marR="0" lvl="2"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Independence</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3E5ED"/>
                    </a:solidFill>
                  </a:tcPr>
                </a:tc>
              </a:tr>
              <a:tr h="360453">
                <a:tc>
                  <a:txBody>
                    <a:bodyPr/>
                    <a:lstStyle/>
                    <a:p>
                      <a:pPr algn="l">
                        <a:spcBef>
                          <a:spcPts val="900"/>
                        </a:spcBef>
                      </a:pPr>
                      <a:r>
                        <a:rPr lang="ja-JP" altLang="en-US" sz="1200" b="1" dirty="0" smtClean="0"/>
                        <a:t>●</a:t>
                      </a:r>
                      <a:r>
                        <a:rPr lang="en-US" altLang="ja-JP" sz="1200" b="1" dirty="0" smtClean="0"/>
                        <a:t>Guidance on Conflicts</a:t>
                      </a:r>
                      <a:r>
                        <a:rPr lang="ja-JP" altLang="en-US" sz="1200" b="1" dirty="0" smtClean="0"/>
                        <a:t> </a:t>
                      </a:r>
                      <a:r>
                        <a:rPr lang="en-US" altLang="ja-JP" sz="1200" b="1" dirty="0" smtClean="0"/>
                        <a:t>of Interest</a:t>
                      </a:r>
                      <a:endParaRPr lang="ja-JP" altLang="en-US" sz="1200" b="1" dirty="0" smtClean="0"/>
                    </a:p>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Chapter1</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Professional Accountants in Public Practice</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rgbClr val="E3E5ED"/>
                    </a:solidFill>
                  </a:tcPr>
                </a:tc>
                <a:tc>
                  <a:txBody>
                    <a:bodyPr/>
                    <a:lstStyle/>
                    <a:p>
                      <a:pPr marL="0" marR="0" lvl="2" indent="0" algn="l" defTabSz="914400" rtl="0" eaLnBrk="1" fontAlgn="base" latinLnBrk="0" hangingPunct="1">
                        <a:lnSpc>
                          <a:spcPct val="100000"/>
                        </a:lnSpc>
                        <a:spcBef>
                          <a:spcPct val="20000"/>
                        </a:spcBef>
                        <a:spcAft>
                          <a:spcPct val="0"/>
                        </a:spcAft>
                        <a:buClrTx/>
                        <a:buSzTx/>
                        <a:buFontTx/>
                        <a:buNone/>
                        <a:tabLst/>
                        <a:defRPr/>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PART </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B </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Section</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2</a:t>
                      </a:r>
                      <a:r>
                        <a:rPr kumimoji="1" lang="en-US" altLang="ja-JP" sz="1200" b="0" i="0" u="none" strike="noStrike" kern="1200" cap="none" normalizeH="0" baseline="0" dirty="0" smtClean="0">
                          <a:ln>
                            <a:noFill/>
                          </a:ln>
                          <a:solidFill>
                            <a:schemeClr val="tx1"/>
                          </a:solidFill>
                          <a:effectLst/>
                          <a:latin typeface="+mn-lt"/>
                          <a:ea typeface="ＭＳ Ｐゴシック" pitchFamily="50" charset="-128"/>
                          <a:cs typeface="+mn-cs"/>
                        </a:rPr>
                        <a:t>20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endPar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0" marR="0" lvl="2"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Conflicts of interest</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dash"/>
                      <a:round/>
                      <a:headEnd type="none" w="med" len="med"/>
                      <a:tailEnd type="none" w="med" len="med"/>
                    </a:lnB>
                    <a:lnTlToBr>
                      <a:noFill/>
                    </a:lnTlToBr>
                    <a:lnBlToTr>
                      <a:noFill/>
                    </a:lnBlToTr>
                    <a:solidFill>
                      <a:srgbClr val="E3E5ED"/>
                    </a:solidFill>
                  </a:tcPr>
                </a:tc>
              </a:tr>
              <a:tr h="370733">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Chapter2</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Professional Accountants in Business</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3E5ED"/>
                    </a:solidFill>
                  </a:tcPr>
                </a:tc>
                <a:tc>
                  <a:txBody>
                    <a:bodyPr/>
                    <a:lstStyle/>
                    <a:p>
                      <a:pPr marL="0" marR="0" lvl="2" indent="0" algn="l" defTabSz="914400" rtl="0" eaLnBrk="1" fontAlgn="base" latinLnBrk="0" hangingPunct="1">
                        <a:lnSpc>
                          <a:spcPct val="100000"/>
                        </a:lnSpc>
                        <a:spcBef>
                          <a:spcPct val="20000"/>
                        </a:spcBef>
                        <a:spcAft>
                          <a:spcPct val="0"/>
                        </a:spcAft>
                        <a:buClrTx/>
                        <a:buSzTx/>
                        <a:buFontTx/>
                        <a:buNone/>
                        <a:tabLst/>
                        <a:defRPr/>
                      </a:pP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PART </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C</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Section</a:t>
                      </a:r>
                      <a:r>
                        <a:rPr kumimoji="1" lang="en-US" altLang="ja-JP" sz="1200" b="0" i="0" u="none" strike="noStrike" cap="none" normalizeH="0" baseline="0" dirty="0" smtClean="0">
                          <a:ln>
                            <a:noFill/>
                          </a:ln>
                          <a:solidFill>
                            <a:schemeClr val="tx1"/>
                          </a:solidFill>
                          <a:effectLst/>
                          <a:latin typeface="+mn-lt"/>
                          <a:ea typeface="ＭＳ Ｐゴシック" pitchFamily="50" charset="-128"/>
                        </a:rPr>
                        <a:t>310</a:t>
                      </a: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a:t>
                      </a:r>
                      <a:endPar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p>
                      <a:pPr marL="0" marR="0" lvl="2"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rPr>
                        <a:t>　</a:t>
                      </a:r>
                      <a:r>
                        <a:rPr kumimoji="1" lang="en-US" altLang="ja-JP" sz="1200" b="0" i="0" u="none" strike="noStrike" cap="none" normalizeH="0" baseline="0" dirty="0" smtClean="0">
                          <a:ln>
                            <a:noFill/>
                          </a:ln>
                          <a:solidFill>
                            <a:schemeClr val="tx1"/>
                          </a:solidFill>
                          <a:effectLst/>
                          <a:latin typeface="ＭＳ Ｐゴシック" pitchFamily="50" charset="-128"/>
                          <a:ea typeface="ＭＳ Ｐゴシック" pitchFamily="50" charset="-128"/>
                        </a:rPr>
                        <a:t>Potential Conflicts</a:t>
                      </a:r>
                      <a:endParaRPr kumimoji="1" lang="ja-JP" altLang="en-US" sz="1200" b="0" i="0" u="none" strike="noStrike" cap="none" normalizeH="0" baseline="0" dirty="0" smtClean="0">
                        <a:ln>
                          <a:noFill/>
                        </a:ln>
                        <a:solidFill>
                          <a:schemeClr val="tx1"/>
                        </a:solidFill>
                        <a:effectLst/>
                        <a:latin typeface="ＭＳ Ｐゴシック" pitchFamily="50" charset="-128"/>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3E5ED"/>
                    </a:solidFill>
                  </a:tcPr>
                </a:tc>
              </a:tr>
            </a:tbl>
          </a:graphicData>
        </a:graphic>
      </p:graphicFrame>
    </p:spTree>
    <p:extLst>
      <p:ext uri="{BB962C8B-B14F-4D97-AF65-F5344CB8AC3E}">
        <p14:creationId xmlns:p14="http://schemas.microsoft.com/office/powerpoint/2010/main" val="4095234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a:spLocks noGrp="1"/>
          </p:cNvSpPr>
          <p:nvPr>
            <p:ph type="title"/>
          </p:nvPr>
        </p:nvSpPr>
        <p:spPr/>
        <p:txBody>
          <a:bodyPr/>
          <a:lstStyle/>
          <a:p>
            <a:pPr marL="446088" indent="-446088"/>
            <a:r>
              <a:rPr lang="en-US" altLang="ja-JP" dirty="0"/>
              <a:t> 9</a:t>
            </a:r>
            <a:r>
              <a:rPr lang="en-US" altLang="ja-JP" dirty="0" smtClean="0"/>
              <a:t>. </a:t>
            </a:r>
            <a:r>
              <a:rPr lang="en-US" altLang="ja-JP" dirty="0"/>
              <a:t>The Structure and Layout of </a:t>
            </a:r>
            <a:r>
              <a:rPr lang="ja-JP" altLang="en-US" dirty="0" smtClean="0"/>
              <a:t>“</a:t>
            </a:r>
            <a:r>
              <a:rPr lang="en-US" altLang="ja-JP" dirty="0" smtClean="0"/>
              <a:t>JICPA </a:t>
            </a:r>
            <a:r>
              <a:rPr lang="en-US" altLang="ja-JP" dirty="0"/>
              <a:t>Code of Professional </a:t>
            </a:r>
            <a:r>
              <a:rPr lang="en-US" altLang="ja-JP" dirty="0" smtClean="0"/>
              <a:t>Ethics</a:t>
            </a:r>
            <a:r>
              <a:rPr lang="ja-JP" altLang="en-US" dirty="0"/>
              <a:t> ”</a:t>
            </a:r>
            <a:endParaRPr lang="en-US" dirty="0"/>
          </a:p>
        </p:txBody>
      </p:sp>
      <p:sp>
        <p:nvSpPr>
          <p:cNvPr id="2" name="四角形吹き出し 1"/>
          <p:cNvSpPr/>
          <p:nvPr/>
        </p:nvSpPr>
        <p:spPr bwMode="auto">
          <a:xfrm>
            <a:off x="7236296" y="1366032"/>
            <a:ext cx="1728192" cy="576064"/>
          </a:xfrm>
          <a:prstGeom prst="wedgeRectCallout">
            <a:avLst>
              <a:gd name="adj1" fmla="val -94252"/>
              <a:gd name="adj2" fmla="val 40352"/>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3" name="テキスト ボックス 2"/>
          <p:cNvSpPr txBox="1"/>
          <p:nvPr/>
        </p:nvSpPr>
        <p:spPr>
          <a:xfrm>
            <a:off x="7246628" y="1469398"/>
            <a:ext cx="1725922" cy="369332"/>
          </a:xfrm>
          <a:prstGeom prst="rect">
            <a:avLst/>
          </a:prstGeom>
          <a:noFill/>
        </p:spPr>
        <p:txBody>
          <a:bodyPr wrap="square" rtlCol="0">
            <a:spAutoFit/>
          </a:bodyPr>
          <a:lstStyle/>
          <a:p>
            <a:r>
              <a:rPr kumimoji="1" lang="en-US" altLang="ja-JP" sz="1800" dirty="0"/>
              <a:t>R</a:t>
            </a:r>
            <a:r>
              <a:rPr kumimoji="1" lang="en-US" altLang="ja-JP" sz="1800" dirty="0" smtClean="0"/>
              <a:t>equirements</a:t>
            </a:r>
            <a:endParaRPr kumimoji="1" lang="ja-JP" altLang="en-US" sz="1800" dirty="0"/>
          </a:p>
        </p:txBody>
      </p:sp>
      <p:sp>
        <p:nvSpPr>
          <p:cNvPr id="9" name="四角形吹き出し 8"/>
          <p:cNvSpPr/>
          <p:nvPr/>
        </p:nvSpPr>
        <p:spPr bwMode="auto">
          <a:xfrm>
            <a:off x="7238566" y="2021752"/>
            <a:ext cx="1725922" cy="1303695"/>
          </a:xfrm>
          <a:prstGeom prst="wedgeRectCallout">
            <a:avLst>
              <a:gd name="adj1" fmla="val -110042"/>
              <a:gd name="adj2" fmla="val 21207"/>
            </a:avLst>
          </a:prstGeom>
          <a:noFill/>
          <a:ln w="2540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10" name="テキスト ボックス 9"/>
          <p:cNvSpPr txBox="1"/>
          <p:nvPr/>
        </p:nvSpPr>
        <p:spPr>
          <a:xfrm>
            <a:off x="7316366" y="2125118"/>
            <a:ext cx="1656184" cy="1200329"/>
          </a:xfrm>
          <a:prstGeom prst="rect">
            <a:avLst/>
          </a:prstGeom>
          <a:noFill/>
        </p:spPr>
        <p:txBody>
          <a:bodyPr wrap="square" rtlCol="0">
            <a:spAutoFit/>
          </a:bodyPr>
          <a:lstStyle/>
          <a:p>
            <a:r>
              <a:rPr kumimoji="1" lang="en-US" altLang="ja-JP" sz="1800" dirty="0" smtClean="0"/>
              <a:t>Application and other explanatory material</a:t>
            </a:r>
            <a:endParaRPr kumimoji="1" lang="ja-JP" altLang="en-US" sz="1800" dirty="0"/>
          </a:p>
        </p:txBody>
      </p:sp>
      <p:sp>
        <p:nvSpPr>
          <p:cNvPr id="11" name="テキスト ボックス 10"/>
          <p:cNvSpPr txBox="1"/>
          <p:nvPr/>
        </p:nvSpPr>
        <p:spPr>
          <a:xfrm>
            <a:off x="539552" y="1451231"/>
            <a:ext cx="6048672" cy="1785104"/>
          </a:xfrm>
          <a:prstGeom prst="rect">
            <a:avLst/>
          </a:prstGeom>
          <a:noFill/>
          <a:ln w="28575">
            <a:solidFill>
              <a:srgbClr val="0070C0"/>
            </a:solidFill>
          </a:ln>
        </p:spPr>
        <p:txBody>
          <a:bodyPr wrap="square" rtlCol="0">
            <a:spAutoFit/>
          </a:bodyPr>
          <a:lstStyle/>
          <a:p>
            <a:r>
              <a:rPr lang="ja-JP" altLang="ja-JP" sz="1000" dirty="0" smtClean="0"/>
              <a:t>（</a:t>
            </a:r>
            <a:r>
              <a:rPr lang="ja-JP" altLang="ja-JP" sz="1000" dirty="0"/>
              <a:t>基本原則２　公正性の原則）</a:t>
            </a:r>
          </a:p>
          <a:p>
            <a:r>
              <a:rPr lang="ja-JP" altLang="ja-JP" sz="1000" dirty="0"/>
              <a:t>第４条　会員は、職業的専門家としての判断又は業務上の判断を行うに当たり、先入観をもたず、利益相反を回避し、また他の者からの不当な影響に屈せず、常に公正な立場を堅持しなければならない。</a:t>
            </a:r>
          </a:p>
          <a:p>
            <a:r>
              <a:rPr lang="ja-JP" altLang="ja-JP" sz="1000" dirty="0"/>
              <a:t>２　会員が直面する状況又は関係が、先入観や利益相反を生じさせ、会員の職業的専門家としての判断に不当な影響を与える場合、会員は専門業務を提供してはならない</a:t>
            </a:r>
            <a:r>
              <a:rPr lang="ja-JP" altLang="ja-JP" sz="1000" dirty="0" smtClean="0"/>
              <a:t>。</a:t>
            </a:r>
            <a:endParaRPr lang="en-US" altLang="ja-JP" sz="1000" dirty="0" smtClean="0"/>
          </a:p>
          <a:p>
            <a:endParaRPr lang="en-US" altLang="ja-JP" sz="1000" dirty="0" smtClean="0">
              <a:solidFill>
                <a:srgbClr val="FF0000"/>
              </a:solidFill>
            </a:endParaRPr>
          </a:p>
          <a:p>
            <a:endParaRPr lang="en-US" altLang="ja-JP" sz="1000" dirty="0">
              <a:solidFill>
                <a:srgbClr val="FF0000"/>
              </a:solidFill>
            </a:endParaRPr>
          </a:p>
          <a:p>
            <a:endParaRPr lang="en-US" altLang="ja-JP" sz="1000" dirty="0" smtClean="0">
              <a:solidFill>
                <a:srgbClr val="FF0000"/>
              </a:solidFill>
            </a:endParaRPr>
          </a:p>
          <a:p>
            <a:endParaRPr lang="en-US" altLang="ja-JP" sz="1000" dirty="0" smtClean="0">
              <a:solidFill>
                <a:srgbClr val="FF0000"/>
              </a:solidFill>
            </a:endParaRPr>
          </a:p>
          <a:p>
            <a:endParaRPr lang="en-US" altLang="ja-JP" sz="1000" dirty="0">
              <a:solidFill>
                <a:srgbClr val="FF0000"/>
              </a:solidFill>
            </a:endParaRPr>
          </a:p>
          <a:p>
            <a:endParaRPr lang="ja-JP" altLang="ja-JP" sz="1000" dirty="0">
              <a:solidFill>
                <a:srgbClr val="FF0000"/>
              </a:solidFill>
            </a:endParaRPr>
          </a:p>
        </p:txBody>
      </p:sp>
      <p:sp>
        <p:nvSpPr>
          <p:cNvPr id="16" name="テキスト ボックス 15"/>
          <p:cNvSpPr txBox="1"/>
          <p:nvPr/>
        </p:nvSpPr>
        <p:spPr>
          <a:xfrm>
            <a:off x="674992" y="2371340"/>
            <a:ext cx="5688632" cy="707886"/>
          </a:xfrm>
          <a:prstGeom prst="rect">
            <a:avLst/>
          </a:prstGeom>
          <a:noFill/>
          <a:ln w="25400">
            <a:solidFill>
              <a:schemeClr val="tx1"/>
            </a:solidFill>
            <a:prstDash val="sysDot"/>
          </a:ln>
        </p:spPr>
        <p:txBody>
          <a:bodyPr wrap="square" rtlCol="0">
            <a:spAutoFit/>
          </a:bodyPr>
          <a:lstStyle/>
          <a:p>
            <a:r>
              <a:rPr lang="ja-JP" altLang="ja-JP" sz="1000" dirty="0"/>
              <a:t>注解２（第４条）</a:t>
            </a:r>
          </a:p>
          <a:p>
            <a:r>
              <a:rPr lang="ja-JP" altLang="ja-JP" sz="1000" dirty="0"/>
              <a:t>　公正な立場を堅持することは、業務上の判断における客観性の保持を求めるものであり、専門業務の目的の妥当性、専門業務を実施するに当たって裁量すべき事項の選定や判断において先入観のないこと、さらに、これらの判断についての適正性が他の者により検証し得ることを含む。</a:t>
            </a:r>
            <a:endParaRPr lang="en-US" altLang="ja-JP" sz="1000" dirty="0"/>
          </a:p>
        </p:txBody>
      </p:sp>
      <p:sp>
        <p:nvSpPr>
          <p:cNvPr id="17" name="テキスト ボックス 16"/>
          <p:cNvSpPr txBox="1"/>
          <p:nvPr/>
        </p:nvSpPr>
        <p:spPr>
          <a:xfrm>
            <a:off x="650354" y="3435846"/>
            <a:ext cx="7992888" cy="1092607"/>
          </a:xfrm>
          <a:prstGeom prst="rect">
            <a:avLst/>
          </a:prstGeom>
          <a:noFill/>
        </p:spPr>
        <p:txBody>
          <a:bodyPr wrap="square" rtlCol="0">
            <a:spAutoFit/>
          </a:bodyPr>
          <a:lstStyle/>
          <a:p>
            <a:pPr algn="just"/>
            <a:r>
              <a:rPr lang="en-US" altLang="ja-JP" sz="1300" dirty="0">
                <a:latin typeface="+mn-lt"/>
              </a:rPr>
              <a:t>This is the para. 4 of JICPA Code of Professional Ethics describing “Objectivity” of the fundamental principle.</a:t>
            </a:r>
            <a:endParaRPr lang="ja-JP" altLang="ja-JP" sz="1300" dirty="0">
              <a:latin typeface="+mn-lt"/>
            </a:endParaRPr>
          </a:p>
          <a:p>
            <a:pPr algn="just"/>
            <a:r>
              <a:rPr lang="en-US" altLang="ja-JP" sz="1300" dirty="0">
                <a:latin typeface="+mn-lt"/>
              </a:rPr>
              <a:t>As shown in the example above, the Code distinguishes requirements clearly from guidance. In addition, the guidance is placed close to the requirements (in the rectangle by a dotted line) to provide guidance with a clear linkage to requirements.</a:t>
            </a:r>
            <a:endParaRPr kumimoji="1" lang="ja-JP" altLang="en-US" sz="1300" dirty="0">
              <a:latin typeface="+mn-lt"/>
            </a:endParaRPr>
          </a:p>
        </p:txBody>
      </p:sp>
    </p:spTree>
    <p:extLst>
      <p:ext uri="{BB962C8B-B14F-4D97-AF65-F5344CB8AC3E}">
        <p14:creationId xmlns:p14="http://schemas.microsoft.com/office/powerpoint/2010/main" val="875503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20668"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3" name="Title 2"/>
          <p:cNvSpPr>
            <a:spLocks noGrp="1"/>
          </p:cNvSpPr>
          <p:nvPr>
            <p:ph type="title"/>
            <p:custDataLst>
              <p:tags r:id="rId3"/>
            </p:custDataLst>
          </p:nvPr>
        </p:nvSpPr>
        <p:spPr/>
        <p:txBody>
          <a:bodyPr/>
          <a:lstStyle/>
          <a:p>
            <a:pPr marL="350838" indent="-350838"/>
            <a:r>
              <a:rPr lang="en-US" altLang="ja-JP" dirty="0" smtClean="0"/>
              <a:t>10. Difference (More restrictive and additional guidance)</a:t>
            </a:r>
            <a:endParaRPr lang="en-US" dirty="0" smtClean="0"/>
          </a:p>
        </p:txBody>
      </p:sp>
      <p:graphicFrame>
        <p:nvGraphicFramePr>
          <p:cNvPr id="5" name="表 4"/>
          <p:cNvGraphicFramePr>
            <a:graphicFrameLocks noGrp="1"/>
          </p:cNvGraphicFramePr>
          <p:nvPr>
            <p:extLst>
              <p:ext uri="{D42A27DB-BD31-4B8C-83A1-F6EECF244321}">
                <p14:modId xmlns:p14="http://schemas.microsoft.com/office/powerpoint/2010/main" val="658436035"/>
              </p:ext>
            </p:extLst>
          </p:nvPr>
        </p:nvGraphicFramePr>
        <p:xfrm>
          <a:off x="395536" y="1275606"/>
          <a:ext cx="8352928" cy="3240360"/>
        </p:xfrm>
        <a:graphic>
          <a:graphicData uri="http://schemas.openxmlformats.org/drawingml/2006/table">
            <a:tbl>
              <a:tblPr firstRow="1" bandRow="1">
                <a:tableStyleId>{5C22544A-7EE6-4342-B048-85BDC9FD1C3A}</a:tableStyleId>
              </a:tblPr>
              <a:tblGrid>
                <a:gridCol w="1506266"/>
                <a:gridCol w="3030238"/>
                <a:gridCol w="3816424"/>
              </a:tblGrid>
              <a:tr h="303817">
                <a:tc>
                  <a:txBody>
                    <a:bodyPr/>
                    <a:lstStyle/>
                    <a:p>
                      <a:pPr algn="just"/>
                      <a:endParaRPr kumimoji="1" lang="ja-JP" altLang="en-US" sz="1400" dirty="0"/>
                    </a:p>
                  </a:txBody>
                  <a:tcPr>
                    <a:solidFill>
                      <a:schemeClr val="accent1"/>
                    </a:solidFill>
                  </a:tcPr>
                </a:tc>
                <a:tc>
                  <a:txBody>
                    <a:bodyPr/>
                    <a:lstStyle/>
                    <a:p>
                      <a:pPr algn="ctr"/>
                      <a:r>
                        <a:rPr kumimoji="1" lang="en-US" altLang="ja-JP" sz="1400" b="1" kern="1200" dirty="0" smtClean="0">
                          <a:solidFill>
                            <a:schemeClr val="bg1"/>
                          </a:solidFill>
                          <a:effectLst/>
                          <a:latin typeface="+mn-lt"/>
                          <a:ea typeface="+mn-ea"/>
                          <a:cs typeface="+mn-cs"/>
                        </a:rPr>
                        <a:t>JICPA</a:t>
                      </a:r>
                      <a:r>
                        <a:rPr kumimoji="1" lang="en-US" altLang="ja-JP" sz="1400" b="1" kern="1200" baseline="0" dirty="0" smtClean="0">
                          <a:solidFill>
                            <a:schemeClr val="bg1"/>
                          </a:solidFill>
                          <a:effectLst/>
                          <a:latin typeface="+mn-lt"/>
                          <a:ea typeface="+mn-ea"/>
                          <a:cs typeface="+mn-cs"/>
                        </a:rPr>
                        <a:t> Code</a:t>
                      </a:r>
                      <a:endParaRPr kumimoji="1" lang="ja-JP" altLang="en-US" sz="1400" b="1" kern="1200" dirty="0">
                        <a:solidFill>
                          <a:schemeClr val="bg1"/>
                        </a:solidFill>
                        <a:effectLst/>
                        <a:latin typeface="+mn-lt"/>
                        <a:ea typeface="+mn-ea"/>
                        <a:cs typeface="+mn-cs"/>
                      </a:endParaRPr>
                    </a:p>
                  </a:txBody>
                  <a:tcPr>
                    <a:solidFill>
                      <a:schemeClr val="accent1"/>
                    </a:solidFill>
                  </a:tcPr>
                </a:tc>
                <a:tc>
                  <a:txBody>
                    <a:bodyPr/>
                    <a:lstStyle/>
                    <a:p>
                      <a:pPr algn="ctr"/>
                      <a:r>
                        <a:rPr kumimoji="1" lang="en-US" altLang="ja-JP" sz="1400" b="1" kern="1200" dirty="0" smtClean="0">
                          <a:solidFill>
                            <a:schemeClr val="bg1"/>
                          </a:solidFill>
                          <a:effectLst/>
                          <a:latin typeface="+mn-lt"/>
                          <a:ea typeface="+mn-ea"/>
                          <a:cs typeface="+mn-cs"/>
                        </a:rPr>
                        <a:t>The</a:t>
                      </a:r>
                      <a:r>
                        <a:rPr kumimoji="1" lang="en-US" altLang="ja-JP" sz="1400" b="1" kern="1200" baseline="0" dirty="0" smtClean="0">
                          <a:solidFill>
                            <a:schemeClr val="bg1"/>
                          </a:solidFill>
                          <a:effectLst/>
                          <a:latin typeface="+mn-lt"/>
                          <a:ea typeface="+mn-ea"/>
                          <a:cs typeface="+mn-cs"/>
                        </a:rPr>
                        <a:t> </a:t>
                      </a:r>
                      <a:r>
                        <a:rPr kumimoji="1" lang="en-US" altLang="ja-JP" sz="1400" b="1" kern="1200" dirty="0" smtClean="0">
                          <a:solidFill>
                            <a:schemeClr val="bg1"/>
                          </a:solidFill>
                          <a:effectLst/>
                          <a:latin typeface="+mn-lt"/>
                          <a:ea typeface="+mn-ea"/>
                          <a:cs typeface="+mn-cs"/>
                        </a:rPr>
                        <a:t>CPA Act and</a:t>
                      </a:r>
                      <a:r>
                        <a:rPr kumimoji="1" lang="en-US" altLang="ja-JP" sz="1400" b="1" kern="1200" baseline="0" dirty="0" smtClean="0">
                          <a:solidFill>
                            <a:schemeClr val="bg1"/>
                          </a:solidFill>
                          <a:effectLst/>
                          <a:latin typeface="+mn-lt"/>
                          <a:ea typeface="+mn-ea"/>
                          <a:cs typeface="+mn-cs"/>
                        </a:rPr>
                        <a:t> FIEA</a:t>
                      </a:r>
                      <a:endParaRPr kumimoji="1" lang="ja-JP" altLang="en-US" sz="1400" b="1" kern="1200" dirty="0">
                        <a:solidFill>
                          <a:schemeClr val="bg1"/>
                        </a:solidFill>
                        <a:effectLst/>
                        <a:latin typeface="+mn-lt"/>
                        <a:ea typeface="+mn-ea"/>
                        <a:cs typeface="+mn-cs"/>
                      </a:endParaRPr>
                    </a:p>
                  </a:txBody>
                  <a:tcPr>
                    <a:solidFill>
                      <a:schemeClr val="accent1"/>
                    </a:solidFill>
                  </a:tcPr>
                </a:tc>
              </a:tr>
              <a:tr h="775320">
                <a:tc>
                  <a:txBody>
                    <a:bodyPr/>
                    <a:lstStyle/>
                    <a:p>
                      <a:pPr algn="just"/>
                      <a:r>
                        <a:rPr kumimoji="1" lang="en-US" altLang="ja-JP" sz="1400" b="1" kern="1200" dirty="0" smtClean="0">
                          <a:solidFill>
                            <a:schemeClr val="lt1"/>
                          </a:solidFill>
                          <a:effectLst/>
                          <a:latin typeface="+mn-lt"/>
                          <a:ea typeface="+mn-ea"/>
                          <a:cs typeface="+mn-cs"/>
                        </a:rPr>
                        <a:t>More restrictive provisions than IESBA Code</a:t>
                      </a:r>
                      <a:endParaRPr kumimoji="1" lang="ja-JP" altLang="en-US" sz="1400" dirty="0"/>
                    </a:p>
                  </a:txBody>
                  <a:tcPr anchor="ctr">
                    <a:solidFill>
                      <a:schemeClr val="accent1"/>
                    </a:solidFill>
                  </a:tcPr>
                </a:tc>
                <a:tc>
                  <a:txBody>
                    <a:bodyPr/>
                    <a:lstStyle/>
                    <a:p>
                      <a:pPr algn="just"/>
                      <a:r>
                        <a:rPr kumimoji="1" lang="ja-JP" altLang="ja-JP" sz="1400" b="0" kern="1200" dirty="0" smtClean="0">
                          <a:solidFill>
                            <a:schemeClr val="tx1"/>
                          </a:solidFill>
                          <a:effectLst/>
                          <a:latin typeface="+mn-lt"/>
                          <a:ea typeface="+mn-ea"/>
                          <a:cs typeface="+mn-cs"/>
                        </a:rPr>
                        <a:t>・</a:t>
                      </a:r>
                      <a:r>
                        <a:rPr kumimoji="1" lang="en-US" altLang="ja-JP" sz="1400" b="0" kern="1200" dirty="0" smtClean="0">
                          <a:solidFill>
                            <a:schemeClr val="tx1"/>
                          </a:solidFill>
                          <a:effectLst/>
                          <a:latin typeface="+mn-lt"/>
                          <a:ea typeface="+mn-ea"/>
                          <a:cs typeface="+mn-cs"/>
                        </a:rPr>
                        <a:t>Referral Fees</a:t>
                      </a:r>
                      <a:endParaRPr kumimoji="1" lang="ja-JP" altLang="ja-JP" sz="1400" b="0" kern="1200" dirty="0" smtClean="0">
                        <a:solidFill>
                          <a:schemeClr val="tx1"/>
                        </a:solidFill>
                        <a:effectLst/>
                        <a:latin typeface="+mn-lt"/>
                        <a:ea typeface="+mn-ea"/>
                        <a:cs typeface="+mn-cs"/>
                      </a:endParaRPr>
                    </a:p>
                    <a:p>
                      <a:pPr algn="just"/>
                      <a:r>
                        <a:rPr kumimoji="1" lang="ja-JP" altLang="ja-JP" sz="1400" b="0" kern="1200" dirty="0" smtClean="0">
                          <a:solidFill>
                            <a:schemeClr val="tx1"/>
                          </a:solidFill>
                          <a:effectLst/>
                          <a:latin typeface="+mn-lt"/>
                          <a:ea typeface="+mn-ea"/>
                          <a:cs typeface="+mn-cs"/>
                        </a:rPr>
                        <a:t>・</a:t>
                      </a:r>
                      <a:r>
                        <a:rPr kumimoji="1" lang="en-US" altLang="ja-JP" sz="1400" b="0" kern="1200" dirty="0" smtClean="0">
                          <a:solidFill>
                            <a:schemeClr val="tx1"/>
                          </a:solidFill>
                          <a:effectLst/>
                          <a:latin typeface="+mn-lt"/>
                          <a:ea typeface="+mn-ea"/>
                          <a:cs typeface="+mn-cs"/>
                        </a:rPr>
                        <a:t>Gifts and Hospitality</a:t>
                      </a:r>
                    </a:p>
                    <a:p>
                      <a:pPr algn="just"/>
                      <a:r>
                        <a:rPr kumimoji="1" lang="ja-JP" altLang="en-US" sz="1400" b="0" kern="1200" dirty="0" smtClean="0">
                          <a:solidFill>
                            <a:schemeClr val="tx1"/>
                          </a:solidFill>
                          <a:effectLst/>
                          <a:latin typeface="+mn-lt"/>
                          <a:ea typeface="+mn-ea"/>
                          <a:cs typeface="+mn-cs"/>
                        </a:rPr>
                        <a:t>・</a:t>
                      </a:r>
                      <a:r>
                        <a:rPr kumimoji="1" lang="en-US" altLang="ja-JP" sz="1400" b="0" kern="1200" dirty="0" smtClean="0">
                          <a:solidFill>
                            <a:schemeClr val="tx1"/>
                          </a:solidFill>
                          <a:effectLst/>
                          <a:latin typeface="+mn-lt"/>
                          <a:ea typeface="+mn-ea"/>
                          <a:cs typeface="+mn-cs"/>
                        </a:rPr>
                        <a:t>Confidentiality</a:t>
                      </a:r>
                      <a:endParaRPr kumimoji="1" lang="ja-JP" altLang="en-US" sz="1400" b="0" kern="1200" dirty="0">
                        <a:solidFill>
                          <a:schemeClr val="tx1"/>
                        </a:solidFill>
                        <a:effectLst/>
                        <a:latin typeface="+mn-lt"/>
                        <a:ea typeface="+mn-ea"/>
                        <a:cs typeface="+mn-cs"/>
                      </a:endParaRPr>
                    </a:p>
                  </a:txBody>
                  <a:tcPr>
                    <a:solidFill>
                      <a:srgbClr val="CBD2E2"/>
                    </a:solidFill>
                  </a:tcPr>
                </a:tc>
                <a:tc>
                  <a:txBody>
                    <a:bodyPr/>
                    <a:lstStyle/>
                    <a:p>
                      <a:pPr marL="117475" marR="0" indent="-117475" algn="just" defTabSz="457200" rtl="0" eaLnBrk="1" fontAlgn="auto" latinLnBrk="0" hangingPunct="1">
                        <a:lnSpc>
                          <a:spcPct val="100000"/>
                        </a:lnSpc>
                        <a:spcBef>
                          <a:spcPts val="0"/>
                        </a:spcBef>
                        <a:spcAft>
                          <a:spcPts val="0"/>
                        </a:spcAft>
                        <a:buClrTx/>
                        <a:buSzTx/>
                        <a:buFontTx/>
                        <a:buNone/>
                        <a:tabLst/>
                        <a:defRPr/>
                      </a:pPr>
                      <a:r>
                        <a:rPr kumimoji="1" lang="ja-JP" altLang="en-US" sz="1400" b="0" kern="1200" dirty="0" smtClean="0">
                          <a:solidFill>
                            <a:schemeClr val="tx1"/>
                          </a:solidFill>
                          <a:effectLst/>
                          <a:latin typeface="+mn-lt"/>
                          <a:ea typeface="+mn-ea"/>
                          <a:cs typeface="+mn-cs"/>
                        </a:rPr>
                        <a:t>・</a:t>
                      </a:r>
                      <a:r>
                        <a:rPr kumimoji="1" lang="en-US" altLang="ja-JP" sz="1400" b="0" kern="1200" dirty="0" smtClean="0">
                          <a:solidFill>
                            <a:schemeClr val="tx1"/>
                          </a:solidFill>
                          <a:effectLst/>
                          <a:latin typeface="+mn-lt"/>
                          <a:ea typeface="+mn-ea"/>
                          <a:cs typeface="+mn-cs"/>
                        </a:rPr>
                        <a:t>Partner Rotation</a:t>
                      </a:r>
                      <a:r>
                        <a:rPr kumimoji="1" lang="en-US" altLang="ja-JP" sz="1400" b="0" kern="1200" baseline="0" dirty="0" smtClean="0">
                          <a:solidFill>
                            <a:schemeClr val="tx1"/>
                          </a:solidFill>
                          <a:effectLst/>
                          <a:latin typeface="+mn-lt"/>
                          <a:ea typeface="+mn-ea"/>
                          <a:cs typeface="+mn-cs"/>
                        </a:rPr>
                        <a:t> f</a:t>
                      </a:r>
                      <a:r>
                        <a:rPr kumimoji="1" lang="en-US" altLang="ja-JP" sz="1400" b="0" kern="1200" dirty="0" smtClean="0">
                          <a:solidFill>
                            <a:schemeClr val="tx1"/>
                          </a:solidFill>
                          <a:effectLst/>
                          <a:latin typeface="+mn-lt"/>
                          <a:ea typeface="+mn-ea"/>
                          <a:cs typeface="+mn-cs"/>
                        </a:rPr>
                        <a:t>or the</a:t>
                      </a:r>
                      <a:r>
                        <a:rPr kumimoji="1" lang="en-US" altLang="ja-JP" sz="1400" b="0" kern="1200" baseline="0" dirty="0" smtClean="0">
                          <a:solidFill>
                            <a:schemeClr val="tx1"/>
                          </a:solidFill>
                          <a:effectLst/>
                          <a:latin typeface="+mn-lt"/>
                          <a:ea typeface="+mn-ea"/>
                          <a:cs typeface="+mn-cs"/>
                        </a:rPr>
                        <a:t> Large Companies audit ( See next page)</a:t>
                      </a:r>
                      <a:endParaRPr kumimoji="1" lang="en-US" altLang="ja-JP" sz="1400" b="0" kern="1200" dirty="0" smtClean="0">
                        <a:solidFill>
                          <a:schemeClr val="tx1"/>
                        </a:solidFill>
                        <a:effectLst/>
                        <a:latin typeface="+mn-lt"/>
                        <a:ea typeface="+mn-ea"/>
                        <a:cs typeface="+mn-cs"/>
                      </a:endParaRPr>
                    </a:p>
                  </a:txBody>
                  <a:tcPr>
                    <a:solidFill>
                      <a:srgbClr val="CBD2E2"/>
                    </a:solidFill>
                  </a:tcPr>
                </a:tc>
              </a:tr>
              <a:tr h="2160240">
                <a:tc>
                  <a:txBody>
                    <a:bodyPr/>
                    <a:lstStyle/>
                    <a:p>
                      <a:pPr algn="just"/>
                      <a:r>
                        <a:rPr kumimoji="1" lang="en-US" altLang="ja-JP" sz="1400" b="1" kern="1200" dirty="0" smtClean="0">
                          <a:solidFill>
                            <a:schemeClr val="lt1"/>
                          </a:solidFill>
                          <a:effectLst/>
                          <a:latin typeface="+mn-lt"/>
                          <a:ea typeface="+mn-ea"/>
                          <a:cs typeface="+mn-cs"/>
                        </a:rPr>
                        <a:t>Additional provision to JICPA Code of Professional Ethics</a:t>
                      </a:r>
                      <a:endParaRPr kumimoji="1" lang="ja-JP" altLang="en-US" sz="1400" b="1" kern="1200" dirty="0">
                        <a:solidFill>
                          <a:schemeClr val="lt1"/>
                        </a:solidFill>
                        <a:effectLst/>
                        <a:latin typeface="+mn-lt"/>
                        <a:ea typeface="+mn-ea"/>
                        <a:cs typeface="+mn-cs"/>
                      </a:endParaRPr>
                    </a:p>
                  </a:txBody>
                  <a:tcPr anchor="ctr">
                    <a:solidFill>
                      <a:srgbClr val="727CA3"/>
                    </a:solidFill>
                  </a:tcPr>
                </a:tc>
                <a:tc>
                  <a:txBody>
                    <a:bodyPr/>
                    <a:lstStyle/>
                    <a:p>
                      <a:pPr marL="95250" indent="-95250" algn="just"/>
                      <a:r>
                        <a:rPr kumimoji="1" lang="ja-JP" altLang="ja-JP" sz="1400" kern="1200" dirty="0" smtClean="0">
                          <a:solidFill>
                            <a:schemeClr val="tx1"/>
                          </a:solidFill>
                          <a:effectLst/>
                          <a:latin typeface="+mn-lt"/>
                          <a:ea typeface="+mn-ea"/>
                          <a:cs typeface="+mn-cs"/>
                        </a:rPr>
                        <a:t>・</a:t>
                      </a:r>
                      <a:r>
                        <a:rPr kumimoji="1" lang="en-US" altLang="ja-JP" sz="1400" kern="1200" dirty="0" smtClean="0">
                          <a:solidFill>
                            <a:schemeClr val="tx1"/>
                          </a:solidFill>
                          <a:effectLst/>
                          <a:latin typeface="+mn-lt"/>
                          <a:ea typeface="+mn-ea"/>
                          <a:cs typeface="+mn-cs"/>
                        </a:rPr>
                        <a:t>Mutual Conference between Members</a:t>
                      </a:r>
                      <a:endParaRPr kumimoji="1" lang="ja-JP" altLang="ja-JP" sz="1400" kern="1200" dirty="0" smtClean="0">
                        <a:solidFill>
                          <a:schemeClr val="tx1"/>
                        </a:solidFill>
                        <a:effectLst/>
                        <a:latin typeface="+mn-lt"/>
                        <a:ea typeface="+mn-ea"/>
                        <a:cs typeface="+mn-cs"/>
                      </a:endParaRPr>
                    </a:p>
                    <a:p>
                      <a:pPr marL="95250" indent="-95250" algn="just"/>
                      <a:r>
                        <a:rPr kumimoji="1" lang="ja-JP" altLang="ja-JP" sz="1400" kern="1200" dirty="0" smtClean="0">
                          <a:solidFill>
                            <a:schemeClr val="tx1"/>
                          </a:solidFill>
                          <a:effectLst/>
                          <a:latin typeface="+mn-lt"/>
                          <a:ea typeface="+mn-ea"/>
                          <a:cs typeface="+mn-cs"/>
                        </a:rPr>
                        <a:t>・</a:t>
                      </a:r>
                      <a:r>
                        <a:rPr kumimoji="1" lang="en-US" altLang="ja-JP" sz="1400" kern="1200" dirty="0" smtClean="0">
                          <a:solidFill>
                            <a:schemeClr val="tx1"/>
                          </a:solidFill>
                          <a:effectLst/>
                          <a:latin typeface="+mn-lt"/>
                          <a:ea typeface="+mn-ea"/>
                          <a:cs typeface="+mn-cs"/>
                        </a:rPr>
                        <a:t>Prohibited Conduct against Other Members</a:t>
                      </a:r>
                      <a:endParaRPr kumimoji="1" lang="ja-JP" altLang="ja-JP" sz="1400" kern="1200" dirty="0" smtClean="0">
                        <a:solidFill>
                          <a:schemeClr val="tx1"/>
                        </a:solidFill>
                        <a:effectLst/>
                        <a:latin typeface="+mn-lt"/>
                        <a:ea typeface="+mn-ea"/>
                        <a:cs typeface="+mn-cs"/>
                      </a:endParaRPr>
                    </a:p>
                    <a:p>
                      <a:pPr algn="just"/>
                      <a:r>
                        <a:rPr kumimoji="1" lang="ja-JP" altLang="ja-JP" sz="1400" kern="1200" dirty="0" smtClean="0">
                          <a:solidFill>
                            <a:schemeClr val="tx1"/>
                          </a:solidFill>
                          <a:effectLst/>
                          <a:latin typeface="+mn-lt"/>
                          <a:ea typeface="+mn-ea"/>
                          <a:cs typeface="+mn-cs"/>
                        </a:rPr>
                        <a:t>・</a:t>
                      </a:r>
                      <a:r>
                        <a:rPr kumimoji="1" lang="en-US" altLang="ja-JP" sz="1400" kern="1200" dirty="0" smtClean="0">
                          <a:solidFill>
                            <a:schemeClr val="tx1"/>
                          </a:solidFill>
                          <a:effectLst/>
                          <a:latin typeface="+mn-lt"/>
                          <a:ea typeface="+mn-ea"/>
                          <a:cs typeface="+mn-cs"/>
                        </a:rPr>
                        <a:t>Maintenance</a:t>
                      </a:r>
                      <a:r>
                        <a:rPr kumimoji="1" lang="en-US" altLang="ja-JP" sz="1400" kern="1200" baseline="0" dirty="0" smtClean="0">
                          <a:solidFill>
                            <a:schemeClr val="tx1"/>
                          </a:solidFill>
                          <a:effectLst/>
                          <a:latin typeface="+mn-lt"/>
                          <a:ea typeface="+mn-ea"/>
                          <a:cs typeface="+mn-cs"/>
                        </a:rPr>
                        <a:t> of </a:t>
                      </a:r>
                      <a:r>
                        <a:rPr kumimoji="1" lang="en-US" altLang="ja-JP" sz="1400" kern="1200" dirty="0" smtClean="0">
                          <a:solidFill>
                            <a:schemeClr val="tx1"/>
                          </a:solidFill>
                          <a:effectLst/>
                          <a:latin typeface="+mn-lt"/>
                          <a:ea typeface="+mn-ea"/>
                          <a:cs typeface="+mn-cs"/>
                        </a:rPr>
                        <a:t>Quality</a:t>
                      </a:r>
                      <a:endParaRPr kumimoji="1" lang="ja-JP" altLang="ja-JP" sz="1400" kern="1200" dirty="0" smtClean="0">
                        <a:solidFill>
                          <a:schemeClr val="tx1"/>
                        </a:solidFill>
                        <a:effectLst/>
                        <a:latin typeface="+mn-lt"/>
                        <a:ea typeface="+mn-ea"/>
                        <a:cs typeface="+mn-cs"/>
                      </a:endParaRPr>
                    </a:p>
                    <a:p>
                      <a:pPr algn="just"/>
                      <a:r>
                        <a:rPr kumimoji="1" lang="ja-JP" altLang="ja-JP" sz="1400" kern="1200" dirty="0" smtClean="0">
                          <a:solidFill>
                            <a:schemeClr val="tx1"/>
                          </a:solidFill>
                          <a:effectLst/>
                          <a:latin typeface="+mn-lt"/>
                          <a:ea typeface="+mn-ea"/>
                          <a:cs typeface="+mn-cs"/>
                        </a:rPr>
                        <a:t>・</a:t>
                      </a:r>
                      <a:r>
                        <a:rPr kumimoji="1" lang="en-US" altLang="ja-JP" sz="1400" kern="1200" dirty="0" smtClean="0">
                          <a:solidFill>
                            <a:schemeClr val="tx1"/>
                          </a:solidFill>
                          <a:effectLst/>
                          <a:latin typeface="+mn-lt"/>
                          <a:ea typeface="+mn-ea"/>
                          <a:cs typeface="+mn-cs"/>
                        </a:rPr>
                        <a:t>Prohibition of Name Lending</a:t>
                      </a:r>
                      <a:endParaRPr kumimoji="1" lang="ja-JP" altLang="ja-JP" sz="1400" kern="1200" dirty="0" smtClean="0">
                        <a:solidFill>
                          <a:schemeClr val="tx1"/>
                        </a:solidFill>
                        <a:effectLst/>
                        <a:latin typeface="+mn-lt"/>
                        <a:ea typeface="+mn-ea"/>
                        <a:cs typeface="+mn-cs"/>
                      </a:endParaRPr>
                    </a:p>
                    <a:p>
                      <a:pPr marL="106363" indent="-106363" algn="just"/>
                      <a:r>
                        <a:rPr kumimoji="1" lang="ja-JP" altLang="ja-JP" sz="1400" kern="1200" dirty="0" smtClean="0">
                          <a:solidFill>
                            <a:schemeClr val="tx1"/>
                          </a:solidFill>
                          <a:effectLst/>
                          <a:latin typeface="+mn-lt"/>
                          <a:ea typeface="+mn-ea"/>
                          <a:cs typeface="+mn-cs"/>
                        </a:rPr>
                        <a:t>・</a:t>
                      </a:r>
                      <a:r>
                        <a:rPr kumimoji="1" lang="en-US" altLang="ja-JP" sz="1400" kern="1200" dirty="0" smtClean="0">
                          <a:solidFill>
                            <a:schemeClr val="tx1"/>
                          </a:solidFill>
                          <a:effectLst/>
                          <a:latin typeface="+mn-lt"/>
                          <a:ea typeface="+mn-ea"/>
                          <a:cs typeface="+mn-cs"/>
                        </a:rPr>
                        <a:t>Expression of Opinions Regarding Future Events</a:t>
                      </a:r>
                      <a:endParaRPr kumimoji="1" lang="ja-JP" altLang="ja-JP" sz="1400" kern="1200" dirty="0" smtClean="0">
                        <a:solidFill>
                          <a:schemeClr val="tx1"/>
                        </a:solidFill>
                        <a:effectLst/>
                        <a:latin typeface="+mn-lt"/>
                        <a:ea typeface="+mn-ea"/>
                        <a:cs typeface="+mn-cs"/>
                      </a:endParaRPr>
                    </a:p>
                    <a:p>
                      <a:pPr algn="just"/>
                      <a:r>
                        <a:rPr kumimoji="1" lang="ja-JP" altLang="ja-JP" sz="1400" kern="1200" dirty="0" smtClean="0">
                          <a:solidFill>
                            <a:schemeClr val="tx1"/>
                          </a:solidFill>
                          <a:effectLst/>
                          <a:latin typeface="+mn-lt"/>
                          <a:ea typeface="+mn-ea"/>
                          <a:cs typeface="+mn-cs"/>
                        </a:rPr>
                        <a:t>・</a:t>
                      </a:r>
                      <a:r>
                        <a:rPr kumimoji="1" lang="en-US" altLang="ja-JP" sz="1400" kern="1200" dirty="0" smtClean="0">
                          <a:solidFill>
                            <a:schemeClr val="tx1"/>
                          </a:solidFill>
                          <a:effectLst/>
                          <a:latin typeface="+mn-lt"/>
                          <a:ea typeface="+mn-ea"/>
                          <a:cs typeface="+mn-cs"/>
                        </a:rPr>
                        <a:t>Name of an Audit Firm</a:t>
                      </a:r>
                      <a:endParaRPr kumimoji="1" lang="ja-JP" altLang="en-US" sz="1400" dirty="0">
                        <a:solidFill>
                          <a:schemeClr val="tx1"/>
                        </a:solidFill>
                      </a:endParaRPr>
                    </a:p>
                  </a:txBody>
                  <a:tcPr>
                    <a:solidFill>
                      <a:srgbClr val="E3E5ED"/>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altLang="ja-JP" sz="1200" dirty="0" smtClean="0">
                          <a:solidFill>
                            <a:schemeClr val="tx1"/>
                          </a:solidFill>
                        </a:rPr>
                        <a:t>NOCLAR / FIEA</a:t>
                      </a:r>
                      <a:r>
                        <a:rPr lang="en-US" altLang="ja-JP" sz="1200" baseline="0" dirty="0" smtClean="0">
                          <a:solidFill>
                            <a:schemeClr val="tx1"/>
                          </a:solidFill>
                        </a:rPr>
                        <a:t> 193-3 requires CPAs</a:t>
                      </a:r>
                      <a:r>
                        <a:rPr lang="ja-JP" altLang="en-US" sz="1200" baseline="0" dirty="0" smtClean="0">
                          <a:solidFill>
                            <a:schemeClr val="tx1"/>
                          </a:solidFill>
                        </a:rPr>
                        <a:t> </a:t>
                      </a:r>
                      <a:r>
                        <a:rPr lang="en-US" altLang="ja-JP" sz="1200" baseline="0" dirty="0" smtClean="0">
                          <a:solidFill>
                            <a:schemeClr val="tx1"/>
                          </a:solidFill>
                        </a:rPr>
                        <a:t>and audit firms (correctively “PA”) to report the matter to issuers when PA becomes aware of information concerning an instance of non-compliance or suspected non-compliance with laws and regulations if the matter could significantly affect the financial information. Then, if the issuer has not taken an appropriate action within the required period and the matter could substantially affect the financial information, PA must disclose the matter to </a:t>
                      </a:r>
                      <a:r>
                        <a:rPr lang="en-US" altLang="ja-JP" sz="1200" kern="1200" baseline="0" dirty="0" smtClean="0">
                          <a:solidFill>
                            <a:schemeClr val="tx1"/>
                          </a:solidFill>
                          <a:latin typeface="+mn-lt"/>
                          <a:ea typeface="+mn-ea"/>
                          <a:cs typeface="+mn-cs"/>
                        </a:rPr>
                        <a:t>the Financial Services Agency.</a:t>
                      </a:r>
                      <a:endParaRPr lang="ja-JP" altLang="en-US" sz="1200" kern="1200" baseline="0" dirty="0">
                        <a:solidFill>
                          <a:schemeClr val="tx1"/>
                        </a:solidFill>
                        <a:latin typeface="+mn-lt"/>
                        <a:ea typeface="+mn-ea"/>
                        <a:cs typeface="+mn-cs"/>
                      </a:endParaRPr>
                    </a:p>
                  </a:txBody>
                  <a:tcPr>
                    <a:solidFill>
                      <a:srgbClr val="E3E5ED"/>
                    </a:solidFill>
                  </a:tcPr>
                </a:tc>
              </a:tr>
            </a:tbl>
          </a:graphicData>
        </a:graphic>
      </p:graphicFrame>
    </p:spTree>
    <p:extLst>
      <p:ext uri="{BB962C8B-B14F-4D97-AF65-F5344CB8AC3E}">
        <p14:creationId xmlns:p14="http://schemas.microsoft.com/office/powerpoint/2010/main" val="1526098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22572"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3" name="Title 2"/>
          <p:cNvSpPr>
            <a:spLocks noGrp="1"/>
          </p:cNvSpPr>
          <p:nvPr>
            <p:ph type="title"/>
            <p:custDataLst>
              <p:tags r:id="rId3"/>
            </p:custDataLst>
          </p:nvPr>
        </p:nvSpPr>
        <p:spPr/>
        <p:txBody>
          <a:bodyPr/>
          <a:lstStyle/>
          <a:p>
            <a:r>
              <a:rPr lang="en-US" altLang="ja-JP" dirty="0" smtClean="0"/>
              <a:t>11. Partner Rotation Requirements in Japan</a:t>
            </a:r>
            <a:endParaRPr lang="en-US" dirty="0" smtClean="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4018097639"/>
              </p:ext>
            </p:extLst>
          </p:nvPr>
        </p:nvGraphicFramePr>
        <p:xfrm>
          <a:off x="467544" y="1347614"/>
          <a:ext cx="8208912" cy="2016225"/>
        </p:xfrm>
        <a:graphic>
          <a:graphicData uri="http://schemas.openxmlformats.org/drawingml/2006/table">
            <a:tbl>
              <a:tblPr firstRow="1" bandRow="1">
                <a:tableStyleId>{5C22544A-7EE6-4342-B048-85BDC9FD1C3A}</a:tableStyleId>
              </a:tblPr>
              <a:tblGrid>
                <a:gridCol w="2370290"/>
                <a:gridCol w="1939328"/>
                <a:gridCol w="1939328"/>
                <a:gridCol w="1959966"/>
              </a:tblGrid>
              <a:tr h="420083">
                <a:tc>
                  <a:txBody>
                    <a:bodyPr/>
                    <a:lstStyle/>
                    <a:p>
                      <a:pPr algn="just"/>
                      <a:endParaRPr kumimoji="1" lang="ja-JP" altLang="en-US" sz="1400" dirty="0"/>
                    </a:p>
                  </a:txBody>
                  <a:tcPr/>
                </a:tc>
                <a:tc>
                  <a:txBody>
                    <a:bodyPr/>
                    <a:lstStyle/>
                    <a:p>
                      <a:pPr algn="just"/>
                      <a:endParaRPr kumimoji="1" lang="ja-JP" altLang="en-US" sz="1400" dirty="0"/>
                    </a:p>
                  </a:txBody>
                  <a:tcPr/>
                </a:tc>
                <a:tc>
                  <a:txBody>
                    <a:bodyPr/>
                    <a:lstStyle/>
                    <a:p>
                      <a:pPr algn="ctr"/>
                      <a:r>
                        <a:rPr kumimoji="1" lang="en-US" altLang="ja-JP" sz="1400" dirty="0" smtClean="0"/>
                        <a:t>Time</a:t>
                      </a:r>
                      <a:r>
                        <a:rPr kumimoji="1" lang="en-US" altLang="ja-JP" sz="1400" baseline="0" dirty="0" smtClean="0"/>
                        <a:t> on </a:t>
                      </a:r>
                      <a:r>
                        <a:rPr kumimoji="1" lang="en-US" altLang="ja-JP" sz="1400" baseline="0" dirty="0" smtClean="0">
                          <a:solidFill>
                            <a:schemeClr val="bg1"/>
                          </a:solidFill>
                        </a:rPr>
                        <a:t>period</a:t>
                      </a:r>
                      <a:endParaRPr kumimoji="1" lang="ja-JP" altLang="en-US" sz="1400" dirty="0">
                        <a:solidFill>
                          <a:srgbClr val="FF0000"/>
                        </a:solidFill>
                      </a:endParaRPr>
                    </a:p>
                  </a:txBody>
                  <a:tcPr anchor="ctr"/>
                </a:tc>
                <a:tc>
                  <a:txBody>
                    <a:bodyPr/>
                    <a:lstStyle/>
                    <a:p>
                      <a:pPr algn="ctr"/>
                      <a:r>
                        <a:rPr lang="en-US" altLang="ja-JP" sz="1400" dirty="0" smtClean="0"/>
                        <a:t>Cooling-off period</a:t>
                      </a:r>
                      <a:endParaRPr kumimoji="1" lang="ja-JP" altLang="en-US" sz="1400" dirty="0"/>
                    </a:p>
                  </a:txBody>
                  <a:tcPr anchor="ctr"/>
                </a:tc>
              </a:tr>
              <a:tr h="586965">
                <a:tc rowSpan="2">
                  <a:txBody>
                    <a:bodyPr/>
                    <a:lstStyle/>
                    <a:p>
                      <a:pPr algn="just"/>
                      <a:r>
                        <a:rPr kumimoji="1" lang="en-US" altLang="ja-JP" sz="1400" dirty="0" smtClean="0"/>
                        <a:t>Listed</a:t>
                      </a:r>
                      <a:r>
                        <a:rPr kumimoji="1" lang="en-US" altLang="ja-JP" sz="1400" baseline="0" dirty="0" smtClean="0"/>
                        <a:t> Companies Audit Conducted by </a:t>
                      </a:r>
                      <a:r>
                        <a:rPr kumimoji="1" lang="en-US" altLang="ja-JP" sz="1400" baseline="0" dirty="0" smtClean="0">
                          <a:solidFill>
                            <a:schemeClr val="tx1"/>
                          </a:solidFill>
                        </a:rPr>
                        <a:t>the Large Audit Firms </a:t>
                      </a:r>
                      <a:r>
                        <a:rPr kumimoji="1" lang="ja-JP" altLang="en-US" sz="1400" dirty="0" smtClean="0"/>
                        <a:t>（</a:t>
                      </a:r>
                      <a:r>
                        <a:rPr kumimoji="1" lang="en-US" altLang="ja-JP" sz="1400" dirty="0" smtClean="0"/>
                        <a:t>※</a:t>
                      </a:r>
                      <a:r>
                        <a:rPr kumimoji="1" lang="ja-JP" altLang="en-US" sz="1400" dirty="0" smtClean="0"/>
                        <a:t>）</a:t>
                      </a:r>
                      <a:endParaRPr kumimoji="1" lang="en-US" altLang="ja-JP" sz="1400" dirty="0" smtClean="0"/>
                    </a:p>
                  </a:txBody>
                  <a:tcPr anchor="ctr">
                    <a:solidFill>
                      <a:srgbClr val="CBD2E2"/>
                    </a:solidFill>
                  </a:tcPr>
                </a:tc>
                <a:tc>
                  <a:txBody>
                    <a:bodyPr/>
                    <a:lstStyle/>
                    <a:p>
                      <a:pPr algn="just"/>
                      <a:r>
                        <a:rPr kumimoji="1" lang="ja-JP" altLang="en-US" sz="1400" dirty="0" smtClean="0"/>
                        <a:t>・</a:t>
                      </a:r>
                      <a:r>
                        <a:rPr kumimoji="1" lang="en-US" altLang="ja-JP" sz="1400" dirty="0" smtClean="0"/>
                        <a:t>LAEP</a:t>
                      </a:r>
                    </a:p>
                    <a:p>
                      <a:pPr algn="just"/>
                      <a:r>
                        <a:rPr kumimoji="1" lang="ja-JP" altLang="en-US" sz="1400" dirty="0" smtClean="0"/>
                        <a:t>・</a:t>
                      </a:r>
                      <a:r>
                        <a:rPr kumimoji="1" lang="en-US" altLang="ja-JP" sz="1400" dirty="0" smtClean="0"/>
                        <a:t>EQCR</a:t>
                      </a:r>
                      <a:endParaRPr kumimoji="1" lang="ja-JP" altLang="en-US" sz="1400" dirty="0"/>
                    </a:p>
                  </a:txBody>
                  <a:tcPr anchor="ctr">
                    <a:solidFill>
                      <a:srgbClr val="CBD2E2"/>
                    </a:solidFill>
                  </a:tcPr>
                </a:tc>
                <a:tc>
                  <a:txBody>
                    <a:bodyPr/>
                    <a:lstStyle/>
                    <a:p>
                      <a:pPr algn="ctr"/>
                      <a:r>
                        <a:rPr kumimoji="1" lang="en-US" altLang="ja-JP" sz="1400" dirty="0" smtClean="0"/>
                        <a:t>5</a:t>
                      </a:r>
                      <a:endParaRPr kumimoji="1" lang="ja-JP" altLang="en-US" sz="1400" dirty="0"/>
                    </a:p>
                  </a:txBody>
                  <a:tcPr anchor="ctr">
                    <a:solidFill>
                      <a:srgbClr val="CBD2E2"/>
                    </a:solidFill>
                  </a:tcPr>
                </a:tc>
                <a:tc>
                  <a:txBody>
                    <a:bodyPr/>
                    <a:lstStyle/>
                    <a:p>
                      <a:pPr algn="ctr"/>
                      <a:r>
                        <a:rPr kumimoji="1" lang="en-US" altLang="ja-JP" sz="1400" dirty="0" smtClean="0"/>
                        <a:t>5</a:t>
                      </a:r>
                      <a:endParaRPr kumimoji="1" lang="ja-JP" altLang="en-US" sz="1400" dirty="0"/>
                    </a:p>
                  </a:txBody>
                  <a:tcPr anchor="ctr">
                    <a:solidFill>
                      <a:srgbClr val="CBD2E2"/>
                    </a:solidFill>
                  </a:tcPr>
                </a:tc>
              </a:tr>
              <a:tr h="589094">
                <a:tc vMerge="1">
                  <a:txBody>
                    <a:bodyPr/>
                    <a:lstStyle/>
                    <a:p>
                      <a:endParaRPr kumimoji="1" lang="en-US" altLang="ja-JP" dirty="0" smtClean="0"/>
                    </a:p>
                  </a:txBody>
                  <a:tcPr/>
                </a:tc>
                <a:tc>
                  <a:txBody>
                    <a:bodyPr/>
                    <a:lstStyle/>
                    <a:p>
                      <a:pPr algn="just"/>
                      <a:r>
                        <a:rPr kumimoji="1" lang="ja-JP" altLang="en-US" sz="1400" b="0" dirty="0" smtClean="0">
                          <a:solidFill>
                            <a:schemeClr val="tx1"/>
                          </a:solidFill>
                        </a:rPr>
                        <a:t>・</a:t>
                      </a:r>
                      <a:r>
                        <a:rPr kumimoji="1" lang="en-US" altLang="ja-JP" sz="1400" b="0" dirty="0" smtClean="0">
                          <a:solidFill>
                            <a:schemeClr val="tx1"/>
                          </a:solidFill>
                        </a:rPr>
                        <a:t>KAPs </a:t>
                      </a:r>
                      <a:r>
                        <a:rPr kumimoji="1" lang="en-US" altLang="ja-JP" sz="1400" b="0" u="sng" dirty="0" smtClean="0">
                          <a:solidFill>
                            <a:schemeClr val="tx1"/>
                          </a:solidFill>
                        </a:rPr>
                        <a:t>other than </a:t>
                      </a:r>
                      <a:r>
                        <a:rPr kumimoji="1" lang="en-US" altLang="ja-JP" sz="1400" b="0" dirty="0" smtClean="0">
                          <a:solidFill>
                            <a:schemeClr val="tx1"/>
                          </a:solidFill>
                        </a:rPr>
                        <a:t>LAEP</a:t>
                      </a:r>
                      <a:r>
                        <a:rPr kumimoji="1" lang="en-US" altLang="ja-JP" sz="1400" b="0" baseline="0" dirty="0" smtClean="0">
                          <a:solidFill>
                            <a:schemeClr val="tx1"/>
                          </a:solidFill>
                        </a:rPr>
                        <a:t> and EQCR</a:t>
                      </a:r>
                      <a:endParaRPr kumimoji="1" lang="ja-JP" altLang="en-US" sz="1400" b="0" dirty="0">
                        <a:solidFill>
                          <a:schemeClr val="tx1"/>
                        </a:solidFill>
                      </a:endParaRPr>
                    </a:p>
                  </a:txBody>
                  <a:tcPr anchor="ctr">
                    <a:solidFill>
                      <a:srgbClr val="CBD2E2"/>
                    </a:solidFill>
                  </a:tcPr>
                </a:tc>
                <a:tc>
                  <a:txBody>
                    <a:bodyPr/>
                    <a:lstStyle/>
                    <a:p>
                      <a:pPr algn="ctr"/>
                      <a:r>
                        <a:rPr kumimoji="1" lang="en-US" altLang="ja-JP" sz="1400" dirty="0" smtClean="0"/>
                        <a:t>7</a:t>
                      </a:r>
                      <a:endParaRPr kumimoji="1" lang="ja-JP" altLang="en-US" sz="1400" dirty="0"/>
                    </a:p>
                  </a:txBody>
                  <a:tcPr anchor="ctr">
                    <a:solidFill>
                      <a:srgbClr val="CBD2E2"/>
                    </a:solidFill>
                  </a:tcPr>
                </a:tc>
                <a:tc>
                  <a:txBody>
                    <a:bodyPr/>
                    <a:lstStyle/>
                    <a:p>
                      <a:pPr algn="ctr"/>
                      <a:r>
                        <a:rPr kumimoji="1" lang="en-US" altLang="ja-JP" sz="1400" dirty="0" smtClean="0"/>
                        <a:t>2</a:t>
                      </a:r>
                      <a:endParaRPr kumimoji="1" lang="ja-JP" altLang="en-US" sz="1400" dirty="0"/>
                    </a:p>
                  </a:txBody>
                  <a:tcPr anchor="ctr">
                    <a:solidFill>
                      <a:srgbClr val="CBD2E2"/>
                    </a:solidFill>
                  </a:tcPr>
                </a:tc>
              </a:tr>
              <a:tr h="420083">
                <a:tc>
                  <a:txBody>
                    <a:bodyPr/>
                    <a:lstStyle/>
                    <a:p>
                      <a:pPr algn="just"/>
                      <a:r>
                        <a:rPr kumimoji="1" lang="en-US" altLang="ja-JP" sz="1400" dirty="0" smtClean="0"/>
                        <a:t>Other</a:t>
                      </a:r>
                      <a:r>
                        <a:rPr kumimoji="1" lang="en-US" altLang="ja-JP" sz="1400" baseline="0" dirty="0" smtClean="0"/>
                        <a:t> than the above</a:t>
                      </a:r>
                      <a:endParaRPr kumimoji="1" lang="en-US" altLang="ja-JP" sz="1400" dirty="0" smtClean="0"/>
                    </a:p>
                  </a:txBody>
                  <a:tcPr anchor="ctr">
                    <a:solidFill>
                      <a:srgbClr val="E3E5ED"/>
                    </a:solidFill>
                  </a:tcPr>
                </a:tc>
                <a:tc>
                  <a:txBody>
                    <a:bodyPr/>
                    <a:lstStyle/>
                    <a:p>
                      <a:pPr algn="just"/>
                      <a:r>
                        <a:rPr kumimoji="1" lang="en-US" altLang="ja-JP" sz="1400" b="0" dirty="0" smtClean="0">
                          <a:solidFill>
                            <a:schemeClr val="tx1"/>
                          </a:solidFill>
                        </a:rPr>
                        <a:t>All KAPs</a:t>
                      </a:r>
                      <a:endParaRPr kumimoji="1" lang="ja-JP" altLang="en-US" sz="1400" b="0" dirty="0">
                        <a:solidFill>
                          <a:schemeClr val="tx1"/>
                        </a:solidFill>
                      </a:endParaRPr>
                    </a:p>
                  </a:txBody>
                  <a:tcPr anchor="ctr">
                    <a:solidFill>
                      <a:srgbClr val="E3E5ED"/>
                    </a:solidFill>
                  </a:tcPr>
                </a:tc>
                <a:tc>
                  <a:txBody>
                    <a:bodyPr/>
                    <a:lstStyle/>
                    <a:p>
                      <a:pPr algn="ctr"/>
                      <a:r>
                        <a:rPr kumimoji="1" lang="en-US" altLang="ja-JP" sz="1400" dirty="0" smtClean="0"/>
                        <a:t>7</a:t>
                      </a:r>
                      <a:endParaRPr kumimoji="1" lang="ja-JP" altLang="en-US" sz="1400" dirty="0"/>
                    </a:p>
                  </a:txBody>
                  <a:tcPr anchor="ctr">
                    <a:solidFill>
                      <a:srgbClr val="E3E5ED"/>
                    </a:solidFill>
                  </a:tcPr>
                </a:tc>
                <a:tc>
                  <a:txBody>
                    <a:bodyPr/>
                    <a:lstStyle/>
                    <a:p>
                      <a:pPr algn="ctr"/>
                      <a:r>
                        <a:rPr kumimoji="1" lang="en-US" altLang="ja-JP" sz="1400" dirty="0" smtClean="0"/>
                        <a:t>2</a:t>
                      </a:r>
                      <a:endParaRPr kumimoji="1" lang="ja-JP" altLang="en-US" sz="1400" dirty="0"/>
                    </a:p>
                  </a:txBody>
                  <a:tcPr anchor="ctr">
                    <a:solidFill>
                      <a:srgbClr val="E3E5ED"/>
                    </a:solidFill>
                  </a:tcPr>
                </a:tc>
              </a:tr>
            </a:tbl>
          </a:graphicData>
        </a:graphic>
      </p:graphicFrame>
      <p:sp>
        <p:nvSpPr>
          <p:cNvPr id="3" name="正方形/長方形 2"/>
          <p:cNvSpPr/>
          <p:nvPr/>
        </p:nvSpPr>
        <p:spPr>
          <a:xfrm>
            <a:off x="251520" y="3435846"/>
            <a:ext cx="8568952" cy="1159348"/>
          </a:xfrm>
          <a:prstGeom prst="rect">
            <a:avLst/>
          </a:prstGeom>
        </p:spPr>
        <p:txBody>
          <a:bodyPr wrap="square">
            <a:normAutofit/>
          </a:bodyPr>
          <a:lstStyle/>
          <a:p>
            <a:pPr marL="509588" indent="-966788" algn="just">
              <a:buNone/>
            </a:pPr>
            <a:r>
              <a:rPr lang="en-US" altLang="ja-JP" sz="1400" dirty="0" smtClean="0"/>
              <a:t>   (※) Audit firms which audit 100 or more listed companies (the Large Audit Firms) must follow a five year time-on and five year time off rotation rule for the lead engagement partner</a:t>
            </a:r>
            <a:r>
              <a:rPr lang="ja-JP" altLang="en-US" sz="1400" dirty="0" smtClean="0"/>
              <a:t> </a:t>
            </a:r>
            <a:r>
              <a:rPr lang="en-US" altLang="ja-JP" sz="1400" dirty="0" smtClean="0"/>
              <a:t>and the engagement quality control review partner, in auditing listed companies. </a:t>
            </a:r>
          </a:p>
          <a:p>
            <a:pPr marL="488950" indent="-403225" algn="just">
              <a:buNone/>
            </a:pPr>
            <a:r>
              <a:rPr lang="en-US" altLang="ja-JP" sz="1400" dirty="0" smtClean="0"/>
              <a:t>        More than 150 small or medium firms which are not the Large Audit Firms above, audit listed companies.</a:t>
            </a:r>
          </a:p>
          <a:p>
            <a:pPr marL="446088" indent="-446088">
              <a:buNone/>
            </a:pPr>
            <a:endParaRPr lang="ja-JP" altLang="en-US" sz="1800" dirty="0"/>
          </a:p>
        </p:txBody>
      </p:sp>
    </p:spTree>
    <p:extLst>
      <p:ext uri="{BB962C8B-B14F-4D97-AF65-F5344CB8AC3E}">
        <p14:creationId xmlns:p14="http://schemas.microsoft.com/office/powerpoint/2010/main" val="8866358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23597"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3" name="Title 2"/>
          <p:cNvSpPr>
            <a:spLocks noGrp="1"/>
          </p:cNvSpPr>
          <p:nvPr>
            <p:ph type="title"/>
            <p:custDataLst>
              <p:tags r:id="rId3"/>
            </p:custDataLst>
          </p:nvPr>
        </p:nvSpPr>
        <p:spPr>
          <a:xfrm>
            <a:off x="395536" y="627534"/>
            <a:ext cx="7543800" cy="400050"/>
          </a:xfrm>
        </p:spPr>
        <p:txBody>
          <a:bodyPr/>
          <a:lstStyle/>
          <a:p>
            <a:pPr marL="893763" indent="-893763"/>
            <a:r>
              <a:rPr lang="en-US" altLang="ja-JP" dirty="0" smtClean="0"/>
              <a:t>11. 2. Partner Rotation Requirements in Japan</a:t>
            </a:r>
            <a:br>
              <a:rPr lang="en-US" altLang="ja-JP" dirty="0" smtClean="0"/>
            </a:br>
            <a:r>
              <a:rPr lang="en-US" altLang="ja-JP" dirty="0"/>
              <a:t>/ Exceptional case</a:t>
            </a:r>
            <a:endParaRPr lang="en-US" dirty="0" smtClean="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663190656"/>
              </p:ext>
            </p:extLst>
          </p:nvPr>
        </p:nvGraphicFramePr>
        <p:xfrm>
          <a:off x="431541" y="1563638"/>
          <a:ext cx="8208909" cy="853440"/>
        </p:xfrm>
        <a:graphic>
          <a:graphicData uri="http://schemas.openxmlformats.org/drawingml/2006/table">
            <a:tbl>
              <a:tblPr firstRow="1" bandRow="1">
                <a:tableStyleId>{5C22544A-7EE6-4342-B048-85BDC9FD1C3A}</a:tableStyleId>
              </a:tblPr>
              <a:tblGrid>
                <a:gridCol w="1218667"/>
                <a:gridCol w="997090"/>
                <a:gridCol w="997090"/>
                <a:gridCol w="997090"/>
                <a:gridCol w="997090"/>
                <a:gridCol w="997090"/>
                <a:gridCol w="997090"/>
                <a:gridCol w="1007702"/>
              </a:tblGrid>
              <a:tr h="420083">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5 years cooling off</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endParaRPr kumimoji="1" lang="ja-JP" altLang="en-US" sz="1400" b="0" dirty="0">
                        <a:solidFill>
                          <a:srgbClr val="FF0000"/>
                        </a:solidFill>
                        <a:latin typeface="+mn-lt"/>
                      </a:endParaRPr>
                    </a:p>
                  </a:txBody>
                  <a:tcPr>
                    <a:solidFill>
                      <a:schemeClr val="accent3">
                        <a:lumMod val="40000"/>
                        <a:lumOff val="60000"/>
                      </a:schemeClr>
                    </a:solidFill>
                  </a:tcPr>
                </a:tc>
                <a:tc>
                  <a:txBody>
                    <a:bodyPr/>
                    <a:lstStyle/>
                    <a:p>
                      <a:pPr algn="ctr"/>
                      <a:endParaRPr kumimoji="1" lang="ja-JP" altLang="en-US" sz="1400" b="0" dirty="0">
                        <a:latin typeface="+mn-lt"/>
                      </a:endParaRPr>
                    </a:p>
                  </a:txBody>
                  <a:tcPr>
                    <a:solidFill>
                      <a:schemeClr val="accent3">
                        <a:lumMod val="40000"/>
                        <a:lumOff val="60000"/>
                      </a:schemeClr>
                    </a:solidFill>
                  </a:tcPr>
                </a:tc>
              </a:tr>
              <a:tr h="420083">
                <a:tc>
                  <a:txBody>
                    <a:bodyPr/>
                    <a:lstStyle/>
                    <a:p>
                      <a:pPr algn="ctr">
                        <a:spcAft>
                          <a:spcPts val="0"/>
                        </a:spcAft>
                      </a:pPr>
                      <a:r>
                        <a:rPr lang="en-US" sz="1400" b="0" dirty="0">
                          <a:solidFill>
                            <a:srgbClr val="000000"/>
                          </a:solidFill>
                          <a:effectLst/>
                          <a:latin typeface="+mn-lt"/>
                          <a:ea typeface="ＭＳ Ｐゴシック"/>
                        </a:rPr>
                        <a:t>KAP</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altLang="ja-JP" sz="1400" b="0" dirty="0" smtClean="0">
                          <a:solidFill>
                            <a:srgbClr val="000000"/>
                          </a:solidFill>
                          <a:effectLst/>
                          <a:latin typeface="+mn-lt"/>
                          <a:ea typeface="ＭＳ Ｐゴシック"/>
                        </a:rPr>
                        <a:t>KAP</a:t>
                      </a:r>
                      <a:endParaRPr lang="ja-JP" altLang="ja-JP" sz="1400" b="0" dirty="0">
                        <a:effectLst/>
                        <a:latin typeface="+mn-lt"/>
                        <a:ea typeface="ＭＳ Ｐゴシック"/>
                      </a:endParaRPr>
                    </a:p>
                  </a:txBody>
                  <a:tcPr marL="62865" marR="62865" marT="0" marB="0" anchor="ctr"/>
                </a:tc>
                <a:tc>
                  <a:txBody>
                    <a:bodyPr/>
                    <a:lstStyle/>
                    <a:p>
                      <a:pPr algn="ctr">
                        <a:spcAft>
                          <a:spcPts val="0"/>
                        </a:spcAft>
                      </a:pPr>
                      <a:r>
                        <a:rPr lang="en-US" altLang="ja-JP" sz="1400" b="0" dirty="0" smtClean="0">
                          <a:solidFill>
                            <a:srgbClr val="000000"/>
                          </a:solidFill>
                          <a:effectLst/>
                          <a:latin typeface="+mn-lt"/>
                          <a:ea typeface="ＭＳ Ｐゴシック"/>
                        </a:rPr>
                        <a:t>KAP</a:t>
                      </a:r>
                      <a:endParaRPr lang="ja-JP" altLang="ja-JP" sz="1400" b="0" dirty="0">
                        <a:effectLst/>
                        <a:latin typeface="+mn-lt"/>
                        <a:ea typeface="ＭＳ Ｐゴシック"/>
                      </a:endParaRPr>
                    </a:p>
                  </a:txBody>
                  <a:tcPr marL="62865" marR="62865" marT="0" marB="0" anchor="ctr"/>
                </a:tc>
                <a:tc>
                  <a:txBody>
                    <a:bodyPr/>
                    <a:lstStyle/>
                    <a:p>
                      <a:pPr algn="ctr">
                        <a:spcAft>
                          <a:spcPts val="0"/>
                        </a:spcAft>
                      </a:pPr>
                      <a:r>
                        <a:rPr lang="en-US" altLang="ja-JP" sz="1400" b="0" dirty="0" smtClean="0">
                          <a:solidFill>
                            <a:srgbClr val="000000"/>
                          </a:solidFill>
                          <a:effectLst/>
                          <a:latin typeface="+mn-lt"/>
                          <a:ea typeface="ＭＳ Ｐゴシック"/>
                        </a:rPr>
                        <a:t>KAP</a:t>
                      </a:r>
                      <a:endParaRPr lang="ja-JP" altLang="ja-JP" sz="1400" b="0" dirty="0">
                        <a:effectLst/>
                        <a:latin typeface="+mn-lt"/>
                        <a:ea typeface="ＭＳ Ｐゴシック"/>
                      </a:endParaRPr>
                    </a:p>
                  </a:txBody>
                  <a:tcPr marL="62865" marR="62865" marT="0" marB="0" anchor="ctr"/>
                </a:tc>
                <a:tc>
                  <a:txBody>
                    <a:bodyPr/>
                    <a:lstStyle/>
                    <a:p>
                      <a:pPr algn="ctr">
                        <a:spcAft>
                          <a:spcPts val="0"/>
                        </a:spcAft>
                      </a:pPr>
                      <a:r>
                        <a:rPr lang="en-US" altLang="ja-JP" sz="1400" b="0" dirty="0" smtClean="0">
                          <a:solidFill>
                            <a:srgbClr val="000000"/>
                          </a:solidFill>
                          <a:effectLst/>
                          <a:latin typeface="+mn-lt"/>
                          <a:ea typeface="ＭＳ Ｐゴシック"/>
                        </a:rPr>
                        <a:t>KAP</a:t>
                      </a:r>
                      <a:endParaRPr lang="ja-JP" altLang="ja-JP" sz="1400" b="0" dirty="0">
                        <a:effectLst/>
                        <a:latin typeface="+mn-lt"/>
                        <a:ea typeface="ＭＳ Ｐゴシック"/>
                      </a:endParaRPr>
                    </a:p>
                  </a:txBody>
                  <a:tcPr marL="62865" marR="62865" marT="0" marB="0" anchor="ctr"/>
                </a:tc>
                <a:tc>
                  <a:txBody>
                    <a:bodyPr/>
                    <a:lstStyle/>
                    <a:p>
                      <a:pPr algn="ctr">
                        <a:spcAft>
                          <a:spcPts val="0"/>
                        </a:spcAft>
                      </a:pPr>
                      <a:r>
                        <a:rPr lang="en-US" altLang="ja-JP" sz="1400" b="0" dirty="0" smtClean="0">
                          <a:solidFill>
                            <a:srgbClr val="000000"/>
                          </a:solidFill>
                          <a:effectLst/>
                          <a:latin typeface="+mn-lt"/>
                          <a:ea typeface="ＭＳ Ｐゴシック"/>
                        </a:rPr>
                        <a:t>KAP</a:t>
                      </a:r>
                      <a:endParaRPr lang="ja-JP" altLang="ja-JP" sz="1400" b="0" dirty="0">
                        <a:effectLst/>
                        <a:latin typeface="+mn-lt"/>
                        <a:ea typeface="ＭＳ Ｐゴシック"/>
                      </a:endParaRPr>
                    </a:p>
                  </a:txBody>
                  <a:tcPr marL="62865" marR="62865" marT="0" marB="0" anchor="ctr"/>
                </a:tc>
                <a:tc>
                  <a:txBody>
                    <a:bodyPr/>
                    <a:lstStyle/>
                    <a:p>
                      <a:pPr algn="ctr">
                        <a:spcAft>
                          <a:spcPts val="0"/>
                        </a:spcAft>
                      </a:pPr>
                      <a:r>
                        <a:rPr lang="en-US" altLang="ja-JP" sz="1400" b="0" dirty="0" smtClean="0">
                          <a:solidFill>
                            <a:srgbClr val="000000"/>
                          </a:solidFill>
                          <a:effectLst/>
                          <a:latin typeface="+mn-lt"/>
                          <a:ea typeface="ＭＳ Ｐゴシック"/>
                        </a:rPr>
                        <a:t>KAP</a:t>
                      </a:r>
                      <a:endParaRPr lang="ja-JP" alt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000000"/>
                          </a:solidFill>
                          <a:effectLst/>
                          <a:latin typeface="+mn-lt"/>
                          <a:ea typeface="ＭＳ Ｐゴシック"/>
                        </a:rPr>
                        <a:t>2 years cooling off</a:t>
                      </a:r>
                      <a:endParaRPr lang="ja-JP" sz="1400" b="0" dirty="0">
                        <a:effectLst/>
                        <a:latin typeface="+mn-lt"/>
                        <a:ea typeface="ＭＳ Ｐゴシック"/>
                      </a:endParaRPr>
                    </a:p>
                  </a:txBody>
                  <a:tcPr marL="62865" marR="62865" marT="0" marB="0" anchor="ctr"/>
                </a:tc>
              </a:tr>
            </a:tbl>
          </a:graphicData>
        </a:graphic>
      </p:graphicFrame>
      <p:sp>
        <p:nvSpPr>
          <p:cNvPr id="3" name="正方形/長方形 2"/>
          <p:cNvSpPr/>
          <p:nvPr/>
        </p:nvSpPr>
        <p:spPr>
          <a:xfrm>
            <a:off x="251520" y="1275606"/>
            <a:ext cx="8568952" cy="360040"/>
          </a:xfrm>
          <a:prstGeom prst="rect">
            <a:avLst/>
          </a:prstGeom>
        </p:spPr>
        <p:txBody>
          <a:bodyPr wrap="square">
            <a:noAutofit/>
          </a:bodyPr>
          <a:lstStyle/>
          <a:p>
            <a:r>
              <a:rPr lang="en-US" altLang="ja-JP" sz="1400" u="sng" dirty="0" smtClean="0"/>
              <a:t>Normal </a:t>
            </a:r>
            <a:r>
              <a:rPr lang="en-US" altLang="ja-JP" sz="1400" u="sng" dirty="0"/>
              <a:t>course of partner </a:t>
            </a:r>
            <a:r>
              <a:rPr lang="en-US" altLang="ja-JP" sz="1400" u="sng" dirty="0" smtClean="0"/>
              <a:t>rotation</a:t>
            </a:r>
            <a:endParaRPr lang="ja-JP" altLang="ja-JP" sz="1400" u="sng" dirty="0"/>
          </a:p>
        </p:txBody>
      </p:sp>
      <p:sp>
        <p:nvSpPr>
          <p:cNvPr id="6" name="正方形/長方形 5"/>
          <p:cNvSpPr/>
          <p:nvPr/>
        </p:nvSpPr>
        <p:spPr>
          <a:xfrm>
            <a:off x="42316" y="2499742"/>
            <a:ext cx="8922171" cy="360040"/>
          </a:xfrm>
          <a:prstGeom prst="rect">
            <a:avLst/>
          </a:prstGeom>
        </p:spPr>
        <p:txBody>
          <a:bodyPr wrap="square">
            <a:noAutofit/>
          </a:bodyPr>
          <a:lstStyle/>
          <a:p>
            <a:r>
              <a:rPr lang="ja-JP" altLang="en-US" sz="1300" dirty="0"/>
              <a:t>　</a:t>
            </a:r>
            <a:r>
              <a:rPr lang="en-US" altLang="ja-JP" sz="1300" u="sng" dirty="0" smtClean="0"/>
              <a:t>Exceptional </a:t>
            </a:r>
            <a:r>
              <a:rPr lang="en-US" altLang="ja-JP" sz="1300" u="sng" dirty="0"/>
              <a:t>case / when a LAEP or a KAP takes “off” for years less than 5 years or 2 </a:t>
            </a:r>
            <a:r>
              <a:rPr lang="en-US" altLang="ja-JP" sz="1300" u="sng" dirty="0" smtClean="0"/>
              <a:t>years</a:t>
            </a:r>
            <a:endParaRPr lang="ja-JP" altLang="ja-JP" sz="1300" u="sng" dirty="0"/>
          </a:p>
        </p:txBody>
      </p:sp>
      <p:graphicFrame>
        <p:nvGraphicFramePr>
          <p:cNvPr id="7" name="コンテンツ プレースホルダー 4"/>
          <p:cNvGraphicFramePr>
            <a:graphicFrameLocks/>
          </p:cNvGraphicFramePr>
          <p:nvPr>
            <p:extLst>
              <p:ext uri="{D42A27DB-BD31-4B8C-83A1-F6EECF244321}">
                <p14:modId xmlns:p14="http://schemas.microsoft.com/office/powerpoint/2010/main" val="4109257038"/>
              </p:ext>
            </p:extLst>
          </p:nvPr>
        </p:nvGraphicFramePr>
        <p:xfrm>
          <a:off x="431541" y="2787774"/>
          <a:ext cx="8208909" cy="853440"/>
        </p:xfrm>
        <a:graphic>
          <a:graphicData uri="http://schemas.openxmlformats.org/drawingml/2006/table">
            <a:tbl>
              <a:tblPr firstRow="1" bandRow="1">
                <a:tableStyleId>{5C22544A-7EE6-4342-B048-85BDC9FD1C3A}</a:tableStyleId>
              </a:tblPr>
              <a:tblGrid>
                <a:gridCol w="1218667"/>
                <a:gridCol w="997090"/>
                <a:gridCol w="997090"/>
                <a:gridCol w="997090"/>
                <a:gridCol w="997090"/>
                <a:gridCol w="997090"/>
                <a:gridCol w="997090"/>
                <a:gridCol w="1007702"/>
              </a:tblGrid>
              <a:tr h="420083">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highlight>
                            <a:srgbClr val="FFFF00"/>
                          </a:highlight>
                          <a:latin typeface="+mn-lt"/>
                          <a:ea typeface="ＭＳ Ｐゴシック"/>
                        </a:rPr>
                        <a:t>Off</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highlight>
                            <a:srgbClr val="FFFF00"/>
                          </a:highlight>
                          <a:latin typeface="+mn-lt"/>
                          <a:ea typeface="ＭＳ Ｐゴシック"/>
                        </a:rPr>
                        <a:t>Off</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LAEP</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spcAft>
                          <a:spcPts val="0"/>
                        </a:spcAft>
                      </a:pPr>
                      <a:r>
                        <a:rPr lang="en-US" sz="1400" b="0" dirty="0">
                          <a:solidFill>
                            <a:srgbClr val="000000"/>
                          </a:solidFill>
                          <a:effectLst/>
                          <a:latin typeface="+mn-lt"/>
                          <a:ea typeface="ＭＳ Ｐゴシック"/>
                        </a:rPr>
                        <a:t>5 years cooling off</a:t>
                      </a:r>
                      <a:endParaRPr lang="ja-JP" sz="1400" b="0" dirty="0">
                        <a:effectLst/>
                        <a:latin typeface="+mn-lt"/>
                        <a:ea typeface="ＭＳ Ｐゴシック"/>
                      </a:endParaRPr>
                    </a:p>
                  </a:txBody>
                  <a:tcPr marL="62865" marR="62865" marT="0" marB="0" anchor="ctr">
                    <a:solidFill>
                      <a:schemeClr val="accent3">
                        <a:lumMod val="40000"/>
                        <a:lumOff val="60000"/>
                      </a:schemeClr>
                    </a:solidFill>
                  </a:tcPr>
                </a:tc>
                <a:tc>
                  <a:txBody>
                    <a:bodyPr/>
                    <a:lstStyle/>
                    <a:p>
                      <a:pPr algn="ctr"/>
                      <a:endParaRPr kumimoji="1" lang="ja-JP" altLang="en-US" sz="1400" b="0" dirty="0">
                        <a:solidFill>
                          <a:srgbClr val="FF0000"/>
                        </a:solidFill>
                        <a:latin typeface="+mn-lt"/>
                      </a:endParaRPr>
                    </a:p>
                  </a:txBody>
                  <a:tcPr anchor="ctr">
                    <a:solidFill>
                      <a:schemeClr val="accent3">
                        <a:lumMod val="40000"/>
                        <a:lumOff val="60000"/>
                      </a:schemeClr>
                    </a:solidFill>
                  </a:tcPr>
                </a:tc>
                <a:tc>
                  <a:txBody>
                    <a:bodyPr/>
                    <a:lstStyle/>
                    <a:p>
                      <a:pPr algn="ctr"/>
                      <a:endParaRPr kumimoji="1" lang="ja-JP" altLang="en-US" sz="1400" b="0" dirty="0">
                        <a:latin typeface="+mn-lt"/>
                      </a:endParaRPr>
                    </a:p>
                  </a:txBody>
                  <a:tcPr anchor="ctr">
                    <a:solidFill>
                      <a:schemeClr val="accent3">
                        <a:lumMod val="40000"/>
                        <a:lumOff val="60000"/>
                      </a:schemeClr>
                    </a:solidFill>
                  </a:tcPr>
                </a:tc>
              </a:tr>
              <a:tr h="420083">
                <a:tc>
                  <a:txBody>
                    <a:bodyPr/>
                    <a:lstStyle/>
                    <a:p>
                      <a:pPr algn="ctr">
                        <a:spcAft>
                          <a:spcPts val="0"/>
                        </a:spcAft>
                      </a:pPr>
                      <a:r>
                        <a:rPr lang="en-US" sz="1400" b="0" dirty="0">
                          <a:solidFill>
                            <a:srgbClr val="000000"/>
                          </a:solidFill>
                          <a:effectLst/>
                          <a:latin typeface="+mn-lt"/>
                          <a:ea typeface="ＭＳ Ｐゴシック"/>
                        </a:rPr>
                        <a:t>KAP</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000000"/>
                          </a:solidFill>
                          <a:effectLst/>
                          <a:latin typeface="+mn-lt"/>
                          <a:ea typeface="ＭＳ Ｐゴシック"/>
                        </a:rPr>
                        <a:t> </a:t>
                      </a:r>
                      <a:r>
                        <a:rPr lang="en-US" sz="1400" b="0" dirty="0" smtClean="0">
                          <a:solidFill>
                            <a:srgbClr val="000000"/>
                          </a:solidFill>
                          <a:effectLst/>
                          <a:latin typeface="+mn-lt"/>
                          <a:ea typeface="ＭＳ Ｐゴシック"/>
                        </a:rPr>
                        <a:t>KAP</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1F497D"/>
                          </a:solidFill>
                          <a:effectLst/>
                          <a:latin typeface="+mn-lt"/>
                          <a:ea typeface="ＭＳ Ｐゴシック"/>
                        </a:rPr>
                        <a:t> </a:t>
                      </a:r>
                      <a:r>
                        <a:rPr lang="en-US" sz="1400" b="0" dirty="0" smtClean="0">
                          <a:solidFill>
                            <a:srgbClr val="000000"/>
                          </a:solidFill>
                          <a:effectLst/>
                          <a:latin typeface="+mn-lt"/>
                          <a:ea typeface="ＭＳ Ｐゴシック"/>
                        </a:rPr>
                        <a:t>KAP</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000000"/>
                          </a:solidFill>
                          <a:effectLst/>
                          <a:highlight>
                            <a:srgbClr val="FFFF00"/>
                          </a:highlight>
                          <a:latin typeface="+mn-lt"/>
                          <a:ea typeface="ＭＳ Ｐゴシック"/>
                        </a:rPr>
                        <a:t>Off</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000000"/>
                          </a:solidFill>
                          <a:effectLst/>
                          <a:latin typeface="+mn-lt"/>
                          <a:ea typeface="ＭＳ Ｐゴシック"/>
                        </a:rPr>
                        <a:t>KAP</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000000"/>
                          </a:solidFill>
                          <a:effectLst/>
                          <a:latin typeface="+mn-lt"/>
                          <a:ea typeface="ＭＳ Ｐゴシック"/>
                        </a:rPr>
                        <a:t> </a:t>
                      </a:r>
                      <a:r>
                        <a:rPr lang="en-US" sz="1400" b="0" dirty="0" smtClean="0">
                          <a:solidFill>
                            <a:srgbClr val="000000"/>
                          </a:solidFill>
                          <a:effectLst/>
                          <a:latin typeface="+mn-lt"/>
                          <a:ea typeface="ＭＳ Ｐゴシック"/>
                        </a:rPr>
                        <a:t>KAP</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1F497D"/>
                          </a:solidFill>
                          <a:effectLst/>
                          <a:latin typeface="+mn-lt"/>
                          <a:ea typeface="ＭＳ Ｐゴシック"/>
                        </a:rPr>
                        <a:t> </a:t>
                      </a:r>
                      <a:r>
                        <a:rPr lang="en-US" sz="1400" b="0" dirty="0" smtClean="0">
                          <a:solidFill>
                            <a:srgbClr val="000000"/>
                          </a:solidFill>
                          <a:effectLst/>
                          <a:latin typeface="+mn-lt"/>
                          <a:ea typeface="ＭＳ Ｐゴシック"/>
                        </a:rPr>
                        <a:t>KAP</a:t>
                      </a:r>
                      <a:endParaRPr lang="ja-JP" sz="1400" b="0" dirty="0">
                        <a:effectLst/>
                        <a:latin typeface="+mn-lt"/>
                        <a:ea typeface="ＭＳ Ｐゴシック"/>
                      </a:endParaRPr>
                    </a:p>
                  </a:txBody>
                  <a:tcPr marL="62865" marR="62865" marT="0" marB="0" anchor="ctr"/>
                </a:tc>
                <a:tc>
                  <a:txBody>
                    <a:bodyPr/>
                    <a:lstStyle/>
                    <a:p>
                      <a:pPr algn="ctr">
                        <a:spcAft>
                          <a:spcPts val="0"/>
                        </a:spcAft>
                      </a:pPr>
                      <a:r>
                        <a:rPr lang="en-US" sz="1400" b="0" dirty="0">
                          <a:solidFill>
                            <a:srgbClr val="000000"/>
                          </a:solidFill>
                          <a:effectLst/>
                          <a:latin typeface="+mn-lt"/>
                          <a:ea typeface="ＭＳ Ｐゴシック"/>
                        </a:rPr>
                        <a:t>2 years cooling off</a:t>
                      </a:r>
                      <a:endParaRPr lang="ja-JP" sz="1400" b="0" dirty="0">
                        <a:effectLst/>
                        <a:latin typeface="+mn-lt"/>
                        <a:ea typeface="ＭＳ Ｐゴシック"/>
                      </a:endParaRPr>
                    </a:p>
                  </a:txBody>
                  <a:tcPr marL="62865" marR="62865" marT="0" marB="0" anchor="ctr"/>
                </a:tc>
              </a:tr>
            </a:tbl>
          </a:graphicData>
        </a:graphic>
      </p:graphicFrame>
      <p:sp>
        <p:nvSpPr>
          <p:cNvPr id="8" name="正方形/長方形 7"/>
          <p:cNvSpPr/>
          <p:nvPr/>
        </p:nvSpPr>
        <p:spPr>
          <a:xfrm>
            <a:off x="395536" y="3723878"/>
            <a:ext cx="8215734" cy="936103"/>
          </a:xfrm>
          <a:prstGeom prst="rect">
            <a:avLst/>
          </a:prstGeom>
        </p:spPr>
        <p:txBody>
          <a:bodyPr wrap="square">
            <a:normAutofit fontScale="92500" lnSpcReduction="20000"/>
          </a:bodyPr>
          <a:lstStyle/>
          <a:p>
            <a:pPr algn="just"/>
            <a:r>
              <a:rPr lang="en-US" altLang="ja-JP" sz="1400" dirty="0"/>
              <a:t>If there is an exceptional case above, the CPA Act stipulates that the interim </a:t>
            </a:r>
            <a:r>
              <a:rPr lang="ja-JP" altLang="en-US" sz="1400" dirty="0" smtClean="0"/>
              <a:t>“</a:t>
            </a:r>
            <a:r>
              <a:rPr lang="en-US" altLang="ja-JP" sz="1400" dirty="0" smtClean="0"/>
              <a:t>off</a:t>
            </a:r>
            <a:r>
              <a:rPr lang="ja-JP" altLang="en-US" sz="1400" dirty="0" smtClean="0"/>
              <a:t>”</a:t>
            </a:r>
            <a:r>
              <a:rPr lang="en-US" altLang="ja-JP" sz="1400" dirty="0" smtClean="0"/>
              <a:t> </a:t>
            </a:r>
            <a:r>
              <a:rPr lang="en-US" altLang="ja-JP" sz="1400" dirty="0"/>
              <a:t>period which is less than the required cooling off period (5 years for LAEP or 2 years for KAP) shall be a deemed </a:t>
            </a:r>
            <a:r>
              <a:rPr lang="ja-JP" altLang="en-US" sz="1400" dirty="0" smtClean="0"/>
              <a:t>“</a:t>
            </a:r>
            <a:r>
              <a:rPr lang="en-US" altLang="ja-JP" sz="1400" dirty="0" smtClean="0"/>
              <a:t>on</a:t>
            </a:r>
            <a:r>
              <a:rPr lang="ja-JP" altLang="en-US" sz="1400" dirty="0" smtClean="0"/>
              <a:t>”</a:t>
            </a:r>
            <a:r>
              <a:rPr lang="en-US" altLang="ja-JP" sz="1400" dirty="0" smtClean="0"/>
              <a:t> period.</a:t>
            </a:r>
            <a:endParaRPr lang="ja-JP" altLang="ja-JP" sz="1400" dirty="0"/>
          </a:p>
          <a:p>
            <a:pPr algn="just"/>
            <a:r>
              <a:rPr lang="en-US" altLang="ja-JP" sz="1400" dirty="0"/>
              <a:t>(By deeming that an audit or audits have been provided even during the periods for which the services have actually not been provided (the above “off” periods), 2 year or 1 year off period in the above case is included in 5 or 7 year count. )</a:t>
            </a:r>
            <a:endParaRPr lang="ja-JP" altLang="ja-JP" sz="1400" dirty="0"/>
          </a:p>
        </p:txBody>
      </p:sp>
    </p:spTree>
    <p:extLst>
      <p:ext uri="{BB962C8B-B14F-4D97-AF65-F5344CB8AC3E}">
        <p14:creationId xmlns:p14="http://schemas.microsoft.com/office/powerpoint/2010/main" val="24534169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81000" y="1308710"/>
            <a:ext cx="8655496" cy="3495288"/>
          </a:xfrm>
        </p:spPr>
        <p:txBody>
          <a:bodyPr/>
          <a:lstStyle/>
          <a:p>
            <a:pPr marL="0" indent="-4572">
              <a:buNone/>
            </a:pPr>
            <a:r>
              <a:rPr lang="ja-JP" altLang="en-US" sz="2000" dirty="0">
                <a:solidFill>
                  <a:schemeClr val="tx1"/>
                </a:solidFill>
                <a:latin typeface="Arial" charset="0"/>
                <a:ea typeface="ヒラギノ角ゴ Pro W3" charset="-128"/>
                <a:cs typeface="ヒラギノ角ゴ Pro W3" charset="-128"/>
              </a:rPr>
              <a:t>　</a:t>
            </a:r>
            <a:r>
              <a:rPr lang="ja-JP" altLang="en-US" sz="2000" dirty="0" smtClean="0">
                <a:solidFill>
                  <a:schemeClr val="tx1"/>
                </a:solidFill>
                <a:latin typeface="Arial" charset="0"/>
                <a:ea typeface="ヒラギノ角ゴ Pro W3" charset="-128"/>
                <a:cs typeface="ヒラギノ角ゴ Pro W3" charset="-128"/>
              </a:rPr>
              <a:t>　　　　</a:t>
            </a:r>
            <a:endParaRPr lang="en-US" sz="1400" i="1" dirty="0" smtClean="0"/>
          </a:p>
        </p:txBody>
      </p:sp>
      <p:sp>
        <p:nvSpPr>
          <p:cNvPr id="9" name="テキスト ボックス 8"/>
          <p:cNvSpPr txBox="1"/>
          <p:nvPr/>
        </p:nvSpPr>
        <p:spPr>
          <a:xfrm>
            <a:off x="1187624" y="1491630"/>
            <a:ext cx="6192688" cy="2952328"/>
          </a:xfrm>
          <a:prstGeom prst="rect">
            <a:avLst/>
          </a:prstGeom>
          <a:noFill/>
          <a:ln w="31750">
            <a:solidFill>
              <a:schemeClr val="tx2"/>
            </a:solidFill>
          </a:ln>
        </p:spPr>
        <p:txBody>
          <a:bodyPr wrap="none" rtlCol="0">
            <a:noAutofit/>
          </a:bodyPr>
          <a:lstStyle/>
          <a:p>
            <a:pPr algn="ctr"/>
            <a:r>
              <a:rPr kumimoji="1" lang="en-US" altLang="ja-JP" sz="2000" b="1" dirty="0" smtClean="0"/>
              <a:t>JICPA  Code PIE </a:t>
            </a:r>
          </a:p>
        </p:txBody>
      </p:sp>
      <p:sp>
        <p:nvSpPr>
          <p:cNvPr id="8" name="Title 3"/>
          <p:cNvSpPr>
            <a:spLocks noGrp="1"/>
          </p:cNvSpPr>
          <p:nvPr>
            <p:ph type="title"/>
          </p:nvPr>
        </p:nvSpPr>
        <p:spPr>
          <a:xfrm>
            <a:off x="116024" y="101890"/>
            <a:ext cx="8344408" cy="957692"/>
          </a:xfrm>
        </p:spPr>
        <p:txBody>
          <a:bodyPr/>
          <a:lstStyle/>
          <a:p>
            <a:r>
              <a:rPr lang="en-US" altLang="ja-JP" dirty="0"/>
              <a:t> </a:t>
            </a:r>
            <a:r>
              <a:rPr lang="en-US" altLang="ja-JP" dirty="0" smtClean="0"/>
              <a:t> 12. </a:t>
            </a:r>
            <a:r>
              <a:rPr lang="en-US" altLang="ja-JP" dirty="0"/>
              <a:t>Public Interest </a:t>
            </a:r>
            <a:r>
              <a:rPr lang="en-US" altLang="ja-JP" dirty="0" smtClean="0"/>
              <a:t>Entities </a:t>
            </a:r>
            <a:r>
              <a:rPr lang="ja-JP" altLang="en-US" dirty="0"/>
              <a:t>　</a:t>
            </a:r>
            <a:endParaRPr lang="en-US" dirty="0">
              <a:solidFill>
                <a:srgbClr val="FF0000"/>
              </a:solidFill>
            </a:endParaRPr>
          </a:p>
        </p:txBody>
      </p:sp>
      <p:sp>
        <p:nvSpPr>
          <p:cNvPr id="5" name="角丸四角形 4"/>
          <p:cNvSpPr/>
          <p:nvPr/>
        </p:nvSpPr>
        <p:spPr bwMode="auto">
          <a:xfrm>
            <a:off x="1475656" y="2139702"/>
            <a:ext cx="4096072" cy="2088232"/>
          </a:xfrm>
          <a:prstGeom prst="round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sz="1800" b="1" dirty="0" smtClean="0">
                <a:ea typeface="ヒラギノ角ゴ Pro W3" charset="-128"/>
                <a:cs typeface="ヒラギノ角ゴ Pro W3" charset="-128"/>
              </a:rPr>
              <a:t>The </a:t>
            </a:r>
            <a:r>
              <a:rPr kumimoji="0" lang="en-US" altLang="ja-JP" sz="1800" b="1" i="0" strike="noStrike" cap="none" normalizeH="0" baseline="0" dirty="0" smtClean="0">
                <a:ln>
                  <a:noFill/>
                </a:ln>
                <a:solidFill>
                  <a:schemeClr val="tx1"/>
                </a:solidFill>
                <a:effectLst/>
                <a:ea typeface="ヒラギノ角ゴ Pro W3" charset="-128"/>
                <a:cs typeface="ヒラギノ角ゴ Pro W3" charset="-128"/>
              </a:rPr>
              <a:t>Large</a:t>
            </a:r>
            <a:r>
              <a:rPr lang="ja-JP" altLang="en-US" sz="1800" b="1" dirty="0" smtClean="0">
                <a:ea typeface="ヒラギノ角ゴ Pro W3" charset="-128"/>
                <a:cs typeface="ヒラギノ角ゴ Pro W3" charset="-128"/>
              </a:rPr>
              <a:t> </a:t>
            </a:r>
            <a:r>
              <a:rPr lang="en-US" altLang="ja-JP" sz="1800" b="1" dirty="0" smtClean="0">
                <a:ea typeface="ヒラギノ角ゴ Pro W3" charset="-128"/>
                <a:cs typeface="ヒラギノ角ゴ Pro W3" charset="-128"/>
              </a:rPr>
              <a:t>Company based on The CPA Act</a:t>
            </a:r>
          </a:p>
          <a:p>
            <a:pPr marL="285750" marR="0" indent="-285750" defTabSz="914400" rtl="0" eaLnBrk="0" fontAlgn="base" latinLnBrk="0" hangingPunct="0">
              <a:lnSpc>
                <a:spcPct val="100000"/>
              </a:lnSpc>
              <a:spcBef>
                <a:spcPct val="0"/>
              </a:spcBef>
              <a:spcAft>
                <a:spcPct val="0"/>
              </a:spcAft>
              <a:buClrTx/>
              <a:buSzTx/>
              <a:buFontTx/>
              <a:buChar char="-"/>
              <a:tabLst/>
            </a:pPr>
            <a:r>
              <a:rPr lang="en-US" altLang="ja-JP" sz="1500" dirty="0" smtClean="0">
                <a:ea typeface="ヒラギノ角ゴ Pro W3" charset="-128"/>
                <a:cs typeface="ヒラギノ角ゴ Pro W3" charset="-128"/>
              </a:rPr>
              <a:t>Listed Companies</a:t>
            </a:r>
            <a:endParaRPr lang="en-US" altLang="ja-JP" sz="1500" dirty="0">
              <a:ea typeface="ヒラギノ角ゴ Pro W3" charset="-128"/>
              <a:cs typeface="ヒラギノ角ゴ Pro W3" charset="-128"/>
            </a:endParaRPr>
          </a:p>
          <a:p>
            <a:pPr marL="285750" marR="0" indent="-285750" defTabSz="914400" rtl="0" eaLnBrk="0" fontAlgn="base" latinLnBrk="0" hangingPunct="0">
              <a:lnSpc>
                <a:spcPct val="100000"/>
              </a:lnSpc>
              <a:spcBef>
                <a:spcPct val="0"/>
              </a:spcBef>
              <a:spcAft>
                <a:spcPct val="0"/>
              </a:spcAft>
              <a:buClrTx/>
              <a:buSzTx/>
              <a:buFontTx/>
              <a:buChar char="-"/>
              <a:tabLst/>
            </a:pPr>
            <a:r>
              <a:rPr lang="en-US" altLang="ja-JP" sz="1500" dirty="0" smtClean="0">
                <a:ea typeface="ヒラギノ角ゴ Pro W3" charset="-128"/>
                <a:cs typeface="ヒラギノ角ゴ Pro W3" charset="-128"/>
              </a:rPr>
              <a:t>Banks, Long-term Credit Banks</a:t>
            </a:r>
          </a:p>
          <a:p>
            <a:pPr marL="285750" marR="0" indent="-285750" defTabSz="914400" rtl="0" eaLnBrk="0" fontAlgn="base" latinLnBrk="0" hangingPunct="0">
              <a:lnSpc>
                <a:spcPct val="100000"/>
              </a:lnSpc>
              <a:spcBef>
                <a:spcPct val="0"/>
              </a:spcBef>
              <a:spcAft>
                <a:spcPct val="0"/>
              </a:spcAft>
              <a:buClrTx/>
              <a:buSzTx/>
              <a:buFontTx/>
              <a:buChar char="-"/>
              <a:tabLst/>
            </a:pPr>
            <a:r>
              <a:rPr lang="en-US" altLang="ja-JP" sz="1500" dirty="0" smtClean="0">
                <a:ea typeface="ヒラギノ角ゴ Pro W3" charset="-128"/>
                <a:cs typeface="ヒラギノ角ゴ Pro W3" charset="-128"/>
              </a:rPr>
              <a:t>Insurance Companies</a:t>
            </a:r>
          </a:p>
          <a:p>
            <a:pPr marL="285750" marR="0" indent="-285750" defTabSz="914400" rtl="0" eaLnBrk="0" fontAlgn="base" latinLnBrk="0" hangingPunct="0">
              <a:lnSpc>
                <a:spcPct val="100000"/>
              </a:lnSpc>
              <a:spcBef>
                <a:spcPct val="0"/>
              </a:spcBef>
              <a:spcAft>
                <a:spcPct val="0"/>
              </a:spcAft>
              <a:buClrTx/>
              <a:buSzTx/>
              <a:buFontTx/>
              <a:buChar char="-"/>
              <a:tabLst/>
            </a:pPr>
            <a:r>
              <a:rPr lang="en-US" altLang="ja-JP" sz="1500" dirty="0" smtClean="0">
                <a:ea typeface="ヒラギノ角ゴ Pro W3" charset="-128"/>
                <a:cs typeface="ヒラギノ角ゴ Pro W3" charset="-128"/>
              </a:rPr>
              <a:t>Other financial institutions and certain other companies specified in the provision</a:t>
            </a:r>
            <a:endParaRPr kumimoji="0" lang="ja-JP" altLang="en-US" sz="1500" b="0" i="0" strike="noStrike" cap="none" normalizeH="0" baseline="0" dirty="0">
              <a:ln>
                <a:noFill/>
              </a:ln>
              <a:solidFill>
                <a:schemeClr val="tx1"/>
              </a:solidFill>
              <a:effectLst/>
              <a:ea typeface="ヒラギノ角ゴ Pro W3" charset="-128"/>
              <a:cs typeface="ヒラギノ角ゴ Pro W3" charset="-128"/>
            </a:endParaRPr>
          </a:p>
        </p:txBody>
      </p:sp>
      <p:sp>
        <p:nvSpPr>
          <p:cNvPr id="6" name="角丸四角形 5"/>
          <p:cNvSpPr/>
          <p:nvPr/>
        </p:nvSpPr>
        <p:spPr bwMode="auto">
          <a:xfrm>
            <a:off x="5508103" y="2139702"/>
            <a:ext cx="1512169" cy="2088232"/>
          </a:xfrm>
          <a:prstGeom prst="round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1600" b="0" i="0" strike="noStrike" cap="none" normalizeH="0" baseline="0" dirty="0" smtClean="0">
                <a:ln>
                  <a:noFill/>
                </a:ln>
                <a:solidFill>
                  <a:schemeClr val="tx1"/>
                </a:solidFill>
                <a:effectLst/>
                <a:latin typeface="Arial" charset="0"/>
                <a:ea typeface="ヒラギノ角ゴ Pro W3" charset="-128"/>
                <a:cs typeface="ヒラギノ角ゴ Pro W3" charset="-128"/>
              </a:rPr>
              <a:t> </a:t>
            </a:r>
            <a:r>
              <a:rPr kumimoji="0" lang="en-US" altLang="ja-JP" sz="1800" b="1" i="0" strike="noStrike" cap="none" normalizeH="0" baseline="0" dirty="0" smtClean="0">
                <a:ln>
                  <a:noFill/>
                </a:ln>
                <a:solidFill>
                  <a:schemeClr val="tx1"/>
                </a:solidFill>
                <a:effectLst/>
                <a:latin typeface="Arial" charset="0"/>
                <a:ea typeface="ヒラギノ角ゴ Pro W3" charset="-128"/>
                <a:cs typeface="ヒラギノ角ゴ Pro W3" charset="-128"/>
              </a:rPr>
              <a:t>Additional Entities</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altLang="ja-JP" sz="1600" b="0" i="0" strike="noStrike" cap="none" normalizeH="0" baseline="0" dirty="0" smtClean="0">
              <a:ln>
                <a:noFill/>
              </a:ln>
              <a:solidFill>
                <a:schemeClr val="tx1"/>
              </a:solidFill>
              <a:effectLst/>
              <a:latin typeface="Arial" charset="0"/>
              <a:ea typeface="ヒラギノ角ゴ Pro W3" charset="-128"/>
              <a:cs typeface="ヒラギノ角ゴ Pro W3" charset="-128"/>
            </a:endParaRPr>
          </a:p>
          <a:p>
            <a:pPr marL="0" marR="0" indent="0" defTabSz="914400" rtl="0" eaLnBrk="0" fontAlgn="base" latinLnBrk="0" hangingPunct="0">
              <a:lnSpc>
                <a:spcPct val="100000"/>
              </a:lnSpc>
              <a:spcBef>
                <a:spcPct val="0"/>
              </a:spcBef>
              <a:spcAft>
                <a:spcPct val="0"/>
              </a:spcAft>
              <a:buClrTx/>
              <a:buSzTx/>
              <a:buFontTx/>
              <a:buNone/>
              <a:tabLst/>
            </a:pPr>
            <a:r>
              <a:rPr lang="en-US" altLang="ja-JP" sz="1400" dirty="0" smtClean="0">
                <a:ea typeface="ヒラギノ角ゴ Pro W3" charset="-128"/>
                <a:cs typeface="ヒラギノ角ゴ Pro W3" charset="-128"/>
              </a:rPr>
              <a:t>- </a:t>
            </a:r>
            <a:r>
              <a:rPr lang="en-US" altLang="ja-JP" sz="1200" dirty="0" smtClean="0">
                <a:ea typeface="ヒラギノ角ゴ Pro W3" charset="-128"/>
                <a:cs typeface="ヒラギノ角ゴ Pro W3" charset="-128"/>
              </a:rPr>
              <a:t>Certain Large regional financial institutions and etc.</a:t>
            </a:r>
            <a:endParaRPr kumimoji="0" lang="ja-JP" altLang="en-US" sz="1200" b="0" i="0" strike="noStrike" cap="none" normalizeH="0" baseline="0" dirty="0">
              <a:ln>
                <a:noFill/>
              </a:ln>
              <a:effectLst/>
              <a:ea typeface="ヒラギノ角ゴ Pro W3" charset="-128"/>
              <a:cs typeface="ヒラギノ角ゴ Pro W3" charset="-128"/>
            </a:endParaRPr>
          </a:p>
        </p:txBody>
      </p:sp>
    </p:spTree>
    <p:extLst>
      <p:ext uri="{BB962C8B-B14F-4D97-AF65-F5344CB8AC3E}">
        <p14:creationId xmlns:p14="http://schemas.microsoft.com/office/powerpoint/2010/main" val="238379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81000" y="1345876"/>
            <a:ext cx="8655496" cy="3063240"/>
          </a:xfrm>
        </p:spPr>
        <p:txBody>
          <a:bodyPr/>
          <a:lstStyle/>
          <a:p>
            <a:pPr marL="0" indent="0">
              <a:buNone/>
            </a:pPr>
            <a:r>
              <a:rPr lang="en-US" b="1" dirty="0" smtClean="0">
                <a:solidFill>
                  <a:schemeClr val="tx1"/>
                </a:solidFill>
              </a:rPr>
              <a:t>Number of Membership (as </a:t>
            </a:r>
            <a:r>
              <a:rPr lang="en-US" b="1" dirty="0">
                <a:solidFill>
                  <a:schemeClr val="tx1"/>
                </a:solidFill>
              </a:rPr>
              <a:t>of March 31, </a:t>
            </a:r>
            <a:r>
              <a:rPr lang="en-US" b="1" dirty="0" smtClean="0">
                <a:solidFill>
                  <a:schemeClr val="tx1"/>
                </a:solidFill>
              </a:rPr>
              <a:t>2014) </a:t>
            </a:r>
            <a:endParaRPr lang="en-US" b="1" dirty="0">
              <a:solidFill>
                <a:schemeClr val="tx1"/>
              </a:solidFill>
            </a:endParaRPr>
          </a:p>
          <a:p>
            <a:endParaRPr lang="nl-BE" sz="1200" dirty="0">
              <a:solidFill>
                <a:schemeClr val="tx1"/>
              </a:solidFill>
            </a:endParaRPr>
          </a:p>
        </p:txBody>
      </p:sp>
      <p:sp>
        <p:nvSpPr>
          <p:cNvPr id="4" name="Title 3"/>
          <p:cNvSpPr>
            <a:spLocks noGrp="1"/>
          </p:cNvSpPr>
          <p:nvPr>
            <p:ph type="title"/>
          </p:nvPr>
        </p:nvSpPr>
        <p:spPr/>
        <p:txBody>
          <a:bodyPr/>
          <a:lstStyle/>
          <a:p>
            <a:r>
              <a:rPr lang="en-US" altLang="ja-JP" dirty="0" smtClean="0"/>
              <a:t>13. JICPA Member</a:t>
            </a:r>
            <a:r>
              <a:rPr lang="ja-JP" altLang="en-US" dirty="0"/>
              <a:t>（</a:t>
            </a:r>
            <a:r>
              <a:rPr lang="en-US" altLang="ja-JP" dirty="0" smtClean="0"/>
              <a:t>1/3</a:t>
            </a:r>
            <a:r>
              <a:rPr lang="ja-JP" altLang="en-US" dirty="0" smtClean="0"/>
              <a:t>）</a:t>
            </a:r>
            <a:endParaRPr lang="ja-JP" altLang="ja-JP" dirty="0">
              <a:solidFill>
                <a:srgbClr val="FF0000"/>
              </a:solidFill>
            </a:endParaRPr>
          </a:p>
        </p:txBody>
      </p:sp>
      <p:sp>
        <p:nvSpPr>
          <p:cNvPr id="2" name="サブタイトル 1"/>
          <p:cNvSpPr>
            <a:spLocks noGrp="1"/>
          </p:cNvSpPr>
          <p:nvPr>
            <p:ph type="subTitle" idx="10"/>
          </p:nvPr>
        </p:nvSpPr>
        <p:spPr/>
        <p:txBody>
          <a:bodyPr/>
          <a:lstStyle/>
          <a:p>
            <a:endParaRPr kumimoji="1" lang="ja-JP" altLang="en-US"/>
          </a:p>
        </p:txBody>
      </p:sp>
      <p:graphicFrame>
        <p:nvGraphicFramePr>
          <p:cNvPr id="3" name="表 2"/>
          <p:cNvGraphicFramePr>
            <a:graphicFrameLocks noGrp="1"/>
          </p:cNvGraphicFramePr>
          <p:nvPr>
            <p:extLst>
              <p:ext uri="{D42A27DB-BD31-4B8C-83A1-F6EECF244321}">
                <p14:modId xmlns:p14="http://schemas.microsoft.com/office/powerpoint/2010/main" val="1119870102"/>
              </p:ext>
            </p:extLst>
          </p:nvPr>
        </p:nvGraphicFramePr>
        <p:xfrm>
          <a:off x="467544" y="1923678"/>
          <a:ext cx="5472608" cy="2152248"/>
        </p:xfrm>
        <a:graphic>
          <a:graphicData uri="http://schemas.openxmlformats.org/drawingml/2006/table">
            <a:tbl>
              <a:tblPr firstRow="1" bandRow="1">
                <a:tableStyleId>{69CF1AB2-1976-4502-BF36-3FF5EA218861}</a:tableStyleId>
              </a:tblPr>
              <a:tblGrid>
                <a:gridCol w="3816424"/>
                <a:gridCol w="1656184"/>
              </a:tblGrid>
              <a:tr h="504056">
                <a:tc>
                  <a:txBody>
                    <a:bodyPr/>
                    <a:lstStyle/>
                    <a:p>
                      <a:r>
                        <a:rPr lang="en-US" altLang="ja-JP" sz="1800" dirty="0" smtClean="0">
                          <a:solidFill>
                            <a:schemeClr val="tx1"/>
                          </a:solidFill>
                        </a:rPr>
                        <a:t>Individual Members</a:t>
                      </a:r>
                      <a:r>
                        <a:rPr lang="ja-JP" altLang="en-US" sz="1800" dirty="0" smtClean="0">
                          <a:solidFill>
                            <a:schemeClr val="tx1"/>
                          </a:solidFill>
                        </a:rPr>
                        <a:t>　</a:t>
                      </a:r>
                      <a:endParaRPr kumimoji="1" lang="ja-JP" altLang="en-US" dirty="0">
                        <a:solidFill>
                          <a:schemeClr val="tx1"/>
                        </a:solidFill>
                      </a:endParaRPr>
                    </a:p>
                  </a:txBody>
                  <a:tcPr anchor="ct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altLang="ja-JP" sz="1800" dirty="0" smtClean="0">
                          <a:solidFill>
                            <a:schemeClr val="tx1"/>
                          </a:solidFill>
                        </a:rPr>
                        <a:t>26,263 </a:t>
                      </a:r>
                      <a:endParaRPr kumimoji="1" lang="ja-JP" altLang="en-US" dirty="0" smtClean="0">
                        <a:solidFill>
                          <a:schemeClr val="tx1"/>
                        </a:solidFill>
                      </a:endParaRPr>
                    </a:p>
                  </a:txBody>
                  <a:tcPr anchor="ctr"/>
                </a:tc>
              </a:tr>
              <a:tr h="50405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b="1" kern="1200" dirty="0" smtClean="0">
                          <a:solidFill>
                            <a:schemeClr val="tx1"/>
                          </a:solidFill>
                          <a:latin typeface="+mn-lt"/>
                          <a:ea typeface="+mn-ea"/>
                          <a:cs typeface="+mn-cs"/>
                        </a:rPr>
                        <a:t>Audit Firms</a:t>
                      </a:r>
                      <a:endParaRPr lang="ja-JP" altLang="en-US" sz="1800" b="1" kern="1200" dirty="0">
                        <a:solidFill>
                          <a:schemeClr val="tx1"/>
                        </a:solidFill>
                        <a:latin typeface="+mn-lt"/>
                        <a:ea typeface="+mn-ea"/>
                        <a:cs typeface="+mn-cs"/>
                      </a:endParaRPr>
                    </a:p>
                  </a:txBody>
                  <a:tcPr anchor="ct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altLang="ja-JP" sz="1800" b="1" kern="1200" dirty="0" smtClean="0">
                          <a:solidFill>
                            <a:schemeClr val="tx1"/>
                          </a:solidFill>
                          <a:latin typeface="+mn-lt"/>
                          <a:ea typeface="+mn-ea"/>
                          <a:cs typeface="+mn-cs"/>
                        </a:rPr>
                        <a:t>216</a:t>
                      </a:r>
                      <a:endParaRPr lang="ja-JP" altLang="en-US" sz="1800" b="1" kern="1200" dirty="0">
                        <a:solidFill>
                          <a:schemeClr val="tx1"/>
                        </a:solidFill>
                        <a:latin typeface="+mn-lt"/>
                        <a:ea typeface="+mn-ea"/>
                        <a:cs typeface="+mn-cs"/>
                      </a:endParaRPr>
                    </a:p>
                  </a:txBody>
                  <a:tcPr anchor="ctr"/>
                </a:tc>
              </a:tr>
              <a:tr h="50405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b="1" dirty="0" smtClean="0">
                          <a:solidFill>
                            <a:schemeClr val="tx1"/>
                          </a:solidFill>
                        </a:rPr>
                        <a:t>Individual</a:t>
                      </a:r>
                      <a:r>
                        <a:rPr lang="en-US" altLang="ja-JP" sz="1800" dirty="0" smtClean="0">
                          <a:solidFill>
                            <a:schemeClr val="tx1"/>
                          </a:solidFill>
                        </a:rPr>
                        <a:t> </a:t>
                      </a:r>
                      <a:r>
                        <a:rPr lang="en-US" altLang="ja-JP" sz="1800" b="1" kern="1200" dirty="0" smtClean="0">
                          <a:solidFill>
                            <a:schemeClr val="tx1"/>
                          </a:solidFill>
                          <a:latin typeface="+mn-lt"/>
                          <a:ea typeface="+mn-ea"/>
                          <a:cs typeface="+mn-cs"/>
                        </a:rPr>
                        <a:t>Associate members	</a:t>
                      </a:r>
                      <a:endParaRPr lang="ja-JP" altLang="en-US" sz="1800" b="1" kern="1200" dirty="0">
                        <a:solidFill>
                          <a:schemeClr val="tx1"/>
                        </a:solidFill>
                        <a:latin typeface="+mn-lt"/>
                        <a:ea typeface="+mn-ea"/>
                        <a:cs typeface="+mn-cs"/>
                      </a:endParaRPr>
                    </a:p>
                  </a:txBody>
                  <a:tcPr anchor="ct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altLang="ja-JP" sz="1800" b="1" kern="1200" dirty="0" smtClean="0">
                          <a:solidFill>
                            <a:schemeClr val="tx1"/>
                          </a:solidFill>
                          <a:latin typeface="+mn-lt"/>
                          <a:ea typeface="+mn-ea"/>
                          <a:cs typeface="+mn-cs"/>
                        </a:rPr>
                        <a:t>7,543</a:t>
                      </a:r>
                      <a:endParaRPr lang="ja-JP" altLang="en-US" sz="1800" b="1" kern="1200" dirty="0" smtClean="0">
                        <a:solidFill>
                          <a:schemeClr val="tx1"/>
                        </a:solidFill>
                        <a:latin typeface="+mn-lt"/>
                        <a:ea typeface="+mn-ea"/>
                        <a:cs typeface="+mn-cs"/>
                      </a:endParaRPr>
                    </a:p>
                  </a:txBody>
                  <a:tcPr anchor="ctr"/>
                </a:tc>
              </a:tr>
              <a:tr h="50405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b="1" kern="1200" dirty="0" smtClean="0">
                          <a:solidFill>
                            <a:schemeClr val="tx1"/>
                          </a:solidFill>
                          <a:latin typeface="+mn-lt"/>
                          <a:ea typeface="+mn-ea"/>
                          <a:cs typeface="+mn-cs"/>
                        </a:rPr>
                        <a:t>TOTAL</a:t>
                      </a:r>
                      <a:endParaRPr lang="ja-JP" altLang="en-US" sz="1800" b="1" kern="1200" dirty="0">
                        <a:solidFill>
                          <a:schemeClr val="tx1"/>
                        </a:solidFill>
                        <a:latin typeface="+mn-lt"/>
                        <a:ea typeface="+mn-ea"/>
                        <a:cs typeface="+mn-cs"/>
                      </a:endParaRPr>
                    </a:p>
                  </a:txBody>
                  <a:tcPr anchor="ct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altLang="ja-JP" sz="1800" b="1" kern="1200" dirty="0" smtClean="0">
                          <a:solidFill>
                            <a:schemeClr val="tx1"/>
                          </a:solidFill>
                          <a:latin typeface="+mn-lt"/>
                          <a:ea typeface="+mn-ea"/>
                          <a:cs typeface="+mn-cs"/>
                        </a:rPr>
                        <a:t>34,022</a:t>
                      </a:r>
                    </a:p>
                  </a:txBody>
                  <a:tcPr anchor="ctr"/>
                </a:tc>
              </a:tr>
            </a:tbl>
          </a:graphicData>
        </a:graphic>
      </p:graphicFrame>
      <p:sp>
        <p:nvSpPr>
          <p:cNvPr id="5" name="正方形/長方形 4"/>
          <p:cNvSpPr/>
          <p:nvPr/>
        </p:nvSpPr>
        <p:spPr>
          <a:xfrm>
            <a:off x="467544" y="4011910"/>
            <a:ext cx="5040560" cy="338554"/>
          </a:xfrm>
          <a:prstGeom prst="rect">
            <a:avLst/>
          </a:prstGeom>
        </p:spPr>
        <p:txBody>
          <a:bodyPr wrap="square">
            <a:spAutoFit/>
          </a:bodyPr>
          <a:lstStyle/>
          <a:p>
            <a:pPr marL="0" indent="0">
              <a:buNone/>
            </a:pPr>
            <a:r>
              <a:rPr lang="en-US" altLang="ja-JP" sz="1600" dirty="0" smtClean="0"/>
              <a:t>By </a:t>
            </a:r>
            <a:r>
              <a:rPr lang="en-US" altLang="ja-JP" sz="1600" dirty="0"/>
              <a:t>g</a:t>
            </a:r>
            <a:r>
              <a:rPr lang="en-US" altLang="ja-JP" sz="1600" dirty="0" smtClean="0"/>
              <a:t>ender </a:t>
            </a:r>
            <a:r>
              <a:rPr lang="ja-JP" altLang="en-US" sz="1600" dirty="0" smtClean="0"/>
              <a:t>：</a:t>
            </a:r>
            <a:r>
              <a:rPr lang="en-US" altLang="ja-JP" sz="1600" dirty="0" smtClean="0"/>
              <a:t>Male 28,803,   Female </a:t>
            </a:r>
            <a:r>
              <a:rPr lang="en-US" altLang="ja-JP" sz="1600" dirty="0"/>
              <a:t>4,559</a:t>
            </a:r>
          </a:p>
        </p:txBody>
      </p:sp>
      <p:sp>
        <p:nvSpPr>
          <p:cNvPr id="6" name="テキスト ボックス 5"/>
          <p:cNvSpPr txBox="1"/>
          <p:nvPr/>
        </p:nvSpPr>
        <p:spPr>
          <a:xfrm>
            <a:off x="6156176" y="1923678"/>
            <a:ext cx="2783010" cy="2492990"/>
          </a:xfrm>
          <a:prstGeom prst="rect">
            <a:avLst/>
          </a:prstGeom>
          <a:noFill/>
        </p:spPr>
        <p:txBody>
          <a:bodyPr wrap="square" rtlCol="0">
            <a:spAutoFit/>
          </a:bodyPr>
          <a:lstStyle/>
          <a:p>
            <a:pPr marL="149225" lvl="1" indent="-149225" algn="just"/>
            <a:r>
              <a:rPr lang="en-US" altLang="ja-JP" sz="1200" dirty="0" smtClean="0"/>
              <a:t>※JICPA </a:t>
            </a:r>
            <a:r>
              <a:rPr lang="en-US" altLang="ja-JP" sz="1200" dirty="0"/>
              <a:t>set up JICPA’s committee on professional accountants in business  in August, 2012 and approx. 1,000 members as at December 31, 2014 participate in this committee.  This does not cover all PAIB, and, thus, we do not know how many professional accountants work in business . In addition, there are a lot of accountants working in business who are qualified to become a CPA but </a:t>
            </a:r>
            <a:r>
              <a:rPr lang="en-US" altLang="ja-JP" sz="1200" b="1" u="sng" dirty="0"/>
              <a:t>not </a:t>
            </a:r>
            <a:r>
              <a:rPr lang="en-US" altLang="ja-JP" sz="1200" dirty="0"/>
              <a:t>registered.</a:t>
            </a:r>
          </a:p>
          <a:p>
            <a:pPr algn="just"/>
            <a:endParaRPr kumimoji="1" lang="ja-JP" altLang="en-US" sz="1200" dirty="0"/>
          </a:p>
        </p:txBody>
      </p:sp>
    </p:spTree>
    <p:extLst>
      <p:ext uri="{BB962C8B-B14F-4D97-AF65-F5344CB8AC3E}">
        <p14:creationId xmlns:p14="http://schemas.microsoft.com/office/powerpoint/2010/main" val="660685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49692" y="1419622"/>
            <a:ext cx="8686804" cy="3456384"/>
          </a:xfrm>
        </p:spPr>
        <p:txBody>
          <a:bodyPr>
            <a:noAutofit/>
          </a:bodyPr>
          <a:lstStyle/>
          <a:p>
            <a:pPr algn="just"/>
            <a:r>
              <a:rPr lang="en-US" altLang="ja-JP" sz="2000" dirty="0" smtClean="0">
                <a:solidFill>
                  <a:schemeClr val="tx1"/>
                </a:solidFill>
              </a:rPr>
              <a:t>Mandatory Registration </a:t>
            </a:r>
          </a:p>
          <a:p>
            <a:pPr lvl="1" algn="just"/>
            <a:r>
              <a:rPr lang="en-US" altLang="ja-JP" sz="1600" dirty="0">
                <a:solidFill>
                  <a:schemeClr val="tx1"/>
                </a:solidFill>
              </a:rPr>
              <a:t>A person who is qualified to become a certified public accountant shall register on the certified public accountants roster in order to become a certified public accountant. </a:t>
            </a:r>
            <a:endParaRPr lang="en-US" altLang="ja-JP" sz="1600" dirty="0" smtClean="0">
              <a:solidFill>
                <a:schemeClr val="tx1"/>
              </a:solidFill>
            </a:endParaRPr>
          </a:p>
          <a:p>
            <a:pPr lvl="1" algn="just"/>
            <a:r>
              <a:rPr lang="en-US" altLang="ja-JP" sz="1600" dirty="0" smtClean="0">
                <a:solidFill>
                  <a:schemeClr val="tx1"/>
                </a:solidFill>
              </a:rPr>
              <a:t>A </a:t>
            </a:r>
            <a:r>
              <a:rPr lang="en-US" altLang="ja-JP" sz="1600" dirty="0">
                <a:solidFill>
                  <a:schemeClr val="tx1"/>
                </a:solidFill>
              </a:rPr>
              <a:t>certified public accountant or an audit </a:t>
            </a:r>
            <a:r>
              <a:rPr lang="en-US" altLang="ja-JP" sz="1600" dirty="0" smtClean="0">
                <a:solidFill>
                  <a:schemeClr val="tx1"/>
                </a:solidFill>
              </a:rPr>
              <a:t>firm </a:t>
            </a:r>
            <a:r>
              <a:rPr lang="en-US" altLang="ja-JP" sz="1600" dirty="0">
                <a:solidFill>
                  <a:schemeClr val="tx1"/>
                </a:solidFill>
              </a:rPr>
              <a:t>shall automatically become a member of </a:t>
            </a:r>
            <a:r>
              <a:rPr lang="en-US" altLang="ja-JP" sz="1600" dirty="0" smtClean="0">
                <a:solidFill>
                  <a:schemeClr val="tx1"/>
                </a:solidFill>
              </a:rPr>
              <a:t>the Institute.</a:t>
            </a:r>
          </a:p>
          <a:p>
            <a:pPr lvl="1" algn="just"/>
            <a:r>
              <a:rPr lang="en-US" altLang="ja-JP" sz="1600" dirty="0">
                <a:solidFill>
                  <a:schemeClr val="tx1"/>
                </a:solidFill>
              </a:rPr>
              <a:t>A person who has passed the certified public accountant examination who has interned for two years or more as prescribed in Article 15(1) and has completed the professional accountancy education program as prescribed in Article 16(1) and received the confirmation from the Prime Minister under the provisions of paragraph (7) of the same Article is qualified to become a certified public </a:t>
            </a:r>
            <a:r>
              <a:rPr lang="en-US" altLang="ja-JP" sz="1600" dirty="0" smtClean="0">
                <a:solidFill>
                  <a:schemeClr val="tx1"/>
                </a:solidFill>
              </a:rPr>
              <a:t>accountant.</a:t>
            </a:r>
          </a:p>
          <a:p>
            <a:pPr marL="0" indent="0" algn="just">
              <a:buNone/>
            </a:pPr>
            <a:endParaRPr lang="en-US" altLang="ja-JP" sz="1600" dirty="0" smtClean="0">
              <a:solidFill>
                <a:schemeClr val="tx1"/>
              </a:solidFill>
            </a:endParaRPr>
          </a:p>
        </p:txBody>
      </p:sp>
      <p:sp>
        <p:nvSpPr>
          <p:cNvPr id="4" name="Title 3"/>
          <p:cNvSpPr>
            <a:spLocks noGrp="1"/>
          </p:cNvSpPr>
          <p:nvPr>
            <p:ph type="title"/>
          </p:nvPr>
        </p:nvSpPr>
        <p:spPr/>
        <p:txBody>
          <a:bodyPr/>
          <a:lstStyle/>
          <a:p>
            <a:r>
              <a:rPr lang="en-US" altLang="ja-JP" dirty="0" smtClean="0"/>
              <a:t>13. JICPA Member</a:t>
            </a:r>
            <a:r>
              <a:rPr lang="ja-JP" altLang="en-US" dirty="0" smtClean="0"/>
              <a:t>（</a:t>
            </a:r>
            <a:r>
              <a:rPr lang="en-US" altLang="ja-JP" dirty="0"/>
              <a:t>2</a:t>
            </a:r>
            <a:r>
              <a:rPr lang="en-US" altLang="ja-JP" dirty="0" smtClean="0"/>
              <a:t>/3</a:t>
            </a:r>
            <a:r>
              <a:rPr lang="ja-JP" altLang="en-US" dirty="0" smtClean="0"/>
              <a:t>）</a:t>
            </a:r>
            <a:endParaRPr lang="ja-JP" altLang="ja-JP" dirty="0"/>
          </a:p>
        </p:txBody>
      </p:sp>
      <p:sp>
        <p:nvSpPr>
          <p:cNvPr id="2" name="サブタイトル 1"/>
          <p:cNvSpPr>
            <a:spLocks noGrp="1"/>
          </p:cNvSpPr>
          <p:nvPr>
            <p:ph type="subTitle" idx="10"/>
          </p:nvPr>
        </p:nvSpPr>
        <p:spPr/>
        <p:txBody>
          <a:bodyPr/>
          <a:lstStyle/>
          <a:p>
            <a:endParaRPr kumimoji="1" lang="ja-JP" altLang="en-US"/>
          </a:p>
        </p:txBody>
      </p:sp>
    </p:spTree>
    <p:extLst>
      <p:ext uri="{BB962C8B-B14F-4D97-AF65-F5344CB8AC3E}">
        <p14:creationId xmlns:p14="http://schemas.microsoft.com/office/powerpoint/2010/main" val="1308845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81000" y="1275606"/>
            <a:ext cx="8763000" cy="3528392"/>
          </a:xfrm>
        </p:spPr>
        <p:txBody>
          <a:bodyPr>
            <a:normAutofit/>
          </a:bodyPr>
          <a:lstStyle/>
          <a:p>
            <a:pPr marL="0" indent="0">
              <a:buNone/>
            </a:pPr>
            <a:endParaRPr lang="en-US" altLang="ja-JP" sz="2300" dirty="0" smtClean="0">
              <a:solidFill>
                <a:schemeClr val="tx1"/>
              </a:solidFill>
            </a:endParaRPr>
          </a:p>
          <a:p>
            <a:r>
              <a:rPr lang="en-US" altLang="ja-JP" sz="2300" dirty="0">
                <a:solidFill>
                  <a:schemeClr val="tx1"/>
                </a:solidFill>
              </a:rPr>
              <a:t>Continuing Professional </a:t>
            </a:r>
            <a:r>
              <a:rPr lang="en-US" altLang="ja-JP" sz="2300" dirty="0" smtClean="0">
                <a:solidFill>
                  <a:schemeClr val="tx1"/>
                </a:solidFill>
              </a:rPr>
              <a:t>Education</a:t>
            </a:r>
            <a:r>
              <a:rPr lang="ja-JP" altLang="en-US" sz="2300" dirty="0" smtClean="0">
                <a:solidFill>
                  <a:schemeClr val="tx1"/>
                </a:solidFill>
              </a:rPr>
              <a:t>（</a:t>
            </a:r>
            <a:r>
              <a:rPr lang="en-US" altLang="ja-JP" sz="2300" dirty="0" smtClean="0">
                <a:solidFill>
                  <a:schemeClr val="tx1"/>
                </a:solidFill>
              </a:rPr>
              <a:t>CPE</a:t>
            </a:r>
            <a:r>
              <a:rPr lang="ja-JP" altLang="en-US" sz="2300" dirty="0" smtClean="0">
                <a:solidFill>
                  <a:schemeClr val="tx1"/>
                </a:solidFill>
              </a:rPr>
              <a:t>）</a:t>
            </a:r>
            <a:r>
              <a:rPr lang="en-US" altLang="ja-JP" sz="2300" dirty="0" smtClean="0">
                <a:solidFill>
                  <a:schemeClr val="tx1"/>
                </a:solidFill>
              </a:rPr>
              <a:t>Requirements</a:t>
            </a:r>
            <a:endParaRPr lang="en-US" altLang="ja-JP" sz="2300" dirty="0">
              <a:solidFill>
                <a:schemeClr val="tx1"/>
              </a:solidFill>
            </a:endParaRPr>
          </a:p>
          <a:p>
            <a:pPr lvl="1"/>
            <a:r>
              <a:rPr lang="en-US" altLang="ja-JP" dirty="0" smtClean="0">
                <a:solidFill>
                  <a:schemeClr val="tx1"/>
                </a:solidFill>
              </a:rPr>
              <a:t>20 credits during a year at minimum</a:t>
            </a:r>
          </a:p>
          <a:p>
            <a:pPr lvl="1"/>
            <a:r>
              <a:rPr lang="en-US" altLang="ja-JP" dirty="0" smtClean="0">
                <a:solidFill>
                  <a:schemeClr val="tx1"/>
                </a:solidFill>
              </a:rPr>
              <a:t>120 credits during three consecutive years at minimum</a:t>
            </a:r>
          </a:p>
          <a:p>
            <a:pPr lvl="1"/>
            <a:r>
              <a:rPr lang="en-US" altLang="ja-JP" dirty="0" smtClean="0">
                <a:solidFill>
                  <a:schemeClr val="tx1"/>
                </a:solidFill>
              </a:rPr>
              <a:t>Professional ethics courses are included in the required credits.</a:t>
            </a:r>
          </a:p>
        </p:txBody>
      </p:sp>
      <p:sp>
        <p:nvSpPr>
          <p:cNvPr id="4" name="Title 3"/>
          <p:cNvSpPr>
            <a:spLocks noGrp="1"/>
          </p:cNvSpPr>
          <p:nvPr>
            <p:ph type="title"/>
          </p:nvPr>
        </p:nvSpPr>
        <p:spPr/>
        <p:txBody>
          <a:bodyPr/>
          <a:lstStyle/>
          <a:p>
            <a:r>
              <a:rPr lang="en-US" altLang="ja-JP" dirty="0" smtClean="0"/>
              <a:t>13. JICPA Member</a:t>
            </a:r>
            <a:r>
              <a:rPr lang="ja-JP" altLang="en-US" dirty="0" smtClean="0"/>
              <a:t>　（</a:t>
            </a:r>
            <a:r>
              <a:rPr lang="en-US" altLang="ja-JP" dirty="0"/>
              <a:t>3</a:t>
            </a:r>
            <a:r>
              <a:rPr lang="en-US" altLang="ja-JP" dirty="0" smtClean="0"/>
              <a:t>/3</a:t>
            </a:r>
            <a:r>
              <a:rPr lang="ja-JP" altLang="en-US" dirty="0" smtClean="0"/>
              <a:t>）</a:t>
            </a:r>
            <a:endParaRPr lang="ja-JP" altLang="ja-JP" dirty="0"/>
          </a:p>
        </p:txBody>
      </p:sp>
      <p:sp>
        <p:nvSpPr>
          <p:cNvPr id="2" name="サブタイトル 1"/>
          <p:cNvSpPr>
            <a:spLocks noGrp="1"/>
          </p:cNvSpPr>
          <p:nvPr>
            <p:ph type="subTitle" idx="10"/>
          </p:nvPr>
        </p:nvSpPr>
        <p:spPr/>
        <p:txBody>
          <a:bodyPr/>
          <a:lstStyle/>
          <a:p>
            <a:endParaRPr kumimoji="1" lang="ja-JP" altLang="en-US"/>
          </a:p>
        </p:txBody>
      </p:sp>
    </p:spTree>
    <p:extLst>
      <p:ext uri="{BB962C8B-B14F-4D97-AF65-F5344CB8AC3E}">
        <p14:creationId xmlns:p14="http://schemas.microsoft.com/office/powerpoint/2010/main" val="4086500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Table of Contents  </a:t>
            </a:r>
            <a:endParaRPr lang="en-GB" dirty="0"/>
          </a:p>
        </p:txBody>
      </p:sp>
      <p:sp>
        <p:nvSpPr>
          <p:cNvPr id="3" name="Content Placeholder 2"/>
          <p:cNvSpPr>
            <a:spLocks noGrp="1"/>
          </p:cNvSpPr>
          <p:nvPr>
            <p:ph idx="1"/>
          </p:nvPr>
        </p:nvSpPr>
        <p:spPr>
          <a:xfrm>
            <a:off x="395536" y="1275606"/>
            <a:ext cx="8458200" cy="3423280"/>
          </a:xfrm>
        </p:spPr>
        <p:txBody>
          <a:bodyPr/>
          <a:lstStyle/>
          <a:p>
            <a:pPr marL="0" indent="0">
              <a:lnSpc>
                <a:spcPts val="1100"/>
              </a:lnSpc>
              <a:buNone/>
            </a:pPr>
            <a:r>
              <a:rPr lang="en-US" altLang="ja-JP" sz="1400" dirty="0" smtClean="0">
                <a:solidFill>
                  <a:schemeClr val="tx1"/>
                </a:solidFill>
              </a:rPr>
              <a:t>1.  Japanese </a:t>
            </a:r>
            <a:r>
              <a:rPr lang="en-US" altLang="ja-JP" sz="1400" dirty="0">
                <a:solidFill>
                  <a:schemeClr val="tx1"/>
                </a:solidFill>
              </a:rPr>
              <a:t>Laws and Regulations with Standard Setters</a:t>
            </a:r>
          </a:p>
          <a:p>
            <a:pPr marL="0" indent="0">
              <a:lnSpc>
                <a:spcPts val="1100"/>
              </a:lnSpc>
              <a:buNone/>
            </a:pPr>
            <a:r>
              <a:rPr lang="en-US" altLang="ja-JP" sz="1400" dirty="0">
                <a:solidFill>
                  <a:schemeClr val="tx1"/>
                </a:solidFill>
              </a:rPr>
              <a:t>2</a:t>
            </a:r>
            <a:r>
              <a:rPr lang="en-US" altLang="ja-JP" sz="1400" dirty="0" smtClean="0">
                <a:solidFill>
                  <a:schemeClr val="tx1"/>
                </a:solidFill>
              </a:rPr>
              <a:t>.  </a:t>
            </a:r>
            <a:r>
              <a:rPr lang="en-US" altLang="ja-JP" sz="1400" dirty="0">
                <a:solidFill>
                  <a:schemeClr val="tx1"/>
                </a:solidFill>
              </a:rPr>
              <a:t>Overview of Accounting and Auditing Environment </a:t>
            </a:r>
            <a:r>
              <a:rPr lang="en-US" altLang="ja-JP" sz="1400" dirty="0" smtClean="0">
                <a:solidFill>
                  <a:schemeClr val="tx1"/>
                </a:solidFill>
              </a:rPr>
              <a:t>in </a:t>
            </a:r>
            <a:r>
              <a:rPr lang="en-US" altLang="ja-JP" sz="1400" dirty="0">
                <a:solidFill>
                  <a:schemeClr val="tx1"/>
                </a:solidFill>
              </a:rPr>
              <a:t>Japan</a:t>
            </a:r>
          </a:p>
          <a:p>
            <a:pPr marL="0" indent="0">
              <a:lnSpc>
                <a:spcPts val="1100"/>
              </a:lnSpc>
              <a:buNone/>
            </a:pPr>
            <a:r>
              <a:rPr lang="en-US" altLang="ja-JP" sz="1400" dirty="0">
                <a:solidFill>
                  <a:schemeClr val="tx1"/>
                </a:solidFill>
              </a:rPr>
              <a:t>3. </a:t>
            </a:r>
            <a:r>
              <a:rPr lang="en-US" altLang="ja-JP" sz="1400" dirty="0" smtClean="0">
                <a:solidFill>
                  <a:schemeClr val="tx1"/>
                </a:solidFill>
              </a:rPr>
              <a:t> History</a:t>
            </a:r>
            <a:endParaRPr lang="en-US" altLang="ja-JP" sz="1400" dirty="0">
              <a:solidFill>
                <a:schemeClr val="tx1"/>
              </a:solidFill>
            </a:endParaRPr>
          </a:p>
          <a:p>
            <a:pPr marL="0" indent="0">
              <a:lnSpc>
                <a:spcPts val="1100"/>
              </a:lnSpc>
              <a:buNone/>
            </a:pPr>
            <a:r>
              <a:rPr lang="en-US" altLang="ja-JP" sz="1400" dirty="0" smtClean="0">
                <a:solidFill>
                  <a:schemeClr val="tx1"/>
                </a:solidFill>
              </a:rPr>
              <a:t>4.</a:t>
            </a:r>
            <a:r>
              <a:rPr lang="ja-JP" altLang="en-US" sz="1400" dirty="0">
                <a:solidFill>
                  <a:schemeClr val="tx1"/>
                </a:solidFill>
              </a:rPr>
              <a:t> </a:t>
            </a:r>
            <a:r>
              <a:rPr lang="ja-JP" altLang="en-US" sz="1400" dirty="0" smtClean="0">
                <a:solidFill>
                  <a:schemeClr val="tx1"/>
                </a:solidFill>
              </a:rPr>
              <a:t> </a:t>
            </a:r>
            <a:r>
              <a:rPr lang="en-US" altLang="ja-JP" sz="1400" dirty="0" smtClean="0">
                <a:solidFill>
                  <a:schemeClr val="tx1"/>
                </a:solidFill>
              </a:rPr>
              <a:t>The </a:t>
            </a:r>
            <a:r>
              <a:rPr lang="en-US" altLang="ja-JP" sz="1400" dirty="0">
                <a:solidFill>
                  <a:schemeClr val="tx1"/>
                </a:solidFill>
              </a:rPr>
              <a:t>CPA Act, related regulations and JICPA Code of Professional Ethics</a:t>
            </a:r>
          </a:p>
          <a:p>
            <a:pPr marL="0" indent="0">
              <a:lnSpc>
                <a:spcPts val="1100"/>
              </a:lnSpc>
              <a:buNone/>
            </a:pPr>
            <a:r>
              <a:rPr lang="en-US" altLang="ja-JP" sz="1400" dirty="0">
                <a:solidFill>
                  <a:schemeClr val="tx1"/>
                </a:solidFill>
              </a:rPr>
              <a:t>5. </a:t>
            </a:r>
            <a:r>
              <a:rPr lang="en-US" altLang="ja-JP" sz="1400" dirty="0" smtClean="0">
                <a:solidFill>
                  <a:schemeClr val="tx1"/>
                </a:solidFill>
              </a:rPr>
              <a:t> The </a:t>
            </a:r>
            <a:r>
              <a:rPr lang="en-US" altLang="ja-JP" sz="1400" dirty="0">
                <a:solidFill>
                  <a:schemeClr val="tx1"/>
                </a:solidFill>
              </a:rPr>
              <a:t>CPA </a:t>
            </a:r>
            <a:r>
              <a:rPr lang="en-US" altLang="ja-JP" sz="1400" dirty="0" smtClean="0">
                <a:solidFill>
                  <a:schemeClr val="tx1"/>
                </a:solidFill>
              </a:rPr>
              <a:t>Act</a:t>
            </a:r>
            <a:endParaRPr lang="en-US" altLang="ja-JP" sz="1400" dirty="0">
              <a:solidFill>
                <a:schemeClr val="tx1"/>
              </a:solidFill>
            </a:endParaRPr>
          </a:p>
          <a:p>
            <a:pPr marL="0" indent="0">
              <a:lnSpc>
                <a:spcPts val="1100"/>
              </a:lnSpc>
              <a:buNone/>
            </a:pPr>
            <a:r>
              <a:rPr lang="en-US" altLang="ja-JP" sz="1400" dirty="0">
                <a:solidFill>
                  <a:schemeClr val="tx1"/>
                </a:solidFill>
              </a:rPr>
              <a:t>6. </a:t>
            </a:r>
            <a:r>
              <a:rPr lang="en-US" altLang="ja-JP" sz="1400" dirty="0" smtClean="0">
                <a:solidFill>
                  <a:schemeClr val="tx1"/>
                </a:solidFill>
              </a:rPr>
              <a:t> JICPA </a:t>
            </a:r>
            <a:r>
              <a:rPr lang="en-US" altLang="ja-JP" sz="1400" dirty="0">
                <a:solidFill>
                  <a:schemeClr val="tx1"/>
                </a:solidFill>
              </a:rPr>
              <a:t>Code of Professional Ethics</a:t>
            </a:r>
          </a:p>
          <a:p>
            <a:pPr marL="0" indent="0">
              <a:lnSpc>
                <a:spcPts val="1100"/>
              </a:lnSpc>
              <a:buNone/>
            </a:pPr>
            <a:r>
              <a:rPr lang="en-US" altLang="ja-JP" sz="1400" dirty="0">
                <a:solidFill>
                  <a:schemeClr val="tx1"/>
                </a:solidFill>
              </a:rPr>
              <a:t>7</a:t>
            </a:r>
            <a:r>
              <a:rPr lang="en-US" altLang="ja-JP" sz="1400" dirty="0" smtClean="0">
                <a:solidFill>
                  <a:schemeClr val="tx1"/>
                </a:solidFill>
              </a:rPr>
              <a:t>.  </a:t>
            </a:r>
            <a:r>
              <a:rPr lang="en-US" altLang="ja-JP" sz="1400" dirty="0">
                <a:solidFill>
                  <a:schemeClr val="tx1"/>
                </a:solidFill>
              </a:rPr>
              <a:t>Due Process for the </a:t>
            </a:r>
            <a:r>
              <a:rPr lang="en-US" altLang="ja-JP" sz="1400" dirty="0" smtClean="0">
                <a:solidFill>
                  <a:schemeClr val="tx1"/>
                </a:solidFill>
              </a:rPr>
              <a:t>JICPA Code </a:t>
            </a:r>
            <a:r>
              <a:rPr lang="en-US" altLang="ja-JP" sz="1400" dirty="0">
                <a:solidFill>
                  <a:schemeClr val="tx1"/>
                </a:solidFill>
              </a:rPr>
              <a:t>and the Guidance</a:t>
            </a:r>
          </a:p>
          <a:p>
            <a:pPr marL="0" indent="0">
              <a:lnSpc>
                <a:spcPts val="1100"/>
              </a:lnSpc>
              <a:buNone/>
            </a:pPr>
            <a:r>
              <a:rPr lang="en-US" altLang="ja-JP" sz="1400" dirty="0" smtClean="0">
                <a:solidFill>
                  <a:schemeClr val="tx1"/>
                </a:solidFill>
              </a:rPr>
              <a:t>8.  Overview </a:t>
            </a:r>
            <a:r>
              <a:rPr lang="en-US" altLang="ja-JP" sz="1400" dirty="0">
                <a:solidFill>
                  <a:schemeClr val="tx1"/>
                </a:solidFill>
              </a:rPr>
              <a:t>of </a:t>
            </a:r>
            <a:r>
              <a:rPr lang="en-US" altLang="ja-JP" sz="1400" dirty="0" smtClean="0">
                <a:solidFill>
                  <a:schemeClr val="tx1"/>
                </a:solidFill>
              </a:rPr>
              <a:t>JICPA </a:t>
            </a:r>
            <a:r>
              <a:rPr lang="en-US" altLang="ja-JP" sz="1400" dirty="0">
                <a:solidFill>
                  <a:schemeClr val="tx1"/>
                </a:solidFill>
              </a:rPr>
              <a:t>Code Compared to IESBA </a:t>
            </a:r>
            <a:r>
              <a:rPr lang="en-US" altLang="ja-JP" sz="1400" dirty="0" smtClean="0">
                <a:solidFill>
                  <a:schemeClr val="tx1"/>
                </a:solidFill>
              </a:rPr>
              <a:t>Code</a:t>
            </a:r>
          </a:p>
          <a:p>
            <a:pPr marL="0" indent="0">
              <a:lnSpc>
                <a:spcPts val="1100"/>
              </a:lnSpc>
              <a:buNone/>
            </a:pPr>
            <a:r>
              <a:rPr lang="en-US" altLang="ja-JP" sz="1400" dirty="0" smtClean="0">
                <a:solidFill>
                  <a:schemeClr val="tx1"/>
                </a:solidFill>
              </a:rPr>
              <a:t>9. </a:t>
            </a:r>
            <a:r>
              <a:rPr lang="en-US" altLang="ja-JP" sz="1400" dirty="0">
                <a:solidFill>
                  <a:schemeClr val="tx1"/>
                </a:solidFill>
              </a:rPr>
              <a:t>The Structure and Layout of </a:t>
            </a:r>
            <a:r>
              <a:rPr lang="ja-JP" altLang="en-US" sz="1400" dirty="0">
                <a:solidFill>
                  <a:schemeClr val="tx1"/>
                </a:solidFill>
              </a:rPr>
              <a:t>“</a:t>
            </a:r>
            <a:r>
              <a:rPr lang="en-US" altLang="ja-JP" sz="1400" dirty="0">
                <a:solidFill>
                  <a:schemeClr val="tx1"/>
                </a:solidFill>
              </a:rPr>
              <a:t>JICPA Code of Professional Ethics</a:t>
            </a:r>
            <a:r>
              <a:rPr lang="ja-JP" altLang="en-US" sz="1400" dirty="0">
                <a:solidFill>
                  <a:schemeClr val="tx1"/>
                </a:solidFill>
              </a:rPr>
              <a:t> </a:t>
            </a:r>
            <a:r>
              <a:rPr lang="ja-JP" altLang="en-US" sz="1400" dirty="0" smtClean="0">
                <a:solidFill>
                  <a:schemeClr val="tx1"/>
                </a:solidFill>
              </a:rPr>
              <a:t>”</a:t>
            </a:r>
            <a:endParaRPr lang="en-US" altLang="ja-JP" sz="1400" dirty="0" smtClean="0">
              <a:solidFill>
                <a:schemeClr val="tx1"/>
              </a:solidFill>
            </a:endParaRPr>
          </a:p>
          <a:p>
            <a:pPr marL="0" indent="0">
              <a:lnSpc>
                <a:spcPts val="1100"/>
              </a:lnSpc>
              <a:buNone/>
            </a:pPr>
            <a:r>
              <a:rPr lang="en-US" altLang="ja-JP" sz="1400" dirty="0" smtClean="0">
                <a:solidFill>
                  <a:schemeClr val="tx1"/>
                </a:solidFill>
              </a:rPr>
              <a:t>10. Difference </a:t>
            </a:r>
            <a:r>
              <a:rPr lang="en-US" altLang="ja-JP" sz="1400" dirty="0">
                <a:solidFill>
                  <a:schemeClr val="tx1"/>
                </a:solidFill>
              </a:rPr>
              <a:t>(More restrictive and additional </a:t>
            </a:r>
            <a:r>
              <a:rPr lang="en-US" altLang="ja-JP" sz="1400" dirty="0" smtClean="0">
                <a:solidFill>
                  <a:schemeClr val="tx1"/>
                </a:solidFill>
              </a:rPr>
              <a:t>guidance)</a:t>
            </a:r>
          </a:p>
          <a:p>
            <a:pPr marL="0" indent="0">
              <a:lnSpc>
                <a:spcPts val="1100"/>
              </a:lnSpc>
              <a:buNone/>
            </a:pPr>
            <a:r>
              <a:rPr lang="en-US" altLang="ja-JP" sz="1400" dirty="0" smtClean="0">
                <a:solidFill>
                  <a:schemeClr val="tx1"/>
                </a:solidFill>
              </a:rPr>
              <a:t>11. Partner </a:t>
            </a:r>
            <a:r>
              <a:rPr lang="en-US" altLang="ja-JP" sz="1400" dirty="0">
                <a:solidFill>
                  <a:schemeClr val="tx1"/>
                </a:solidFill>
              </a:rPr>
              <a:t>Rotation Requirements in Japan</a:t>
            </a:r>
          </a:p>
          <a:p>
            <a:pPr marL="0" indent="0">
              <a:lnSpc>
                <a:spcPts val="1100"/>
              </a:lnSpc>
              <a:buNone/>
            </a:pPr>
            <a:r>
              <a:rPr lang="en-US" altLang="ja-JP" sz="1400" dirty="0" smtClean="0">
                <a:solidFill>
                  <a:schemeClr val="tx1"/>
                </a:solidFill>
              </a:rPr>
              <a:t>12. </a:t>
            </a:r>
            <a:r>
              <a:rPr lang="en-US" altLang="ja-JP" sz="1400" dirty="0">
                <a:solidFill>
                  <a:schemeClr val="tx1"/>
                </a:solidFill>
              </a:rPr>
              <a:t>Public Interest Entities</a:t>
            </a:r>
          </a:p>
          <a:p>
            <a:pPr marL="0" indent="0">
              <a:lnSpc>
                <a:spcPts val="1100"/>
              </a:lnSpc>
              <a:buNone/>
            </a:pPr>
            <a:r>
              <a:rPr lang="en-US" altLang="ja-JP" sz="1400" dirty="0" smtClean="0">
                <a:solidFill>
                  <a:schemeClr val="tx1"/>
                </a:solidFill>
              </a:rPr>
              <a:t>13. </a:t>
            </a:r>
            <a:r>
              <a:rPr lang="en-US" altLang="ja-JP" sz="1400" dirty="0">
                <a:solidFill>
                  <a:schemeClr val="tx1"/>
                </a:solidFill>
              </a:rPr>
              <a:t>JICPA Member</a:t>
            </a:r>
          </a:p>
          <a:p>
            <a:pPr marL="0" indent="0">
              <a:lnSpc>
                <a:spcPts val="1100"/>
              </a:lnSpc>
              <a:buNone/>
            </a:pPr>
            <a:r>
              <a:rPr lang="en-US" altLang="ja-JP" sz="1400" dirty="0" smtClean="0">
                <a:solidFill>
                  <a:schemeClr val="tx1"/>
                </a:solidFill>
              </a:rPr>
              <a:t>14. </a:t>
            </a:r>
            <a:r>
              <a:rPr lang="en-US" altLang="ja-JP" sz="1400" dirty="0">
                <a:solidFill>
                  <a:schemeClr val="tx1"/>
                </a:solidFill>
              </a:rPr>
              <a:t>Our Challenges to Respond to IESBA’s Future Changes</a:t>
            </a:r>
            <a:endParaRPr lang="en-GB" sz="1400" dirty="0">
              <a:solidFill>
                <a:schemeClr val="tx1"/>
              </a:solidFill>
            </a:endParaRPr>
          </a:p>
        </p:txBody>
      </p:sp>
    </p:spTree>
    <p:extLst>
      <p:ext uri="{BB962C8B-B14F-4D97-AF65-F5344CB8AC3E}">
        <p14:creationId xmlns:p14="http://schemas.microsoft.com/office/powerpoint/2010/main" val="9111785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pPr marL="500063" indent="-500063"/>
            <a:r>
              <a:rPr lang="en-US" altLang="ja-JP" dirty="0" smtClean="0"/>
              <a:t>14. Our Challenges to Respond to IESBA’s Future Changes</a:t>
            </a:r>
            <a:r>
              <a:rPr lang="ja-JP" altLang="en-US" dirty="0" smtClean="0"/>
              <a:t>（</a:t>
            </a:r>
            <a:r>
              <a:rPr lang="en-US" altLang="ja-JP" dirty="0" smtClean="0"/>
              <a:t>1/3</a:t>
            </a:r>
            <a:r>
              <a:rPr lang="ja-JP" altLang="en-US" dirty="0" smtClean="0"/>
              <a:t>）</a:t>
            </a:r>
            <a:endParaRPr lang="en-US" dirty="0" smtClean="0"/>
          </a:p>
        </p:txBody>
      </p:sp>
      <p:sp>
        <p:nvSpPr>
          <p:cNvPr id="2" name="コンテンツ プレースホルダー 1"/>
          <p:cNvSpPr>
            <a:spLocks noGrp="1"/>
          </p:cNvSpPr>
          <p:nvPr>
            <p:ph idx="1"/>
          </p:nvPr>
        </p:nvSpPr>
        <p:spPr>
          <a:xfrm>
            <a:off x="395536" y="1491630"/>
            <a:ext cx="8458200" cy="2520280"/>
          </a:xfrm>
        </p:spPr>
        <p:txBody>
          <a:bodyPr>
            <a:normAutofit/>
          </a:bodyPr>
          <a:lstStyle/>
          <a:p>
            <a:pPr algn="just"/>
            <a:r>
              <a:rPr lang="en-US" altLang="ja-JP" sz="1800" dirty="0" smtClean="0">
                <a:solidFill>
                  <a:schemeClr val="tx1"/>
                </a:solidFill>
              </a:rPr>
              <a:t>Historically, non audit practices have been much smaller in size than audit practices in Japan compared to the US and other major European countries. Recently, non audit practices have continued to grow and will grow faster than in the past. The provisions of JICPA code related to non audit services are the same as IESBA code and rather more restrictive but we pay attention to EU regulatory developments.</a:t>
            </a:r>
            <a:endParaRPr lang="en-US" altLang="ja-JP" sz="1800" b="1" dirty="0" smtClean="0">
              <a:solidFill>
                <a:schemeClr val="tx1"/>
              </a:solidFill>
            </a:endParaRPr>
          </a:p>
        </p:txBody>
      </p:sp>
    </p:spTree>
    <p:extLst>
      <p:ext uri="{BB962C8B-B14F-4D97-AF65-F5344CB8AC3E}">
        <p14:creationId xmlns:p14="http://schemas.microsoft.com/office/powerpoint/2010/main" val="725942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pPr marL="488950" indent="-488950"/>
            <a:r>
              <a:rPr lang="en-US" altLang="ja-JP" dirty="0" smtClean="0"/>
              <a:t>14. Our Challenges to Respond to IESBA’s Future Changes</a:t>
            </a:r>
            <a:r>
              <a:rPr lang="ja-JP" altLang="en-US" dirty="0" smtClean="0"/>
              <a:t>（</a:t>
            </a:r>
            <a:r>
              <a:rPr lang="en-US" altLang="ja-JP" dirty="0"/>
              <a:t>2</a:t>
            </a:r>
            <a:r>
              <a:rPr lang="en-US" altLang="ja-JP" dirty="0" smtClean="0"/>
              <a:t>/3</a:t>
            </a:r>
            <a:r>
              <a:rPr lang="ja-JP" altLang="en-US" dirty="0" smtClean="0"/>
              <a:t>）</a:t>
            </a:r>
            <a:endParaRPr lang="en-US" dirty="0" smtClean="0"/>
          </a:p>
        </p:txBody>
      </p:sp>
      <p:sp>
        <p:nvSpPr>
          <p:cNvPr id="2" name="コンテンツ プレースホルダー 1"/>
          <p:cNvSpPr>
            <a:spLocks noGrp="1"/>
          </p:cNvSpPr>
          <p:nvPr>
            <p:ph idx="1"/>
          </p:nvPr>
        </p:nvSpPr>
        <p:spPr>
          <a:xfrm>
            <a:off x="395536" y="1419622"/>
            <a:ext cx="8458200" cy="2592288"/>
          </a:xfrm>
        </p:spPr>
        <p:txBody>
          <a:bodyPr>
            <a:normAutofit/>
          </a:bodyPr>
          <a:lstStyle/>
          <a:p>
            <a:pPr algn="just"/>
            <a:r>
              <a:rPr lang="en-US" altLang="ja-JP" sz="1800" dirty="0" smtClean="0">
                <a:solidFill>
                  <a:schemeClr val="tx1"/>
                </a:solidFill>
              </a:rPr>
              <a:t>Historically, the number of PAIB has been very limited and most of JICPA members have been professional accountants in public practice who work with the firms or as a sole proprietorship.</a:t>
            </a:r>
            <a:r>
              <a:rPr lang="ja-JP" altLang="en-US" sz="1800" dirty="0" smtClean="0">
                <a:solidFill>
                  <a:schemeClr val="tx1"/>
                </a:solidFill>
              </a:rPr>
              <a:t>　</a:t>
            </a:r>
            <a:r>
              <a:rPr lang="en-US" altLang="ja-JP" sz="1800" dirty="0" smtClean="0">
                <a:solidFill>
                  <a:schemeClr val="tx1"/>
                </a:solidFill>
              </a:rPr>
              <a:t>In particular, there has been a very small number of senior PAIB working </a:t>
            </a:r>
            <a:r>
              <a:rPr lang="en-US" altLang="ja-JP" sz="1800" dirty="0">
                <a:solidFill>
                  <a:schemeClr val="tx1"/>
                </a:solidFill>
              </a:rPr>
              <a:t>for the listed companies as </a:t>
            </a:r>
            <a:r>
              <a:rPr lang="en-US" altLang="ja-JP" sz="1800" dirty="0" smtClean="0">
                <a:solidFill>
                  <a:schemeClr val="tx1"/>
                </a:solidFill>
              </a:rPr>
              <a:t>CFO, executive</a:t>
            </a:r>
            <a:r>
              <a:rPr lang="ja-JP" altLang="en-US" sz="1800" dirty="0" smtClean="0">
                <a:solidFill>
                  <a:schemeClr val="tx1"/>
                </a:solidFill>
              </a:rPr>
              <a:t> </a:t>
            </a:r>
            <a:r>
              <a:rPr lang="en-US" altLang="ja-JP" sz="1800" dirty="0" smtClean="0">
                <a:solidFill>
                  <a:schemeClr val="tx1"/>
                </a:solidFill>
              </a:rPr>
              <a:t>officers </a:t>
            </a:r>
            <a:r>
              <a:rPr lang="en-US" altLang="ja-JP" sz="1800" dirty="0">
                <a:solidFill>
                  <a:schemeClr val="tx1"/>
                </a:solidFill>
              </a:rPr>
              <a:t>and other management </a:t>
            </a:r>
            <a:r>
              <a:rPr lang="en-US" altLang="ja-JP" sz="1800" dirty="0" smtClean="0">
                <a:solidFill>
                  <a:schemeClr val="tx1"/>
                </a:solidFill>
              </a:rPr>
              <a:t>functions.</a:t>
            </a:r>
            <a:r>
              <a:rPr lang="ja-JP" altLang="ja-JP" sz="1800" dirty="0" smtClean="0">
                <a:solidFill>
                  <a:schemeClr val="tx1"/>
                </a:solidFill>
              </a:rPr>
              <a:t> </a:t>
            </a:r>
            <a:r>
              <a:rPr lang="en-US" altLang="ja-JP" sz="1800" dirty="0" smtClean="0">
                <a:solidFill>
                  <a:schemeClr val="tx1"/>
                </a:solidFill>
              </a:rPr>
              <a:t> However, the number of PAIB is increasing.</a:t>
            </a:r>
            <a:r>
              <a:rPr lang="ja-JP" altLang="en-US" sz="1800" dirty="0">
                <a:solidFill>
                  <a:schemeClr val="tx1"/>
                </a:solidFill>
              </a:rPr>
              <a:t> </a:t>
            </a:r>
            <a:r>
              <a:rPr lang="en-US" altLang="ja-JP" sz="1800" dirty="0" smtClean="0">
                <a:solidFill>
                  <a:schemeClr val="tx1"/>
                </a:solidFill>
              </a:rPr>
              <a:t>Thus, we pay attention to the future revisions of IESBA code.</a:t>
            </a:r>
          </a:p>
        </p:txBody>
      </p:sp>
    </p:spTree>
    <p:extLst>
      <p:ext uri="{BB962C8B-B14F-4D97-AF65-F5344CB8AC3E}">
        <p14:creationId xmlns:p14="http://schemas.microsoft.com/office/powerpoint/2010/main" val="436458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pPr marL="520700" indent="-520700"/>
            <a:r>
              <a:rPr lang="en-US" altLang="ja-JP" dirty="0" smtClean="0"/>
              <a:t>14. Our Challenges to Respond to IESBA’s Future Changes</a:t>
            </a:r>
            <a:r>
              <a:rPr lang="ja-JP" altLang="en-US" dirty="0" smtClean="0"/>
              <a:t>（</a:t>
            </a:r>
            <a:r>
              <a:rPr lang="en-US" altLang="ja-JP" dirty="0" smtClean="0"/>
              <a:t>3/3</a:t>
            </a:r>
            <a:r>
              <a:rPr lang="ja-JP" altLang="en-US" dirty="0" smtClean="0"/>
              <a:t>）</a:t>
            </a:r>
            <a:endParaRPr lang="en-US" dirty="0" smtClean="0"/>
          </a:p>
        </p:txBody>
      </p:sp>
      <p:sp>
        <p:nvSpPr>
          <p:cNvPr id="2" name="コンテンツ プレースホルダー 1"/>
          <p:cNvSpPr>
            <a:spLocks noGrp="1"/>
          </p:cNvSpPr>
          <p:nvPr>
            <p:ph idx="1"/>
          </p:nvPr>
        </p:nvSpPr>
        <p:spPr>
          <a:xfrm>
            <a:off x="395536" y="1563638"/>
            <a:ext cx="8458200" cy="2304256"/>
          </a:xfrm>
        </p:spPr>
        <p:txBody>
          <a:bodyPr>
            <a:normAutofit/>
          </a:bodyPr>
          <a:lstStyle/>
          <a:p>
            <a:pPr algn="just"/>
            <a:r>
              <a:rPr lang="en-US" altLang="ja-JP" sz="1800" dirty="0" smtClean="0">
                <a:solidFill>
                  <a:schemeClr val="tx1"/>
                </a:solidFill>
              </a:rPr>
              <a:t>More than 150 of small or medium audit firms audit listed companies.</a:t>
            </a:r>
          </a:p>
          <a:p>
            <a:pPr algn="just"/>
            <a:endParaRPr lang="en-US" altLang="ja-JP" sz="1600" dirty="0">
              <a:solidFill>
                <a:schemeClr val="tx1"/>
              </a:solidFill>
            </a:endParaRPr>
          </a:p>
          <a:p>
            <a:pPr algn="just"/>
            <a:r>
              <a:rPr lang="en-US" altLang="ja-JP" sz="1800" dirty="0" smtClean="0">
                <a:solidFill>
                  <a:schemeClr val="tx1"/>
                </a:solidFill>
              </a:rPr>
              <a:t>Considering the trend in our profession in Japan, it is our important challenge to raise awareness and enhance understandings of our code and activities among investors and other stakeholders in Japan and to make our profession more attractive.</a:t>
            </a:r>
          </a:p>
        </p:txBody>
      </p:sp>
    </p:spTree>
    <p:extLst>
      <p:ext uri="{BB962C8B-B14F-4D97-AF65-F5344CB8AC3E}">
        <p14:creationId xmlns:p14="http://schemas.microsoft.com/office/powerpoint/2010/main" val="4275048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8360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699542"/>
            <a:ext cx="7543800" cy="400050"/>
          </a:xfrm>
        </p:spPr>
        <p:txBody>
          <a:bodyPr/>
          <a:lstStyle/>
          <a:p>
            <a:pPr marL="330200" indent="-330200"/>
            <a:r>
              <a:rPr lang="en-US" altLang="ja-JP" dirty="0"/>
              <a:t>1</a:t>
            </a:r>
            <a:r>
              <a:rPr lang="en-US" altLang="ja-JP" dirty="0" smtClean="0"/>
              <a:t>. </a:t>
            </a:r>
            <a:r>
              <a:rPr lang="en-US" altLang="ja-JP" dirty="0"/>
              <a:t>Japanese Laws and Regulations </a:t>
            </a:r>
            <a:r>
              <a:rPr lang="en-US" altLang="ja-JP" dirty="0" smtClean="0"/>
              <a:t>with Standard Setters </a:t>
            </a:r>
            <a:r>
              <a:rPr lang="en-US" dirty="0" smtClean="0"/>
              <a:t/>
            </a:r>
            <a:br>
              <a:rPr lang="en-US" dirty="0" smtClean="0"/>
            </a:br>
            <a:r>
              <a:rPr lang="en-US" dirty="0" smtClean="0"/>
              <a:t/>
            </a:r>
            <a:br>
              <a:rPr lang="en-US" dirty="0" smtClean="0"/>
            </a:br>
            <a:endParaRPr lang="en-US" dirty="0"/>
          </a:p>
        </p:txBody>
      </p:sp>
      <p:sp>
        <p:nvSpPr>
          <p:cNvPr id="3" name="サブタイトル 2"/>
          <p:cNvSpPr>
            <a:spLocks noGrp="1"/>
          </p:cNvSpPr>
          <p:nvPr>
            <p:ph type="subTitle" idx="10"/>
          </p:nvPr>
        </p:nvSpPr>
        <p:spPr/>
        <p:txBody>
          <a:bodyPr/>
          <a:lstStyle/>
          <a:p>
            <a:endParaRPr kumimoji="1" lang="ja-JP" altLang="en-US"/>
          </a:p>
        </p:txBody>
      </p:sp>
      <p:graphicFrame>
        <p:nvGraphicFramePr>
          <p:cNvPr id="8" name="コンテンツ プレースホルダー 7"/>
          <p:cNvGraphicFramePr>
            <a:graphicFrameLocks noGrp="1"/>
          </p:cNvGraphicFramePr>
          <p:nvPr>
            <p:ph idx="1"/>
            <p:extLst>
              <p:ext uri="{D42A27DB-BD31-4B8C-83A1-F6EECF244321}">
                <p14:modId xmlns:p14="http://schemas.microsoft.com/office/powerpoint/2010/main" val="581601581"/>
              </p:ext>
            </p:extLst>
          </p:nvPr>
        </p:nvGraphicFramePr>
        <p:xfrm>
          <a:off x="395536" y="1214061"/>
          <a:ext cx="8496944" cy="2693642"/>
        </p:xfrm>
        <a:graphic>
          <a:graphicData uri="http://schemas.openxmlformats.org/drawingml/2006/table">
            <a:tbl>
              <a:tblPr firstRow="1" firstCol="1" bandRow="1">
                <a:tableStyleId>{5C22544A-7EE6-4342-B048-85BDC9FD1C3A}</a:tableStyleId>
              </a:tblPr>
              <a:tblGrid>
                <a:gridCol w="1656184"/>
                <a:gridCol w="2232248"/>
                <a:gridCol w="2520280"/>
                <a:gridCol w="2088232"/>
              </a:tblGrid>
              <a:tr h="302434">
                <a:tc>
                  <a:txBody>
                    <a:bodyPr/>
                    <a:lstStyle/>
                    <a:p>
                      <a:pPr algn="just">
                        <a:spcAft>
                          <a:spcPts val="0"/>
                        </a:spcAft>
                      </a:pPr>
                      <a:r>
                        <a:rPr lang="en-US" sz="1100" kern="100" dirty="0">
                          <a:effectLst/>
                        </a:rPr>
                        <a:t> </a:t>
                      </a:r>
                      <a:endParaRPr lang="ja-JP" sz="1100" kern="100" dirty="0">
                        <a:effectLst/>
                        <a:latin typeface="Century"/>
                        <a:ea typeface="ＭＳ 明朝"/>
                        <a:cs typeface="Times New Roman"/>
                      </a:endParaRPr>
                    </a:p>
                  </a:txBody>
                  <a:tcPr marL="65620" marR="65620" marT="0" marB="0"/>
                </a:tc>
                <a:tc>
                  <a:txBody>
                    <a:bodyPr/>
                    <a:lstStyle/>
                    <a:p>
                      <a:pPr algn="ctr">
                        <a:spcAft>
                          <a:spcPts val="0"/>
                        </a:spcAft>
                      </a:pPr>
                      <a:r>
                        <a:rPr lang="en-US" sz="1100" kern="100" dirty="0">
                          <a:effectLst/>
                        </a:rPr>
                        <a:t>The Diet approval or Government</a:t>
                      </a:r>
                      <a:endParaRPr lang="ja-JP" sz="1100" kern="100" dirty="0">
                        <a:effectLst/>
                        <a:latin typeface="Century"/>
                        <a:ea typeface="ＭＳ 明朝"/>
                        <a:cs typeface="Times New Roman"/>
                      </a:endParaRPr>
                    </a:p>
                  </a:txBody>
                  <a:tcPr marL="65620" marR="65620" marT="0" marB="0" anchor="ctr"/>
                </a:tc>
                <a:tc>
                  <a:txBody>
                    <a:bodyPr/>
                    <a:lstStyle/>
                    <a:p>
                      <a:pPr algn="ctr">
                        <a:spcAft>
                          <a:spcPts val="0"/>
                        </a:spcAft>
                      </a:pPr>
                      <a:r>
                        <a:rPr lang="en-US" sz="1100" kern="100" dirty="0">
                          <a:effectLst/>
                        </a:rPr>
                        <a:t>Independent Standard Setter</a:t>
                      </a:r>
                      <a:endParaRPr lang="ja-JP" sz="1100" kern="100" dirty="0">
                        <a:effectLst/>
                        <a:latin typeface="Century"/>
                        <a:ea typeface="ＭＳ 明朝"/>
                        <a:cs typeface="Times New Roman"/>
                      </a:endParaRPr>
                    </a:p>
                  </a:txBody>
                  <a:tcPr marL="65620" marR="65620" marT="0" marB="0" anchor="ctr"/>
                </a:tc>
                <a:tc>
                  <a:txBody>
                    <a:bodyPr/>
                    <a:lstStyle/>
                    <a:p>
                      <a:pPr algn="ctr">
                        <a:spcAft>
                          <a:spcPts val="0"/>
                        </a:spcAft>
                      </a:pPr>
                      <a:r>
                        <a:rPr lang="en-US" sz="1100" kern="100" dirty="0">
                          <a:effectLst/>
                        </a:rPr>
                        <a:t>JICPA</a:t>
                      </a:r>
                      <a:endParaRPr lang="ja-JP" sz="1100" kern="100" dirty="0">
                        <a:effectLst/>
                        <a:latin typeface="Century"/>
                        <a:ea typeface="ＭＳ 明朝"/>
                        <a:cs typeface="Times New Roman"/>
                      </a:endParaRPr>
                    </a:p>
                  </a:txBody>
                  <a:tcPr marL="65620" marR="65620" marT="0" marB="0" anchor="ctr"/>
                </a:tc>
              </a:tr>
              <a:tr h="384801">
                <a:tc>
                  <a:txBody>
                    <a:bodyPr/>
                    <a:lstStyle/>
                    <a:p>
                      <a:pPr algn="just">
                        <a:spcAft>
                          <a:spcPts val="0"/>
                        </a:spcAft>
                      </a:pPr>
                      <a:r>
                        <a:rPr lang="en-US" sz="1100" kern="100" dirty="0">
                          <a:effectLst/>
                        </a:rPr>
                        <a:t>Professional </a:t>
                      </a:r>
                      <a:r>
                        <a:rPr lang="en-US" sz="1100" kern="100" dirty="0" smtClean="0">
                          <a:effectLst/>
                        </a:rPr>
                        <a:t>Ethics </a:t>
                      </a:r>
                      <a:r>
                        <a:rPr lang="en-US" altLang="ja-JP" sz="1100" kern="100" dirty="0" smtClean="0">
                          <a:effectLst/>
                        </a:rPr>
                        <a:t>※1</a:t>
                      </a:r>
                      <a:endParaRPr lang="ja-JP" sz="1100" kern="100" dirty="0">
                        <a:effectLst/>
                        <a:latin typeface="Century"/>
                        <a:ea typeface="ＭＳ 明朝"/>
                        <a:cs typeface="Times New Roman"/>
                      </a:endParaRPr>
                    </a:p>
                  </a:txBody>
                  <a:tcPr marL="65620" marR="65620" marT="0" marB="0" anchor="ctr"/>
                </a:tc>
                <a:tc>
                  <a:txBody>
                    <a:bodyPr/>
                    <a:lstStyle/>
                    <a:p>
                      <a:pPr algn="just">
                        <a:spcAft>
                          <a:spcPts val="0"/>
                        </a:spcAft>
                      </a:pPr>
                      <a:r>
                        <a:rPr lang="en-US" sz="1100" kern="100" dirty="0">
                          <a:effectLst/>
                        </a:rPr>
                        <a:t>The </a:t>
                      </a:r>
                      <a:r>
                        <a:rPr lang="en-US" sz="1100" kern="100" dirty="0" smtClean="0">
                          <a:effectLst/>
                        </a:rPr>
                        <a:t>CPA </a:t>
                      </a:r>
                      <a:r>
                        <a:rPr lang="ja-JP" altLang="en-US" sz="1100" kern="100" baseline="0" dirty="0" smtClean="0">
                          <a:effectLst/>
                        </a:rPr>
                        <a:t> </a:t>
                      </a:r>
                      <a:r>
                        <a:rPr lang="en-US" sz="1100" kern="100" dirty="0" smtClean="0">
                          <a:effectLst/>
                        </a:rPr>
                        <a:t>Act</a:t>
                      </a:r>
                      <a:endParaRPr lang="ja-JP" sz="1100" kern="100" dirty="0">
                        <a:effectLst/>
                        <a:latin typeface="Century"/>
                        <a:ea typeface="ＭＳ 明朝"/>
                        <a:cs typeface="Times New Roman"/>
                      </a:endParaRPr>
                    </a:p>
                  </a:txBody>
                  <a:tcPr marL="65620" marR="65620" marT="0" marB="0"/>
                </a:tc>
                <a:tc>
                  <a:txBody>
                    <a:bodyPr/>
                    <a:lstStyle/>
                    <a:p>
                      <a:pPr algn="just">
                        <a:spcAft>
                          <a:spcPts val="0"/>
                        </a:spcAft>
                      </a:pPr>
                      <a:r>
                        <a:rPr lang="en-US" sz="1100" kern="100">
                          <a:effectLst/>
                        </a:rPr>
                        <a:t> </a:t>
                      </a:r>
                      <a:endParaRPr lang="ja-JP" sz="1100" kern="100">
                        <a:effectLst/>
                        <a:latin typeface="Century"/>
                        <a:ea typeface="ＭＳ 明朝"/>
                        <a:cs typeface="Times New Roman"/>
                      </a:endParaRPr>
                    </a:p>
                  </a:txBody>
                  <a:tcPr marL="65620" marR="65620" marT="0" marB="0"/>
                </a:tc>
                <a:tc>
                  <a:txBody>
                    <a:bodyPr/>
                    <a:lstStyle/>
                    <a:p>
                      <a:pPr algn="just">
                        <a:spcAft>
                          <a:spcPts val="0"/>
                        </a:spcAft>
                      </a:pPr>
                      <a:r>
                        <a:rPr lang="en-US" sz="1100" kern="100" dirty="0">
                          <a:effectLst/>
                        </a:rPr>
                        <a:t>Code of Professional Ethics and </a:t>
                      </a:r>
                      <a:r>
                        <a:rPr lang="en-US" sz="1100" kern="100" dirty="0" smtClean="0">
                          <a:effectLst/>
                        </a:rPr>
                        <a:t>Related </a:t>
                      </a:r>
                      <a:r>
                        <a:rPr lang="en-US" sz="1100" kern="100" dirty="0">
                          <a:effectLst/>
                        </a:rPr>
                        <a:t>G</a:t>
                      </a:r>
                      <a:r>
                        <a:rPr lang="en-US" sz="1100" kern="100" dirty="0" smtClean="0">
                          <a:effectLst/>
                        </a:rPr>
                        <a:t>uidance</a:t>
                      </a:r>
                      <a:endParaRPr lang="ja-JP" sz="1100" kern="100" dirty="0">
                        <a:effectLst/>
                        <a:latin typeface="Century"/>
                        <a:ea typeface="ＭＳ 明朝"/>
                        <a:cs typeface="Times New Roman"/>
                      </a:endParaRPr>
                    </a:p>
                  </a:txBody>
                  <a:tcPr marL="65620" marR="65620" marT="0" marB="0"/>
                </a:tc>
              </a:tr>
              <a:tr h="631305">
                <a:tc>
                  <a:txBody>
                    <a:bodyPr/>
                    <a:lstStyle/>
                    <a:p>
                      <a:pPr algn="just">
                        <a:spcAft>
                          <a:spcPts val="0"/>
                        </a:spcAft>
                      </a:pPr>
                      <a:r>
                        <a:rPr lang="en-US" sz="1100" kern="100" dirty="0">
                          <a:effectLst/>
                        </a:rPr>
                        <a:t>Accounting</a:t>
                      </a:r>
                      <a:endParaRPr lang="ja-JP" sz="1100" kern="100" dirty="0">
                        <a:effectLst/>
                        <a:latin typeface="Century"/>
                        <a:ea typeface="ＭＳ 明朝"/>
                        <a:cs typeface="Times New Roman"/>
                      </a:endParaRPr>
                    </a:p>
                  </a:txBody>
                  <a:tcPr marL="65620" marR="65620" marT="0" marB="0" anchor="ctr"/>
                </a:tc>
                <a:tc>
                  <a:txBody>
                    <a:bodyPr/>
                    <a:lstStyle/>
                    <a:p>
                      <a:pPr algn="just">
                        <a:spcAft>
                          <a:spcPts val="0"/>
                        </a:spcAft>
                      </a:pPr>
                      <a:r>
                        <a:rPr lang="en-US" altLang="ja-JP" sz="1000" u="none" kern="1200" dirty="0" smtClean="0">
                          <a:solidFill>
                            <a:schemeClr val="dk1"/>
                          </a:solidFill>
                          <a:effectLst/>
                          <a:latin typeface="+mn-lt"/>
                          <a:ea typeface="+mn-ea"/>
                          <a:cs typeface="+mn-cs"/>
                        </a:rPr>
                        <a:t>The Companies Act</a:t>
                      </a:r>
                    </a:p>
                    <a:p>
                      <a:pPr algn="just">
                        <a:spcAft>
                          <a:spcPts val="0"/>
                        </a:spcAft>
                      </a:pPr>
                      <a:r>
                        <a:rPr lang="en-US" altLang="ja-JP" sz="1000" u="none" kern="1200" dirty="0" smtClean="0">
                          <a:solidFill>
                            <a:schemeClr val="dk1"/>
                          </a:solidFill>
                          <a:effectLst/>
                          <a:latin typeface="+mn-lt"/>
                          <a:ea typeface="+mn-ea"/>
                          <a:cs typeface="+mn-cs"/>
                        </a:rPr>
                        <a:t>Financial Instruments and Exchange Act (FIEA)</a:t>
                      </a:r>
                    </a:p>
                    <a:p>
                      <a:pPr algn="just">
                        <a:spcAft>
                          <a:spcPts val="0"/>
                        </a:spcAft>
                      </a:pPr>
                      <a:r>
                        <a:rPr lang="en-US" altLang="ja-JP" sz="1000" u="none" kern="1200" dirty="0" smtClean="0">
                          <a:solidFill>
                            <a:schemeClr val="dk1"/>
                          </a:solidFill>
                          <a:effectLst/>
                          <a:latin typeface="+mn-lt"/>
                          <a:ea typeface="+mn-ea"/>
                          <a:cs typeface="+mn-cs"/>
                        </a:rPr>
                        <a:t>Ordinance on the Disclosure</a:t>
                      </a:r>
                      <a:endParaRPr lang="ja-JP" sz="1000" u="none" kern="100" dirty="0">
                        <a:effectLst/>
                        <a:latin typeface="Century"/>
                        <a:ea typeface="ＭＳ 明朝"/>
                        <a:cs typeface="Times New Roman"/>
                      </a:endParaRPr>
                    </a:p>
                  </a:txBody>
                  <a:tcPr marL="65620" marR="65620" marT="0" marB="0"/>
                </a:tc>
                <a:tc>
                  <a:txBody>
                    <a:bodyPr/>
                    <a:lstStyle/>
                    <a:p>
                      <a:pPr algn="just">
                        <a:spcAft>
                          <a:spcPts val="0"/>
                        </a:spcAft>
                      </a:pPr>
                      <a:r>
                        <a:rPr lang="en-US" sz="1100" kern="100" dirty="0">
                          <a:effectLst/>
                        </a:rPr>
                        <a:t>ASBJ </a:t>
                      </a:r>
                      <a:endParaRPr lang="ja-JP" sz="1100" kern="100" dirty="0">
                        <a:effectLst/>
                      </a:endParaRPr>
                    </a:p>
                    <a:p>
                      <a:pPr algn="just">
                        <a:spcAft>
                          <a:spcPts val="0"/>
                        </a:spcAft>
                      </a:pPr>
                      <a:r>
                        <a:rPr lang="en-US" sz="1100" kern="100" dirty="0" smtClean="0">
                          <a:effectLst/>
                        </a:rPr>
                        <a:t>- Accounting Standards</a:t>
                      </a:r>
                      <a:r>
                        <a:rPr lang="en-US" sz="1100" kern="100" dirty="0">
                          <a:effectLst/>
                        </a:rPr>
                        <a:t> </a:t>
                      </a:r>
                      <a:endParaRPr lang="ja-JP" sz="1100" kern="100" dirty="0">
                        <a:effectLst/>
                        <a:latin typeface="Century"/>
                        <a:ea typeface="ＭＳ 明朝"/>
                        <a:cs typeface="Times New Roman"/>
                      </a:endParaRPr>
                    </a:p>
                  </a:txBody>
                  <a:tcPr marL="65620" marR="65620" marT="0" marB="0"/>
                </a:tc>
                <a:tc>
                  <a:txBody>
                    <a:bodyPr/>
                    <a:lstStyle/>
                    <a:p>
                      <a:pPr algn="just">
                        <a:spcAft>
                          <a:spcPts val="0"/>
                        </a:spcAft>
                      </a:pPr>
                      <a:r>
                        <a:rPr lang="en-US" sz="1100" kern="100" dirty="0">
                          <a:effectLst/>
                        </a:rPr>
                        <a:t>Guidance</a:t>
                      </a:r>
                      <a:endParaRPr lang="ja-JP" sz="1100" kern="100" dirty="0">
                        <a:effectLst/>
                        <a:latin typeface="Century"/>
                        <a:ea typeface="ＭＳ 明朝"/>
                        <a:cs typeface="Times New Roman"/>
                      </a:endParaRPr>
                    </a:p>
                  </a:txBody>
                  <a:tcPr marL="65620" marR="65620" marT="0" marB="0"/>
                </a:tc>
              </a:tr>
              <a:tr h="504056">
                <a:tc>
                  <a:txBody>
                    <a:bodyPr/>
                    <a:lstStyle/>
                    <a:p>
                      <a:pPr algn="just">
                        <a:spcAft>
                          <a:spcPts val="0"/>
                        </a:spcAft>
                      </a:pPr>
                      <a:r>
                        <a:rPr lang="en-US" sz="1100" kern="100" dirty="0">
                          <a:effectLst/>
                        </a:rPr>
                        <a:t>Financial Statement </a:t>
                      </a:r>
                      <a:r>
                        <a:rPr lang="en-US" sz="1100" kern="100" dirty="0" smtClean="0">
                          <a:effectLst/>
                        </a:rPr>
                        <a:t>Auditing </a:t>
                      </a:r>
                      <a:r>
                        <a:rPr lang="en-US" altLang="ja-JP" sz="1100" kern="100" dirty="0" smtClean="0">
                          <a:effectLst/>
                        </a:rPr>
                        <a:t>※2</a:t>
                      </a:r>
                      <a:endParaRPr lang="ja-JP" sz="1100" kern="100" dirty="0">
                        <a:effectLst/>
                        <a:latin typeface="Century"/>
                        <a:ea typeface="ＭＳ 明朝"/>
                        <a:cs typeface="Times New Roman"/>
                      </a:endParaRPr>
                    </a:p>
                  </a:txBody>
                  <a:tcPr marL="65620" marR="65620" marT="0" marB="0" anchor="ctr"/>
                </a:tc>
                <a:tc>
                  <a:txBody>
                    <a:bodyPr/>
                    <a:lstStyle/>
                    <a:p>
                      <a:pPr algn="just">
                        <a:spcAft>
                          <a:spcPts val="0"/>
                        </a:spcAft>
                      </a:pPr>
                      <a:r>
                        <a:rPr lang="en-US" altLang="ja-JP" sz="1000" u="none" kern="1200" dirty="0" smtClean="0">
                          <a:solidFill>
                            <a:schemeClr val="dk1"/>
                          </a:solidFill>
                          <a:effectLst/>
                          <a:latin typeface="+mn-lt"/>
                          <a:ea typeface="+mn-ea"/>
                          <a:cs typeface="+mn-cs"/>
                        </a:rPr>
                        <a:t>The Companies Act</a:t>
                      </a:r>
                    </a:p>
                    <a:p>
                      <a:pPr algn="just">
                        <a:spcAft>
                          <a:spcPts val="0"/>
                        </a:spcAft>
                      </a:pPr>
                      <a:r>
                        <a:rPr lang="en-US" altLang="ja-JP" sz="1000" u="none" kern="1200" dirty="0" smtClean="0">
                          <a:solidFill>
                            <a:schemeClr val="dk1"/>
                          </a:solidFill>
                          <a:effectLst/>
                          <a:latin typeface="+mn-lt"/>
                          <a:ea typeface="+mn-ea"/>
                          <a:cs typeface="+mn-cs"/>
                        </a:rPr>
                        <a:t>FIEA</a:t>
                      </a:r>
                    </a:p>
                    <a:p>
                      <a:pPr algn="just">
                        <a:spcAft>
                          <a:spcPts val="0"/>
                        </a:spcAft>
                      </a:pPr>
                      <a:r>
                        <a:rPr lang="en-US" altLang="ja-JP" sz="1000" u="none" kern="1200" dirty="0" smtClean="0">
                          <a:solidFill>
                            <a:schemeClr val="dk1"/>
                          </a:solidFill>
                          <a:effectLst/>
                          <a:latin typeface="+mn-lt"/>
                          <a:ea typeface="+mn-ea"/>
                          <a:cs typeface="+mn-cs"/>
                        </a:rPr>
                        <a:t>Ordinance on Audit Certification</a:t>
                      </a:r>
                      <a:endParaRPr lang="ja-JP" sz="1000" u="none" kern="1200" dirty="0">
                        <a:solidFill>
                          <a:schemeClr val="dk1"/>
                        </a:solidFill>
                        <a:effectLst/>
                        <a:latin typeface="+mn-lt"/>
                        <a:ea typeface="+mn-ea"/>
                        <a:cs typeface="+mn-cs"/>
                      </a:endParaRPr>
                    </a:p>
                  </a:txBody>
                  <a:tcPr marL="65620" marR="65620" marT="0" marB="0"/>
                </a:tc>
                <a:tc>
                  <a:txBody>
                    <a:bodyPr/>
                    <a:lstStyle/>
                    <a:p>
                      <a:pPr algn="just">
                        <a:spcAft>
                          <a:spcPts val="0"/>
                        </a:spcAft>
                      </a:pPr>
                      <a:r>
                        <a:rPr lang="en-US" altLang="ja-JP" sz="1100" kern="100" dirty="0" smtClean="0">
                          <a:effectLst/>
                        </a:rPr>
                        <a:t>Business</a:t>
                      </a:r>
                      <a:r>
                        <a:rPr lang="en-US" altLang="ja-JP" sz="1100" kern="100" baseline="0" dirty="0" smtClean="0">
                          <a:effectLst/>
                        </a:rPr>
                        <a:t> Accounting Council</a:t>
                      </a:r>
                      <a:endParaRPr lang="ja-JP" sz="1100" kern="100" dirty="0">
                        <a:effectLst/>
                      </a:endParaRPr>
                    </a:p>
                    <a:p>
                      <a:pPr algn="just">
                        <a:spcAft>
                          <a:spcPts val="0"/>
                        </a:spcAft>
                      </a:pPr>
                      <a:r>
                        <a:rPr lang="en-US" sz="1100" kern="100" dirty="0" smtClean="0">
                          <a:effectLst/>
                        </a:rPr>
                        <a:t>- Auditing Standards</a:t>
                      </a:r>
                      <a:r>
                        <a:rPr lang="en-US" sz="1100" kern="100" dirty="0">
                          <a:effectLst/>
                        </a:rPr>
                        <a:t> </a:t>
                      </a:r>
                      <a:endParaRPr lang="ja-JP" sz="1100" kern="100" dirty="0">
                        <a:effectLst/>
                        <a:latin typeface="Century"/>
                        <a:ea typeface="ＭＳ 明朝"/>
                        <a:cs typeface="Times New Roman"/>
                      </a:endParaRPr>
                    </a:p>
                  </a:txBody>
                  <a:tcPr marL="65620" marR="65620" marT="0" marB="0"/>
                </a:tc>
                <a:tc>
                  <a:txBody>
                    <a:bodyPr/>
                    <a:lstStyle/>
                    <a:p>
                      <a:pPr algn="l">
                        <a:spcAft>
                          <a:spcPts val="0"/>
                        </a:spcAft>
                      </a:pPr>
                      <a:r>
                        <a:rPr lang="en-US" altLang="ja-JP" sz="1100" kern="100" dirty="0" smtClean="0">
                          <a:effectLst/>
                        </a:rPr>
                        <a:t>Auditing Standards Committee Statements</a:t>
                      </a:r>
                      <a:r>
                        <a:rPr lang="en-US" sz="1100" kern="100" dirty="0" smtClean="0">
                          <a:effectLst/>
                        </a:rPr>
                        <a:t> </a:t>
                      </a:r>
                      <a:r>
                        <a:rPr lang="en-US" sz="1100" kern="100" dirty="0">
                          <a:effectLst/>
                        </a:rPr>
                        <a:t>and </a:t>
                      </a:r>
                      <a:r>
                        <a:rPr lang="en-US" sz="1100" kern="100" dirty="0" smtClean="0">
                          <a:effectLst/>
                        </a:rPr>
                        <a:t>Related </a:t>
                      </a:r>
                      <a:r>
                        <a:rPr lang="en-US" sz="1100" kern="100" dirty="0">
                          <a:effectLst/>
                        </a:rPr>
                        <a:t>G</a:t>
                      </a:r>
                      <a:r>
                        <a:rPr lang="en-US" sz="1100" kern="100" dirty="0" smtClean="0">
                          <a:effectLst/>
                        </a:rPr>
                        <a:t>uidance</a:t>
                      </a:r>
                      <a:endParaRPr lang="ja-JP" sz="1100" kern="100" dirty="0">
                        <a:effectLst/>
                        <a:latin typeface="Century"/>
                        <a:ea typeface="ＭＳ 明朝"/>
                        <a:cs typeface="Times New Roman"/>
                      </a:endParaRPr>
                    </a:p>
                  </a:txBody>
                  <a:tcPr marL="65620" marR="65620" marT="0" marB="0"/>
                </a:tc>
              </a:tr>
              <a:tr h="302434">
                <a:tc>
                  <a:txBody>
                    <a:bodyPr/>
                    <a:lstStyle/>
                    <a:p>
                      <a:pPr algn="just">
                        <a:spcAft>
                          <a:spcPts val="0"/>
                        </a:spcAft>
                      </a:pPr>
                      <a:r>
                        <a:rPr lang="en-US" sz="1100" kern="100" dirty="0">
                          <a:effectLst/>
                        </a:rPr>
                        <a:t>Internal Control</a:t>
                      </a:r>
                      <a:endParaRPr lang="ja-JP" sz="1100" kern="100" dirty="0">
                        <a:effectLst/>
                        <a:latin typeface="Century"/>
                        <a:ea typeface="ＭＳ 明朝"/>
                        <a:cs typeface="Times New Roman"/>
                      </a:endParaRPr>
                    </a:p>
                  </a:txBody>
                  <a:tcPr marL="65620" marR="65620" marT="0" marB="0" anchor="ctr"/>
                </a:tc>
                <a:tc>
                  <a:txBody>
                    <a:bodyPr/>
                    <a:lstStyle/>
                    <a:p>
                      <a:pPr algn="just">
                        <a:spcAft>
                          <a:spcPts val="0"/>
                        </a:spcAft>
                      </a:pPr>
                      <a:r>
                        <a:rPr lang="en-US" altLang="ja-JP" sz="1100" u="none" kern="1200" dirty="0" smtClean="0">
                          <a:solidFill>
                            <a:schemeClr val="dk1"/>
                          </a:solidFill>
                          <a:effectLst/>
                          <a:latin typeface="+mn-lt"/>
                          <a:ea typeface="+mn-ea"/>
                          <a:cs typeface="+mn-cs"/>
                        </a:rPr>
                        <a:t>FIEA</a:t>
                      </a:r>
                    </a:p>
                    <a:p>
                      <a:pPr marL="0" marR="0" indent="0" algn="just" defTabSz="457200" rtl="0" eaLnBrk="1" fontAlgn="auto" latinLnBrk="0" hangingPunct="1">
                        <a:lnSpc>
                          <a:spcPct val="100000"/>
                        </a:lnSpc>
                        <a:spcBef>
                          <a:spcPts val="0"/>
                        </a:spcBef>
                        <a:spcAft>
                          <a:spcPts val="0"/>
                        </a:spcAft>
                        <a:buClrTx/>
                        <a:buSzTx/>
                        <a:buFontTx/>
                        <a:buNone/>
                        <a:tabLst/>
                        <a:defRPr/>
                      </a:pPr>
                      <a:r>
                        <a:rPr lang="en-US" altLang="ja-JP" sz="1100" u="none" kern="1200" dirty="0" smtClean="0">
                          <a:solidFill>
                            <a:schemeClr val="dk1"/>
                          </a:solidFill>
                          <a:effectLst/>
                          <a:latin typeface="+mn-lt"/>
                          <a:ea typeface="+mn-ea"/>
                          <a:cs typeface="+mn-cs"/>
                        </a:rPr>
                        <a:t>Ordinance on internal control</a:t>
                      </a:r>
                      <a:endParaRPr lang="ja-JP" altLang="ja-JP" sz="1100" u="none" kern="1200" dirty="0" smtClean="0">
                        <a:solidFill>
                          <a:schemeClr val="dk1"/>
                        </a:solidFill>
                        <a:effectLst/>
                        <a:latin typeface="+mn-lt"/>
                        <a:ea typeface="+mn-ea"/>
                        <a:cs typeface="+mn-cs"/>
                      </a:endParaRPr>
                    </a:p>
                  </a:txBody>
                  <a:tcPr marL="65620" marR="65620" marT="0" marB="0"/>
                </a:tc>
                <a:tc>
                  <a:txBody>
                    <a:bodyPr/>
                    <a:lstStyle/>
                    <a:p>
                      <a:pPr algn="just">
                        <a:spcAft>
                          <a:spcPts val="0"/>
                        </a:spcAft>
                      </a:pPr>
                      <a:r>
                        <a:rPr lang="en-US" sz="1100" kern="100" dirty="0">
                          <a:effectLst/>
                        </a:rPr>
                        <a:t> </a:t>
                      </a:r>
                      <a:r>
                        <a:rPr lang="en-US" altLang="ja-JP" sz="1100" kern="100" dirty="0" smtClean="0">
                          <a:effectLst/>
                        </a:rPr>
                        <a:t>Business</a:t>
                      </a:r>
                      <a:r>
                        <a:rPr lang="en-US" altLang="ja-JP" sz="1100" kern="100" baseline="0" dirty="0" smtClean="0">
                          <a:effectLst/>
                        </a:rPr>
                        <a:t> Accounting Council</a:t>
                      </a:r>
                    </a:p>
                    <a:p>
                      <a:pPr algn="l">
                        <a:spcAft>
                          <a:spcPts val="0"/>
                        </a:spcAft>
                      </a:pPr>
                      <a:r>
                        <a:rPr lang="en-US" altLang="ja-JP" sz="1100" kern="100" dirty="0" smtClean="0">
                          <a:solidFill>
                            <a:schemeClr val="tx1"/>
                          </a:solidFill>
                          <a:effectLst/>
                        </a:rPr>
                        <a:t>- Internal Control Management</a:t>
                      </a:r>
                      <a:r>
                        <a:rPr lang="en-US" altLang="ja-JP" sz="1100" kern="100" baseline="0" dirty="0" smtClean="0">
                          <a:solidFill>
                            <a:schemeClr val="tx1"/>
                          </a:solidFill>
                          <a:effectLst/>
                        </a:rPr>
                        <a:t> Assessment</a:t>
                      </a:r>
                      <a:r>
                        <a:rPr lang="en-US" altLang="ja-JP" sz="1100" kern="100" dirty="0" smtClean="0">
                          <a:solidFill>
                            <a:schemeClr val="tx1"/>
                          </a:solidFill>
                          <a:effectLst/>
                        </a:rPr>
                        <a:t> Standards(※3)</a:t>
                      </a:r>
                      <a:endParaRPr lang="ja-JP" altLang="ja-JP" sz="1100" kern="100" dirty="0" smtClean="0">
                        <a:solidFill>
                          <a:schemeClr val="tx1"/>
                        </a:solidFill>
                        <a:effectLst/>
                        <a:latin typeface="Century"/>
                        <a:ea typeface="ＭＳ 明朝"/>
                        <a:cs typeface="Times New Roman"/>
                      </a:endParaRPr>
                    </a:p>
                  </a:txBody>
                  <a:tcPr marL="65620" marR="65620" marT="0" marB="0"/>
                </a:tc>
                <a:tc>
                  <a:txBody>
                    <a:bodyPr/>
                    <a:lstStyle/>
                    <a:p>
                      <a:pPr algn="just">
                        <a:spcAft>
                          <a:spcPts val="0"/>
                        </a:spcAft>
                      </a:pPr>
                      <a:r>
                        <a:rPr lang="en-US" sz="1100" kern="100" dirty="0">
                          <a:effectLst/>
                        </a:rPr>
                        <a:t> </a:t>
                      </a:r>
                      <a:endParaRPr lang="ja-JP" sz="1100" kern="100" dirty="0">
                        <a:effectLst/>
                        <a:latin typeface="Century"/>
                        <a:ea typeface="ＭＳ 明朝"/>
                        <a:cs typeface="Times New Roman"/>
                      </a:endParaRPr>
                    </a:p>
                  </a:txBody>
                  <a:tcPr marL="65620" marR="65620" marT="0" marB="0"/>
                </a:tc>
              </a:tr>
              <a:tr h="271264">
                <a:tc>
                  <a:txBody>
                    <a:bodyPr/>
                    <a:lstStyle/>
                    <a:p>
                      <a:pPr algn="just">
                        <a:spcAft>
                          <a:spcPts val="0"/>
                        </a:spcAft>
                      </a:pPr>
                      <a:r>
                        <a:rPr lang="en-US" sz="1100" kern="100" dirty="0">
                          <a:effectLst/>
                        </a:rPr>
                        <a:t>Internal Control Audit</a:t>
                      </a:r>
                      <a:endParaRPr lang="ja-JP" sz="1100" kern="100" dirty="0">
                        <a:effectLst/>
                        <a:latin typeface="Century"/>
                        <a:ea typeface="ＭＳ 明朝"/>
                        <a:cs typeface="Times New Roman"/>
                      </a:endParaRPr>
                    </a:p>
                  </a:txBody>
                  <a:tcPr marL="65620" marR="65620" marT="0" marB="0" anchor="ctr"/>
                </a:tc>
                <a:tc>
                  <a:txBody>
                    <a:bodyPr/>
                    <a:lstStyle/>
                    <a:p>
                      <a:pPr algn="just">
                        <a:spcAft>
                          <a:spcPts val="0"/>
                        </a:spcAft>
                      </a:pPr>
                      <a:r>
                        <a:rPr lang="en-US" altLang="ja-JP" sz="1100" u="none" kern="1200" dirty="0" smtClean="0">
                          <a:solidFill>
                            <a:schemeClr val="dk1"/>
                          </a:solidFill>
                          <a:effectLst/>
                          <a:latin typeface="+mn-lt"/>
                          <a:ea typeface="+mn-ea"/>
                          <a:cs typeface="+mn-cs"/>
                        </a:rPr>
                        <a:t>FIEA</a:t>
                      </a:r>
                    </a:p>
                    <a:p>
                      <a:pPr marL="0" marR="0" indent="0" algn="just" defTabSz="457200" rtl="0" eaLnBrk="1" fontAlgn="auto" latinLnBrk="0" hangingPunct="1">
                        <a:lnSpc>
                          <a:spcPct val="100000"/>
                        </a:lnSpc>
                        <a:spcBef>
                          <a:spcPts val="0"/>
                        </a:spcBef>
                        <a:spcAft>
                          <a:spcPts val="0"/>
                        </a:spcAft>
                        <a:buClrTx/>
                        <a:buSzTx/>
                        <a:buFontTx/>
                        <a:buNone/>
                        <a:tabLst/>
                        <a:defRPr/>
                      </a:pPr>
                      <a:r>
                        <a:rPr lang="en-US" altLang="ja-JP" sz="1100" u="none" kern="1200" dirty="0" smtClean="0">
                          <a:solidFill>
                            <a:schemeClr val="dk1"/>
                          </a:solidFill>
                          <a:effectLst/>
                          <a:latin typeface="+mn-lt"/>
                          <a:ea typeface="+mn-ea"/>
                          <a:cs typeface="+mn-cs"/>
                        </a:rPr>
                        <a:t>Ordinance on internal control</a:t>
                      </a:r>
                      <a:endParaRPr lang="ja-JP" altLang="ja-JP" sz="1100" u="none" kern="1200" dirty="0" smtClean="0">
                        <a:solidFill>
                          <a:schemeClr val="dk1"/>
                        </a:solidFill>
                        <a:effectLst/>
                        <a:latin typeface="+mn-lt"/>
                        <a:ea typeface="+mn-ea"/>
                        <a:cs typeface="+mn-cs"/>
                      </a:endParaRPr>
                    </a:p>
                  </a:txBody>
                  <a:tcPr marL="65620" marR="65620" marT="0" marB="0"/>
                </a:tc>
                <a:tc>
                  <a:txBody>
                    <a:bodyPr/>
                    <a:lstStyle/>
                    <a:p>
                      <a:pPr algn="just">
                        <a:spcAft>
                          <a:spcPts val="0"/>
                        </a:spcAft>
                      </a:pPr>
                      <a:r>
                        <a:rPr lang="en-US" altLang="ja-JP" sz="1100" kern="100" dirty="0" smtClean="0">
                          <a:effectLst/>
                        </a:rPr>
                        <a:t>Business</a:t>
                      </a:r>
                      <a:r>
                        <a:rPr lang="en-US" altLang="ja-JP" sz="1100" kern="100" baseline="0" dirty="0" smtClean="0">
                          <a:effectLst/>
                        </a:rPr>
                        <a:t> Accounting Council</a:t>
                      </a:r>
                    </a:p>
                    <a:p>
                      <a:pPr algn="just">
                        <a:spcAft>
                          <a:spcPts val="0"/>
                        </a:spcAft>
                      </a:pPr>
                      <a:r>
                        <a:rPr lang="en-US" sz="1100" kern="100" dirty="0" smtClean="0">
                          <a:effectLst/>
                        </a:rPr>
                        <a:t>- Internal </a:t>
                      </a:r>
                      <a:r>
                        <a:rPr lang="en-US" sz="1100" kern="100" dirty="0">
                          <a:effectLst/>
                        </a:rPr>
                        <a:t>Control Audit </a:t>
                      </a:r>
                      <a:r>
                        <a:rPr lang="en-US" sz="1100" kern="100" dirty="0" smtClean="0">
                          <a:solidFill>
                            <a:schemeClr val="tx1"/>
                          </a:solidFill>
                          <a:effectLst/>
                        </a:rPr>
                        <a:t>Standards</a:t>
                      </a:r>
                      <a:r>
                        <a:rPr lang="en-US" altLang="ja-JP" sz="1100" kern="100" dirty="0" smtClean="0">
                          <a:solidFill>
                            <a:schemeClr val="tx1"/>
                          </a:solidFill>
                          <a:effectLst/>
                        </a:rPr>
                        <a:t>(※3)</a:t>
                      </a:r>
                      <a:endParaRPr lang="ja-JP" sz="1100" kern="100" dirty="0">
                        <a:solidFill>
                          <a:schemeClr val="tx1"/>
                        </a:solidFill>
                        <a:effectLst/>
                        <a:latin typeface="Century"/>
                        <a:ea typeface="ＭＳ 明朝"/>
                        <a:cs typeface="Times New Roman"/>
                      </a:endParaRPr>
                    </a:p>
                  </a:txBody>
                  <a:tcPr marL="65620" marR="65620" marT="0" marB="0"/>
                </a:tc>
                <a:tc>
                  <a:txBody>
                    <a:bodyPr/>
                    <a:lstStyle/>
                    <a:p>
                      <a:pPr algn="just">
                        <a:spcAft>
                          <a:spcPts val="0"/>
                        </a:spcAft>
                      </a:pPr>
                      <a:r>
                        <a:rPr lang="en-US" sz="1100" kern="100" dirty="0">
                          <a:effectLst/>
                        </a:rPr>
                        <a:t>Guidance</a:t>
                      </a:r>
                      <a:endParaRPr lang="ja-JP" sz="1100" kern="100" dirty="0">
                        <a:effectLst/>
                        <a:latin typeface="Century"/>
                        <a:ea typeface="ＭＳ 明朝"/>
                        <a:cs typeface="Times New Roman"/>
                      </a:endParaRPr>
                    </a:p>
                  </a:txBody>
                  <a:tcPr marL="65620" marR="65620" marT="0" marB="0"/>
                </a:tc>
              </a:tr>
            </a:tbl>
          </a:graphicData>
        </a:graphic>
      </p:graphicFrame>
      <p:sp>
        <p:nvSpPr>
          <p:cNvPr id="9" name="正方形/長方形 8"/>
          <p:cNvSpPr/>
          <p:nvPr/>
        </p:nvSpPr>
        <p:spPr>
          <a:xfrm>
            <a:off x="395536" y="3939902"/>
            <a:ext cx="8424936" cy="600164"/>
          </a:xfrm>
          <a:prstGeom prst="rect">
            <a:avLst/>
          </a:prstGeom>
        </p:spPr>
        <p:txBody>
          <a:bodyPr wrap="square">
            <a:spAutoFit/>
          </a:bodyPr>
          <a:lstStyle/>
          <a:p>
            <a:r>
              <a:rPr lang="en-US" altLang="ja-JP" sz="1100" dirty="0" smtClean="0"/>
              <a:t>※1</a:t>
            </a:r>
            <a:r>
              <a:rPr lang="en-US" altLang="ja-JP" sz="1100" dirty="0"/>
              <a:t> </a:t>
            </a:r>
            <a:r>
              <a:rPr lang="en-US" altLang="ja-JP" sz="1100" dirty="0" smtClean="0"/>
              <a:t>    JICPA has adopted IESBA </a:t>
            </a:r>
            <a:r>
              <a:rPr lang="en-US" altLang="ja-JP" sz="1100" dirty="0"/>
              <a:t>code but there are some </a:t>
            </a:r>
            <a:r>
              <a:rPr lang="en-US" altLang="ja-JP" sz="1100" dirty="0" smtClean="0"/>
              <a:t>more stringent provisions. </a:t>
            </a:r>
            <a:r>
              <a:rPr lang="en-US" altLang="ja-JP" sz="1100" dirty="0"/>
              <a:t>See page </a:t>
            </a:r>
            <a:r>
              <a:rPr lang="en-US" altLang="ja-JP" sz="1100" dirty="0" smtClean="0"/>
              <a:t>13.</a:t>
            </a:r>
            <a:endParaRPr lang="ja-JP" altLang="ja-JP" sz="1100" dirty="0"/>
          </a:p>
          <a:p>
            <a:pPr lvl="0"/>
            <a:r>
              <a:rPr lang="en-US" altLang="ja-JP" sz="1100" dirty="0" smtClean="0"/>
              <a:t>※</a:t>
            </a:r>
            <a:r>
              <a:rPr lang="en-US" altLang="ja-JP" sz="1100" dirty="0"/>
              <a:t>2</a:t>
            </a:r>
            <a:r>
              <a:rPr lang="ja-JP" altLang="en-US" sz="1100" dirty="0" smtClean="0"/>
              <a:t>　 </a:t>
            </a:r>
            <a:r>
              <a:rPr lang="en-US" altLang="ja-JP" sz="1100" dirty="0" smtClean="0"/>
              <a:t>Japan </a:t>
            </a:r>
            <a:r>
              <a:rPr lang="en-US" altLang="ja-JP" sz="1100" dirty="0"/>
              <a:t>GAAS is fully converged with ISA</a:t>
            </a:r>
            <a:r>
              <a:rPr lang="en-US" altLang="ja-JP" sz="1100" dirty="0" smtClean="0"/>
              <a:t>.</a:t>
            </a:r>
          </a:p>
          <a:p>
            <a:pPr lvl="0"/>
            <a:r>
              <a:rPr lang="en-US" altLang="ja-JP" sz="1100" dirty="0" smtClean="0"/>
              <a:t>※3</a:t>
            </a:r>
            <a:r>
              <a:rPr lang="ja-JP" altLang="en-US" sz="1100" dirty="0"/>
              <a:t> </a:t>
            </a:r>
            <a:r>
              <a:rPr lang="ja-JP" altLang="en-US" sz="1100" dirty="0" smtClean="0"/>
              <a:t>    </a:t>
            </a:r>
            <a:r>
              <a:rPr lang="en-US" altLang="ja-JP" sz="1100" kern="100" dirty="0"/>
              <a:t>Internal Control Management Assessment </a:t>
            </a:r>
            <a:r>
              <a:rPr lang="en-US" altLang="ja-JP" sz="1100" kern="100" dirty="0" smtClean="0"/>
              <a:t>Standards and </a:t>
            </a:r>
            <a:r>
              <a:rPr lang="en-US" altLang="ja-JP" sz="1100" kern="100" dirty="0"/>
              <a:t>Internal Control Audit </a:t>
            </a:r>
            <a:r>
              <a:rPr lang="en-US" altLang="ja-JP" sz="1100" kern="100" dirty="0" smtClean="0"/>
              <a:t>Standards are set as a single Standard. </a:t>
            </a:r>
            <a:endParaRPr lang="ja-JP" altLang="ja-JP" sz="1100" dirty="0"/>
          </a:p>
        </p:txBody>
      </p:sp>
    </p:spTree>
    <p:extLst>
      <p:ext uri="{BB962C8B-B14F-4D97-AF65-F5344CB8AC3E}">
        <p14:creationId xmlns:p14="http://schemas.microsoft.com/office/powerpoint/2010/main" val="2073874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51520" y="1308710"/>
            <a:ext cx="8587680" cy="3207256"/>
          </a:xfrm>
        </p:spPr>
        <p:txBody>
          <a:bodyPr>
            <a:normAutofit lnSpcReduction="10000"/>
          </a:bodyPr>
          <a:lstStyle/>
          <a:p>
            <a:pPr algn="just"/>
            <a:r>
              <a:rPr lang="en-US" altLang="ja-JP" sz="1600" dirty="0" smtClean="0">
                <a:solidFill>
                  <a:schemeClr val="tx1"/>
                </a:solidFill>
              </a:rPr>
              <a:t>Approx. 3,600 </a:t>
            </a:r>
            <a:r>
              <a:rPr lang="en-US" altLang="ja-JP" sz="1600" dirty="0">
                <a:solidFill>
                  <a:schemeClr val="tx1"/>
                </a:solidFill>
              </a:rPr>
              <a:t>listed companies and </a:t>
            </a:r>
            <a:r>
              <a:rPr lang="en-US" altLang="ja-JP" sz="1600" dirty="0" smtClean="0">
                <a:solidFill>
                  <a:schemeClr val="tx1"/>
                </a:solidFill>
              </a:rPr>
              <a:t>approx. 6,000 non </a:t>
            </a:r>
            <a:r>
              <a:rPr lang="en-US" altLang="ja-JP" sz="1600" dirty="0">
                <a:solidFill>
                  <a:schemeClr val="tx1"/>
                </a:solidFill>
              </a:rPr>
              <a:t>listed companies are subject to statutory </a:t>
            </a:r>
            <a:r>
              <a:rPr lang="en-US" altLang="ja-JP" sz="1600" dirty="0" smtClean="0">
                <a:solidFill>
                  <a:schemeClr val="tx1"/>
                </a:solidFill>
              </a:rPr>
              <a:t>audit.</a:t>
            </a:r>
            <a:r>
              <a:rPr lang="ja-JP" altLang="ja-JP" sz="1600" dirty="0">
                <a:solidFill>
                  <a:schemeClr val="tx1"/>
                </a:solidFill>
              </a:rPr>
              <a:t>　</a:t>
            </a:r>
            <a:r>
              <a:rPr lang="en-US" altLang="ja-JP" sz="1600" dirty="0" smtClean="0">
                <a:solidFill>
                  <a:schemeClr val="tx1"/>
                </a:solidFill>
              </a:rPr>
              <a:t>(</a:t>
            </a:r>
            <a:r>
              <a:rPr lang="en-US" altLang="ja-JP" sz="1600" kern="1200" dirty="0">
                <a:solidFill>
                  <a:schemeClr val="tx1"/>
                </a:solidFill>
              </a:rPr>
              <a:t>The Companies </a:t>
            </a:r>
            <a:r>
              <a:rPr lang="en-US" altLang="ja-JP" sz="1600" kern="1200" dirty="0" smtClean="0">
                <a:solidFill>
                  <a:schemeClr val="tx1"/>
                </a:solidFill>
              </a:rPr>
              <a:t>Act and/ or </a:t>
            </a:r>
            <a:r>
              <a:rPr lang="en-US" altLang="ja-JP" sz="1600" kern="1200" dirty="0">
                <a:solidFill>
                  <a:schemeClr val="dk1"/>
                </a:solidFill>
              </a:rPr>
              <a:t>Financial Instruments and Exchange Act </a:t>
            </a:r>
            <a:r>
              <a:rPr lang="en-US" altLang="ja-JP" sz="1600" kern="1200" dirty="0" smtClean="0">
                <a:solidFill>
                  <a:schemeClr val="dk1"/>
                </a:solidFill>
              </a:rPr>
              <a:t>(</a:t>
            </a:r>
            <a:r>
              <a:rPr lang="en-US" altLang="ja-JP" sz="1600" kern="1200" dirty="0" smtClean="0">
                <a:solidFill>
                  <a:schemeClr val="tx1"/>
                </a:solidFill>
              </a:rPr>
              <a:t>FIEA)</a:t>
            </a:r>
            <a:r>
              <a:rPr lang="en-US" altLang="ja-JP" sz="1600" dirty="0" smtClean="0">
                <a:solidFill>
                  <a:schemeClr val="tx1"/>
                </a:solidFill>
              </a:rPr>
              <a:t>)</a:t>
            </a:r>
            <a:endParaRPr lang="ja-JP" altLang="ja-JP" sz="1600" dirty="0">
              <a:solidFill>
                <a:schemeClr val="tx1"/>
              </a:solidFill>
            </a:endParaRPr>
          </a:p>
          <a:p>
            <a:pPr algn="just"/>
            <a:r>
              <a:rPr lang="en-US" altLang="ja-JP" sz="1600" dirty="0" smtClean="0">
                <a:solidFill>
                  <a:schemeClr val="tx1"/>
                </a:solidFill>
              </a:rPr>
              <a:t>Japan </a:t>
            </a:r>
            <a:r>
              <a:rPr lang="en-US" altLang="ja-JP" sz="1600" dirty="0">
                <a:solidFill>
                  <a:schemeClr val="tx1"/>
                </a:solidFill>
              </a:rPr>
              <a:t>GAAP is applied for majority of the companies subject to </a:t>
            </a:r>
            <a:r>
              <a:rPr lang="en-US" altLang="ja-JP" sz="1600" dirty="0" smtClean="0">
                <a:solidFill>
                  <a:schemeClr val="tx1"/>
                </a:solidFill>
              </a:rPr>
              <a:t>audit.</a:t>
            </a:r>
            <a:endParaRPr lang="ja-JP" altLang="ja-JP" sz="1600" dirty="0">
              <a:solidFill>
                <a:schemeClr val="tx1"/>
              </a:solidFill>
            </a:endParaRPr>
          </a:p>
          <a:p>
            <a:pPr algn="just"/>
            <a:r>
              <a:rPr lang="en-US" altLang="ja-JP" sz="1600" dirty="0">
                <a:solidFill>
                  <a:schemeClr val="tx1"/>
                </a:solidFill>
              </a:rPr>
              <a:t>US GAAP and IFRS are permitted in accordance with </a:t>
            </a:r>
            <a:r>
              <a:rPr lang="en-US" altLang="ja-JP" sz="1600" dirty="0" smtClean="0">
                <a:solidFill>
                  <a:schemeClr val="tx1"/>
                </a:solidFill>
              </a:rPr>
              <a:t>FIEA.</a:t>
            </a:r>
          </a:p>
          <a:p>
            <a:pPr algn="just"/>
            <a:r>
              <a:rPr lang="en-US" altLang="ja-JP" sz="1600" dirty="0" smtClean="0">
                <a:solidFill>
                  <a:schemeClr val="tx1"/>
                </a:solidFill>
              </a:rPr>
              <a:t>US GAAP is used mostly by Japanese listed companies which are also SEC registrants (Foreign Private Issuers).</a:t>
            </a:r>
          </a:p>
          <a:p>
            <a:pPr algn="just"/>
            <a:r>
              <a:rPr lang="en-US" altLang="ja-JP" sz="1600" dirty="0" smtClean="0">
                <a:solidFill>
                  <a:schemeClr val="tx1"/>
                </a:solidFill>
              </a:rPr>
              <a:t>Japanese companies which voluntarily apply IFRS, are increasing and expected to increase more and more.  HITACHI, HONDA, MITSUBISHI CORP. and so on.</a:t>
            </a:r>
            <a:endParaRPr lang="ja-JP" altLang="ja-JP" sz="1600" dirty="0">
              <a:solidFill>
                <a:schemeClr val="tx1"/>
              </a:solidFill>
            </a:endParaRPr>
          </a:p>
          <a:p>
            <a:pPr algn="just"/>
            <a:r>
              <a:rPr lang="en-US" altLang="ja-JP" sz="1600" dirty="0" smtClean="0">
                <a:solidFill>
                  <a:schemeClr val="tx1"/>
                </a:solidFill>
              </a:rPr>
              <a:t>Internal </a:t>
            </a:r>
            <a:r>
              <a:rPr lang="en-US" altLang="ja-JP" sz="1600" dirty="0">
                <a:solidFill>
                  <a:schemeClr val="tx1"/>
                </a:solidFill>
              </a:rPr>
              <a:t>control audit is required for listed companies.</a:t>
            </a:r>
            <a:r>
              <a:rPr lang="ja-JP" altLang="ja-JP" sz="1600" dirty="0">
                <a:solidFill>
                  <a:schemeClr val="tx1"/>
                </a:solidFill>
              </a:rPr>
              <a:t>　</a:t>
            </a:r>
            <a:r>
              <a:rPr lang="en-US" altLang="ja-JP" sz="1600" dirty="0">
                <a:solidFill>
                  <a:schemeClr val="tx1"/>
                </a:solidFill>
              </a:rPr>
              <a:t>Internal control audit in Japan is similar to the US sox. </a:t>
            </a:r>
            <a:r>
              <a:rPr lang="en-US" altLang="ja-JP" sz="1600" dirty="0" smtClean="0">
                <a:solidFill>
                  <a:schemeClr val="tx1"/>
                </a:solidFill>
              </a:rPr>
              <a:t> (There are some differences, such as direct reporting vs. indirect reporting.)</a:t>
            </a:r>
          </a:p>
        </p:txBody>
      </p:sp>
      <p:sp>
        <p:nvSpPr>
          <p:cNvPr id="4" name="Title 3"/>
          <p:cNvSpPr>
            <a:spLocks noGrp="1"/>
          </p:cNvSpPr>
          <p:nvPr>
            <p:ph type="title"/>
          </p:nvPr>
        </p:nvSpPr>
        <p:spPr>
          <a:xfrm>
            <a:off x="381000" y="699542"/>
            <a:ext cx="7543800" cy="400050"/>
          </a:xfrm>
        </p:spPr>
        <p:txBody>
          <a:bodyPr/>
          <a:lstStyle/>
          <a:p>
            <a:pPr marL="339725" indent="-339725"/>
            <a:r>
              <a:rPr lang="en-US" dirty="0" smtClean="0"/>
              <a:t>2. Overview of Accounting and Auditing Environment  in Japan </a:t>
            </a:r>
            <a:br>
              <a:rPr lang="en-US" dirty="0" smtClean="0"/>
            </a:br>
            <a:r>
              <a:rPr lang="en-US" dirty="0" smtClean="0"/>
              <a:t/>
            </a:r>
            <a:br>
              <a:rPr lang="en-US" dirty="0" smtClean="0"/>
            </a:br>
            <a:endParaRPr lang="en-US" dirty="0"/>
          </a:p>
        </p:txBody>
      </p:sp>
      <p:sp>
        <p:nvSpPr>
          <p:cNvPr id="3" name="サブタイトル 2"/>
          <p:cNvSpPr>
            <a:spLocks noGrp="1"/>
          </p:cNvSpPr>
          <p:nvPr>
            <p:ph type="subTitle" idx="10"/>
          </p:nvPr>
        </p:nvSpPr>
        <p:spPr/>
        <p:txBody>
          <a:bodyPr/>
          <a:lstStyle/>
          <a:p>
            <a:endParaRPr kumimoji="1" lang="ja-JP" altLang="en-US"/>
          </a:p>
        </p:txBody>
      </p:sp>
    </p:spTree>
    <p:extLst>
      <p:ext uri="{BB962C8B-B14F-4D97-AF65-F5344CB8AC3E}">
        <p14:creationId xmlns:p14="http://schemas.microsoft.com/office/powerpoint/2010/main" val="248906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矢印コネクタ 2"/>
          <p:cNvCxnSpPr/>
          <p:nvPr/>
        </p:nvCxnSpPr>
        <p:spPr bwMode="auto">
          <a:xfrm>
            <a:off x="107504" y="2643989"/>
            <a:ext cx="8856984" cy="1116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nvGrpSpPr>
          <p:cNvPr id="49" name="グループ化 48"/>
          <p:cNvGrpSpPr/>
          <p:nvPr/>
        </p:nvGrpSpPr>
        <p:grpSpPr>
          <a:xfrm>
            <a:off x="1043608" y="2427734"/>
            <a:ext cx="504056" cy="288263"/>
            <a:chOff x="1151620" y="2427503"/>
            <a:chExt cx="504056" cy="288263"/>
          </a:xfrm>
        </p:grpSpPr>
        <p:cxnSp>
          <p:nvCxnSpPr>
            <p:cNvPr id="6" name="直線コネクタ 5"/>
            <p:cNvCxnSpPr/>
            <p:nvPr/>
          </p:nvCxnSpPr>
          <p:spPr bwMode="auto">
            <a:xfrm>
              <a:off x="1403648" y="2571750"/>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 name="テキスト ボックス 6"/>
            <p:cNvSpPr txBox="1"/>
            <p:nvPr/>
          </p:nvSpPr>
          <p:spPr>
            <a:xfrm>
              <a:off x="1151620" y="2427503"/>
              <a:ext cx="504056" cy="215444"/>
            </a:xfrm>
            <a:prstGeom prst="rect">
              <a:avLst/>
            </a:prstGeom>
            <a:noFill/>
          </p:spPr>
          <p:txBody>
            <a:bodyPr wrap="square" rtlCol="0">
              <a:spAutoFit/>
            </a:bodyPr>
            <a:lstStyle/>
            <a:p>
              <a:pPr algn="ctr"/>
              <a:r>
                <a:rPr kumimoji="1" lang="en-US" altLang="ja-JP" sz="800" dirty="0" smtClean="0"/>
                <a:t>1948</a:t>
              </a:r>
              <a:endParaRPr kumimoji="1" lang="ja-JP" altLang="en-US" sz="800" dirty="0"/>
            </a:p>
          </p:txBody>
        </p:sp>
      </p:grpSp>
      <p:graphicFrame>
        <p:nvGraphicFramePr>
          <p:cNvPr id="9" name="表 8"/>
          <p:cNvGraphicFramePr>
            <a:graphicFrameLocks noGrp="1"/>
          </p:cNvGraphicFramePr>
          <p:nvPr>
            <p:extLst>
              <p:ext uri="{D42A27DB-BD31-4B8C-83A1-F6EECF244321}">
                <p14:modId xmlns:p14="http://schemas.microsoft.com/office/powerpoint/2010/main" val="3214999431"/>
              </p:ext>
            </p:extLst>
          </p:nvPr>
        </p:nvGraphicFramePr>
        <p:xfrm>
          <a:off x="179513" y="2859782"/>
          <a:ext cx="8640956" cy="360040"/>
        </p:xfrm>
        <a:graphic>
          <a:graphicData uri="http://schemas.openxmlformats.org/drawingml/2006/table">
            <a:tbl>
              <a:tblPr firstRow="1" bandRow="1">
                <a:tableStyleId>{5940675A-B579-460E-94D1-54222C63F5DA}</a:tableStyleId>
              </a:tblPr>
              <a:tblGrid>
                <a:gridCol w="792087"/>
                <a:gridCol w="216024"/>
                <a:gridCol w="432048"/>
                <a:gridCol w="792089"/>
                <a:gridCol w="468051"/>
                <a:gridCol w="540060"/>
                <a:gridCol w="540060"/>
                <a:gridCol w="540060"/>
                <a:gridCol w="540060"/>
                <a:gridCol w="540060"/>
                <a:gridCol w="617210"/>
                <a:gridCol w="617210"/>
                <a:gridCol w="385757"/>
                <a:gridCol w="540060"/>
                <a:gridCol w="540060"/>
                <a:gridCol w="540060"/>
              </a:tblGrid>
              <a:tr h="360040">
                <a:tc>
                  <a:txBody>
                    <a:bodyPr/>
                    <a:lstStyle/>
                    <a:p>
                      <a:pPr algn="l"/>
                      <a:r>
                        <a:rPr kumimoji="1" lang="en-US" altLang="ja-JP" sz="800" dirty="0" smtClean="0"/>
                        <a:t>CPA</a:t>
                      </a:r>
                      <a:endParaRPr kumimoji="1" lang="ja-JP" altLang="en-US" sz="8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dirty="0" smtClean="0"/>
                        <a:t>CPA Act</a:t>
                      </a:r>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dirty="0" smtClean="0"/>
                        <a:t>Established JICPA</a:t>
                      </a:r>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50" name="グループ化 49"/>
          <p:cNvGrpSpPr/>
          <p:nvPr/>
        </p:nvGrpSpPr>
        <p:grpSpPr>
          <a:xfrm>
            <a:off x="1475656" y="2428362"/>
            <a:ext cx="504056" cy="286593"/>
            <a:chOff x="1768049" y="2428362"/>
            <a:chExt cx="504056" cy="286593"/>
          </a:xfrm>
        </p:grpSpPr>
        <p:cxnSp>
          <p:nvCxnSpPr>
            <p:cNvPr id="11" name="直線コネクタ 10"/>
            <p:cNvCxnSpPr/>
            <p:nvPr/>
          </p:nvCxnSpPr>
          <p:spPr bwMode="auto">
            <a:xfrm>
              <a:off x="2014397" y="2570939"/>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テキスト ボックス 11"/>
            <p:cNvSpPr txBox="1"/>
            <p:nvPr/>
          </p:nvSpPr>
          <p:spPr>
            <a:xfrm>
              <a:off x="1768049" y="2428362"/>
              <a:ext cx="504056" cy="215444"/>
            </a:xfrm>
            <a:prstGeom prst="rect">
              <a:avLst/>
            </a:prstGeom>
            <a:noFill/>
          </p:spPr>
          <p:txBody>
            <a:bodyPr wrap="square" rtlCol="0">
              <a:spAutoFit/>
            </a:bodyPr>
            <a:lstStyle/>
            <a:p>
              <a:pPr algn="ctr"/>
              <a:r>
                <a:rPr kumimoji="1" lang="en-US" altLang="ja-JP" sz="800" dirty="0" smtClean="0"/>
                <a:t>1949</a:t>
              </a:r>
              <a:endParaRPr kumimoji="1" lang="ja-JP" altLang="en-US" sz="800" dirty="0"/>
            </a:p>
          </p:txBody>
        </p:sp>
      </p:grpSp>
      <p:graphicFrame>
        <p:nvGraphicFramePr>
          <p:cNvPr id="13" name="表 12"/>
          <p:cNvGraphicFramePr>
            <a:graphicFrameLocks noGrp="1"/>
          </p:cNvGraphicFramePr>
          <p:nvPr>
            <p:extLst>
              <p:ext uri="{D42A27DB-BD31-4B8C-83A1-F6EECF244321}">
                <p14:modId xmlns:p14="http://schemas.microsoft.com/office/powerpoint/2010/main" val="2308296027"/>
              </p:ext>
            </p:extLst>
          </p:nvPr>
        </p:nvGraphicFramePr>
        <p:xfrm>
          <a:off x="179510" y="3554710"/>
          <a:ext cx="8640963" cy="457200"/>
        </p:xfrm>
        <a:graphic>
          <a:graphicData uri="http://schemas.openxmlformats.org/drawingml/2006/table">
            <a:tbl>
              <a:tblPr firstRow="1" bandRow="1">
                <a:tableStyleId>{5940675A-B579-460E-94D1-54222C63F5DA}</a:tableStyleId>
              </a:tblPr>
              <a:tblGrid>
                <a:gridCol w="792088"/>
                <a:gridCol w="582612"/>
                <a:gridCol w="641526"/>
                <a:gridCol w="792086"/>
                <a:gridCol w="1021206"/>
                <a:gridCol w="294580"/>
                <a:gridCol w="687349"/>
                <a:gridCol w="687349"/>
                <a:gridCol w="687349"/>
                <a:gridCol w="438591"/>
                <a:gridCol w="1152128"/>
                <a:gridCol w="864099"/>
              </a:tblGrid>
              <a:tr h="432048">
                <a:tc>
                  <a:txBody>
                    <a:bodyPr/>
                    <a:lstStyle/>
                    <a:p>
                      <a:pPr algn="l"/>
                      <a:r>
                        <a:rPr kumimoji="1" lang="en-US" altLang="ja-JP" sz="800" dirty="0" smtClean="0"/>
                        <a:t>GAAS</a:t>
                      </a:r>
                      <a:endParaRPr kumimoji="1" lang="ja-JP" altLang="en-US" sz="8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dirty="0" smtClean="0"/>
                        <a:t>Established the Auditing Standards</a:t>
                      </a:r>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800" dirty="0" smtClean="0"/>
                        <a:t>Revised Auditing Standards based on IAASB Clarity Project</a:t>
                      </a:r>
                      <a:endParaRPr kumimoji="1" lang="ja-JP" altLang="en-US" sz="8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457200" rtl="0" eaLnBrk="1" latinLnBrk="0" hangingPunct="1"/>
                      <a:r>
                        <a:rPr kumimoji="1" lang="en-US" altLang="ja-JP" sz="800" kern="1200" dirty="0" smtClean="0">
                          <a:solidFill>
                            <a:schemeClr val="tx1"/>
                          </a:solidFill>
                          <a:latin typeface="+mn-lt"/>
                          <a:ea typeface="+mn-ea"/>
                          <a:cs typeface="+mn-cs"/>
                        </a:rPr>
                        <a:t>Fraud Risks Standard</a:t>
                      </a:r>
                      <a:endParaRPr kumimoji="1" lang="ja-JP" altLang="en-US" sz="800" kern="1200" dirty="0">
                        <a:solidFill>
                          <a:schemeClr val="tx1"/>
                        </a:solidFill>
                        <a:latin typeface="+mn-lt"/>
                        <a:ea typeface="+mn-ea"/>
                        <a:cs typeface="+mn-cs"/>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5" name="表 14"/>
          <p:cNvGraphicFramePr>
            <a:graphicFrameLocks noGrp="1"/>
          </p:cNvGraphicFramePr>
          <p:nvPr>
            <p:extLst>
              <p:ext uri="{D42A27DB-BD31-4B8C-83A1-F6EECF244321}">
                <p14:modId xmlns:p14="http://schemas.microsoft.com/office/powerpoint/2010/main" val="1424518592"/>
              </p:ext>
            </p:extLst>
          </p:nvPr>
        </p:nvGraphicFramePr>
        <p:xfrm>
          <a:off x="179514" y="4005953"/>
          <a:ext cx="8640956" cy="365997"/>
        </p:xfrm>
        <a:graphic>
          <a:graphicData uri="http://schemas.openxmlformats.org/drawingml/2006/table">
            <a:tbl>
              <a:tblPr firstRow="1" bandRow="1">
                <a:tableStyleId>{5940675A-B579-460E-94D1-54222C63F5DA}</a:tableStyleId>
              </a:tblPr>
              <a:tblGrid>
                <a:gridCol w="792084"/>
                <a:gridCol w="317764"/>
                <a:gridCol w="554924"/>
                <a:gridCol w="554924"/>
                <a:gridCol w="554924"/>
                <a:gridCol w="554924"/>
                <a:gridCol w="1278964"/>
                <a:gridCol w="1512168"/>
                <a:gridCol w="216024"/>
                <a:gridCol w="216024"/>
                <a:gridCol w="215180"/>
                <a:gridCol w="208280"/>
                <a:gridCol w="554924"/>
                <a:gridCol w="554924"/>
                <a:gridCol w="554924"/>
              </a:tblGrid>
              <a:tr h="365997">
                <a:tc>
                  <a:txBody>
                    <a:bodyPr/>
                    <a:lstStyle/>
                    <a:p>
                      <a:pPr algn="l"/>
                      <a:r>
                        <a:rPr kumimoji="1" lang="en-US" altLang="ja-JP" sz="800" dirty="0" smtClean="0"/>
                        <a:t>Other</a:t>
                      </a:r>
                      <a:endParaRPr kumimoji="1" lang="ja-JP" altLang="en-US" sz="8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kumimoji="1" lang="ja-JP" altLang="en-US" sz="800" dirty="0" smtClean="0"/>
                        <a:t>・</a:t>
                      </a:r>
                      <a:r>
                        <a:rPr kumimoji="1" lang="en-US" altLang="ja-JP" sz="800" dirty="0" smtClean="0"/>
                        <a:t>IC Audit Standards(※1)</a:t>
                      </a:r>
                    </a:p>
                    <a:p>
                      <a:r>
                        <a:rPr kumimoji="1" lang="ja-JP" altLang="en-US" sz="800" dirty="0" smtClean="0"/>
                        <a:t>・</a:t>
                      </a:r>
                      <a:r>
                        <a:rPr kumimoji="1" lang="en-US" altLang="ja-JP" sz="800" dirty="0" smtClean="0"/>
                        <a:t>Q Review Standards(※2)</a:t>
                      </a:r>
                      <a:endParaRPr kumimoji="1" lang="ja-JP" altLang="en-US" sz="800" dirty="0" smtClean="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tcPr>
                </a:tc>
              </a:tr>
            </a:tbl>
          </a:graphicData>
        </a:graphic>
      </p:graphicFrame>
      <p:graphicFrame>
        <p:nvGraphicFramePr>
          <p:cNvPr id="16" name="表 15"/>
          <p:cNvGraphicFramePr>
            <a:graphicFrameLocks noGrp="1"/>
          </p:cNvGraphicFramePr>
          <p:nvPr>
            <p:extLst>
              <p:ext uri="{D42A27DB-BD31-4B8C-83A1-F6EECF244321}">
                <p14:modId xmlns:p14="http://schemas.microsoft.com/office/powerpoint/2010/main" val="34786161"/>
              </p:ext>
            </p:extLst>
          </p:nvPr>
        </p:nvGraphicFramePr>
        <p:xfrm>
          <a:off x="179512" y="3221360"/>
          <a:ext cx="8640960" cy="335280"/>
        </p:xfrm>
        <a:graphic>
          <a:graphicData uri="http://schemas.openxmlformats.org/drawingml/2006/table">
            <a:tbl>
              <a:tblPr firstRow="1" bandRow="1">
                <a:tableStyleId>{5940675A-B579-460E-94D1-54222C63F5DA}</a:tableStyleId>
              </a:tblPr>
              <a:tblGrid>
                <a:gridCol w="792088"/>
                <a:gridCol w="354598"/>
                <a:gridCol w="534139"/>
                <a:gridCol w="840411"/>
                <a:gridCol w="287076"/>
                <a:gridCol w="1152128"/>
                <a:gridCol w="394421"/>
                <a:gridCol w="231882"/>
                <a:gridCol w="573343"/>
                <a:gridCol w="573343"/>
                <a:gridCol w="459259"/>
                <a:gridCol w="971185"/>
                <a:gridCol w="289586"/>
                <a:gridCol w="539429"/>
                <a:gridCol w="648072"/>
              </a:tblGrid>
              <a:tr h="288032">
                <a:tc>
                  <a:txBody>
                    <a:bodyPr/>
                    <a:lstStyle/>
                    <a:p>
                      <a:pPr algn="l"/>
                      <a:r>
                        <a:rPr kumimoji="1" lang="en-US" altLang="ja-JP" sz="800" dirty="0" smtClean="0">
                          <a:solidFill>
                            <a:schemeClr val="tx1"/>
                          </a:solidFill>
                        </a:rPr>
                        <a:t>Professional Ethics</a:t>
                      </a:r>
                      <a:endParaRPr kumimoji="1" lang="ja-JP" altLang="en-US" sz="800"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kumimoji="1" lang="en-US" altLang="ja-JP" sz="800" dirty="0" smtClean="0">
                          <a:solidFill>
                            <a:schemeClr val="tx1"/>
                          </a:solidFill>
                        </a:rPr>
                        <a:t>Established the Code of Ethics</a:t>
                      </a:r>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kumimoji="1" lang="en-US" altLang="ja-JP" sz="800" dirty="0" smtClean="0">
                          <a:solidFill>
                            <a:schemeClr val="tx1"/>
                          </a:solidFill>
                        </a:rPr>
                        <a:t>Adoption</a:t>
                      </a:r>
                      <a:endParaRPr kumimoji="1" lang="ja-JP" altLang="en-US" sz="8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r>
                        <a:rPr kumimoji="1" lang="en-US" altLang="ja-JP" sz="800" dirty="0" smtClean="0">
                          <a:solidFill>
                            <a:schemeClr val="tx1"/>
                          </a:solidFill>
                        </a:rPr>
                        <a:t>201407 Revised</a:t>
                      </a:r>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bl>
          </a:graphicData>
        </a:graphic>
      </p:graphicFrame>
      <p:graphicFrame>
        <p:nvGraphicFramePr>
          <p:cNvPr id="17" name="表 16"/>
          <p:cNvGraphicFramePr>
            <a:graphicFrameLocks noGrp="1"/>
          </p:cNvGraphicFramePr>
          <p:nvPr>
            <p:extLst>
              <p:ext uri="{D42A27DB-BD31-4B8C-83A1-F6EECF244321}">
                <p14:modId xmlns:p14="http://schemas.microsoft.com/office/powerpoint/2010/main" val="3414001159"/>
              </p:ext>
            </p:extLst>
          </p:nvPr>
        </p:nvGraphicFramePr>
        <p:xfrm>
          <a:off x="179510" y="1347614"/>
          <a:ext cx="8640964" cy="360040"/>
        </p:xfrm>
        <a:graphic>
          <a:graphicData uri="http://schemas.openxmlformats.org/drawingml/2006/table">
            <a:tbl>
              <a:tblPr firstRow="1" bandRow="1">
                <a:tableStyleId>{5940675A-B579-460E-94D1-54222C63F5DA}</a:tableStyleId>
              </a:tblPr>
              <a:tblGrid>
                <a:gridCol w="792090"/>
                <a:gridCol w="335410"/>
                <a:gridCol w="563750"/>
                <a:gridCol w="563750"/>
                <a:gridCol w="563750"/>
                <a:gridCol w="709644"/>
                <a:gridCol w="504056"/>
                <a:gridCol w="1080120"/>
                <a:gridCol w="1872208"/>
                <a:gridCol w="432048"/>
                <a:gridCol w="432048"/>
                <a:gridCol w="360040"/>
                <a:gridCol w="432050"/>
              </a:tblGrid>
              <a:tr h="360040">
                <a:tc>
                  <a:txBody>
                    <a:bodyPr/>
                    <a:lstStyle/>
                    <a:p>
                      <a:r>
                        <a:rPr kumimoji="1" lang="en-US" altLang="ja-JP" sz="800" dirty="0" smtClean="0"/>
                        <a:t>Event</a:t>
                      </a:r>
                      <a:endParaRPr kumimoji="1" lang="ja-JP" altLang="en-US" sz="800" dirty="0"/>
                    </a:p>
                  </a:txBody>
                  <a:tcPr anchor="ctr">
                    <a:lnL w="12700" cap="flat" cmpd="sng" algn="ctr">
                      <a:noFill/>
                      <a:prstDash val="solid"/>
                      <a:round/>
                      <a:headEnd type="none" w="med" len="med"/>
                      <a:tailEnd type="none" w="med" len="med"/>
                    </a:lnL>
                    <a:solidFill>
                      <a:schemeClr val="bg1"/>
                    </a:solidFill>
                  </a:tcPr>
                </a:tc>
                <a:tc>
                  <a:txBody>
                    <a:bodyPr/>
                    <a:lstStyle/>
                    <a:p>
                      <a:endParaRPr kumimoji="1" lang="ja-JP" altLang="en-US" sz="800" dirty="0"/>
                    </a:p>
                  </a:txBody>
                  <a:tcPr anchor="ctr">
                    <a:lnR w="12700" cap="flat" cmpd="sng" algn="ctr">
                      <a:noFill/>
                      <a:prstDash val="solid"/>
                      <a:round/>
                      <a:headEnd type="none" w="med" len="med"/>
                      <a:tailEnd type="none" w="med" len="med"/>
                    </a:lnR>
                    <a:solidFill>
                      <a:schemeClr val="bg1"/>
                    </a:solidFill>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marL="0" algn="l" defTabSz="457200" rtl="0" eaLnBrk="1" latinLnBrk="0" hangingPunct="1"/>
                      <a:endParaRPr kumimoji="1" lang="ja-JP" altLang="en-US" sz="8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marL="0" algn="ctr" defTabSz="457200" rtl="0" eaLnBrk="1" fontAlgn="b" latinLnBrk="0" hangingPunct="1"/>
                      <a:endParaRPr kumimoji="1" lang="en-US" sz="800" kern="1200" dirty="0">
                        <a:solidFill>
                          <a:schemeClr val="tx1"/>
                        </a:solidFill>
                        <a:latin typeface="+mn-lt"/>
                        <a:ea typeface="+mn-ea"/>
                        <a:cs typeface="+mn-cs"/>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marL="0" algn="l" defTabSz="457200" rtl="0" eaLnBrk="1" fontAlgn="b" latinLnBrk="0" hangingPunct="1"/>
                      <a:r>
                        <a:rPr kumimoji="1" lang="en-US" altLang="ja-JP" sz="800" kern="1200" dirty="0" smtClean="0">
                          <a:solidFill>
                            <a:schemeClr val="tx1"/>
                          </a:solidFill>
                          <a:latin typeface="+mn-lt"/>
                          <a:ea typeface="+mn-ea"/>
                          <a:cs typeface="+mn-cs"/>
                        </a:rPr>
                        <a:t>  US SOX</a:t>
                      </a:r>
                      <a:endParaRPr kumimoji="1" lang="ja-JP" altLang="en-US" sz="800" kern="1200" dirty="0">
                        <a:solidFill>
                          <a:schemeClr val="tx1"/>
                        </a:solidFill>
                        <a:latin typeface="+mn-lt"/>
                        <a:ea typeface="+mn-ea"/>
                        <a:cs typeface="+mn-cs"/>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algn="l"/>
                      <a:r>
                        <a:rPr kumimoji="1" lang="en-US" altLang="ja-JP" sz="800" dirty="0" smtClean="0"/>
                        <a:t>Financial</a:t>
                      </a:r>
                      <a:r>
                        <a:rPr kumimoji="1" lang="en-US" altLang="ja-JP" sz="800" baseline="0" dirty="0" smtClean="0"/>
                        <a:t> Crisis</a:t>
                      </a:r>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r>
            </a:tbl>
          </a:graphicData>
        </a:graphic>
      </p:graphicFrame>
      <p:graphicFrame>
        <p:nvGraphicFramePr>
          <p:cNvPr id="18" name="表 17"/>
          <p:cNvGraphicFramePr>
            <a:graphicFrameLocks noGrp="1"/>
          </p:cNvGraphicFramePr>
          <p:nvPr>
            <p:extLst>
              <p:ext uri="{D42A27DB-BD31-4B8C-83A1-F6EECF244321}">
                <p14:modId xmlns:p14="http://schemas.microsoft.com/office/powerpoint/2010/main" val="3806272575"/>
              </p:ext>
            </p:extLst>
          </p:nvPr>
        </p:nvGraphicFramePr>
        <p:xfrm>
          <a:off x="179512" y="2067694"/>
          <a:ext cx="8640959" cy="335280"/>
        </p:xfrm>
        <a:graphic>
          <a:graphicData uri="http://schemas.openxmlformats.org/drawingml/2006/table">
            <a:tbl>
              <a:tblPr firstRow="1" bandRow="1">
                <a:tableStyleId>{5940675A-B579-460E-94D1-54222C63F5DA}</a:tableStyleId>
              </a:tblPr>
              <a:tblGrid>
                <a:gridCol w="792088"/>
                <a:gridCol w="278721"/>
                <a:gridCol w="535404"/>
                <a:gridCol w="535404"/>
                <a:gridCol w="535404"/>
                <a:gridCol w="535404"/>
                <a:gridCol w="535404"/>
                <a:gridCol w="535404"/>
                <a:gridCol w="535404"/>
                <a:gridCol w="229459"/>
                <a:gridCol w="568528"/>
                <a:gridCol w="1080120"/>
                <a:gridCol w="826854"/>
                <a:gridCol w="223473"/>
                <a:gridCol w="283993"/>
                <a:gridCol w="609895"/>
              </a:tblGrid>
              <a:tr h="323561">
                <a:tc>
                  <a:txBody>
                    <a:bodyPr/>
                    <a:lstStyle/>
                    <a:p>
                      <a:r>
                        <a:rPr kumimoji="1" lang="en-US" altLang="ja-JP" sz="800" dirty="0" smtClean="0"/>
                        <a:t>IAASB</a:t>
                      </a:r>
                      <a:endParaRPr kumimoji="1" lang="ja-JP" altLang="en-US" sz="8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kumimoji="1" lang="ja-JP" altLang="en-US"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algn="l" defTabSz="457200" rtl="0" eaLnBrk="1" fontAlgn="b" latinLnBrk="0" hangingPunct="1"/>
                      <a:endParaRPr kumimoji="1" lang="ja-JP" altLang="en-US" sz="800" kern="1200" dirty="0">
                        <a:solidFill>
                          <a:schemeClr val="tx1"/>
                        </a:solidFill>
                        <a:latin typeface="+mn-lt"/>
                        <a:ea typeface="+mn-ea"/>
                        <a:cs typeface="+mn-cs"/>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algn="l" defTabSz="457200" rtl="0" eaLnBrk="1" fontAlgn="b" latinLnBrk="0" hangingPunct="1"/>
                      <a:endParaRPr kumimoji="1" lang="en-US" sz="800" kern="1200" dirty="0">
                        <a:solidFill>
                          <a:schemeClr val="tx1"/>
                        </a:solidFill>
                        <a:latin typeface="+mn-lt"/>
                        <a:ea typeface="+mn-ea"/>
                        <a:cs typeface="+mn-cs"/>
                      </a:endParaRP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dirty="0" smtClean="0"/>
                        <a:t>IAASB Clarity Project ended</a:t>
                      </a:r>
                      <a:endParaRPr kumimoji="1" lang="ja-JP" altLang="en-US" sz="800" dirty="0" smtClean="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bl>
          </a:graphicData>
        </a:graphic>
      </p:graphicFrame>
      <p:graphicFrame>
        <p:nvGraphicFramePr>
          <p:cNvPr id="19" name="表 18"/>
          <p:cNvGraphicFramePr>
            <a:graphicFrameLocks noGrp="1"/>
          </p:cNvGraphicFramePr>
          <p:nvPr>
            <p:extLst>
              <p:ext uri="{D42A27DB-BD31-4B8C-83A1-F6EECF244321}">
                <p14:modId xmlns:p14="http://schemas.microsoft.com/office/powerpoint/2010/main" val="3343705668"/>
              </p:ext>
            </p:extLst>
          </p:nvPr>
        </p:nvGraphicFramePr>
        <p:xfrm>
          <a:off x="179517" y="1707654"/>
          <a:ext cx="8640955" cy="360040"/>
        </p:xfrm>
        <a:graphic>
          <a:graphicData uri="http://schemas.openxmlformats.org/drawingml/2006/table">
            <a:tbl>
              <a:tblPr firstRow="1" bandRow="1">
                <a:tableStyleId>{5940675A-B579-460E-94D1-54222C63F5DA}</a:tableStyleId>
              </a:tblPr>
              <a:tblGrid>
                <a:gridCol w="792082"/>
                <a:gridCol w="278726"/>
                <a:gridCol w="535404"/>
                <a:gridCol w="535404"/>
                <a:gridCol w="535404"/>
                <a:gridCol w="535404"/>
                <a:gridCol w="535404"/>
                <a:gridCol w="535404"/>
                <a:gridCol w="535404"/>
                <a:gridCol w="535404"/>
                <a:gridCol w="611890"/>
                <a:gridCol w="611890"/>
                <a:gridCol w="229459"/>
                <a:gridCol w="681548"/>
                <a:gridCol w="936103"/>
                <a:gridCol w="216025"/>
              </a:tblGrid>
              <a:tr h="360040">
                <a:tc>
                  <a:txBody>
                    <a:bodyPr/>
                    <a:lstStyle/>
                    <a:p>
                      <a:r>
                        <a:rPr kumimoji="1" lang="en-US" altLang="ja-JP" sz="800" dirty="0" smtClean="0"/>
                        <a:t>IESBA</a:t>
                      </a:r>
                      <a:endParaRPr kumimoji="1" lang="ja-JP" altLang="en-US" sz="800" dirty="0"/>
                    </a:p>
                  </a:txBody>
                  <a:tcPr anchor="ctr">
                    <a:lnL w="12700" cap="flat" cmpd="sng" algn="ctr">
                      <a:noFill/>
                      <a:prstDash val="solid"/>
                      <a:round/>
                      <a:headEnd type="none" w="med" len="med"/>
                      <a:tailEnd type="none" w="med" len="med"/>
                    </a:lnL>
                  </a:tcPr>
                </a:tc>
                <a:tc>
                  <a:txBody>
                    <a:bodyPr/>
                    <a:lstStyle/>
                    <a:p>
                      <a:endParaRPr kumimoji="1" lang="ja-JP" altLang="en-US" sz="800" dirty="0"/>
                    </a:p>
                  </a:txBody>
                  <a:tcPr anchor="ctr">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800" dirty="0" smtClean="0"/>
                        <a:t>IESBA recent revision</a:t>
                      </a:r>
                      <a:endParaRPr kumimoji="1" lang="ja-JP" altLang="en-US" sz="800" dirty="0" smtClean="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endParaRPr kumimoji="1" lang="ja-JP" altLang="en-US" sz="8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bl>
          </a:graphicData>
        </a:graphic>
      </p:graphicFrame>
      <p:grpSp>
        <p:nvGrpSpPr>
          <p:cNvPr id="51" name="グループ化 50"/>
          <p:cNvGrpSpPr/>
          <p:nvPr/>
        </p:nvGrpSpPr>
        <p:grpSpPr>
          <a:xfrm>
            <a:off x="2771800" y="2427492"/>
            <a:ext cx="504056" cy="298998"/>
            <a:chOff x="3131840" y="2427492"/>
            <a:chExt cx="504056" cy="298998"/>
          </a:xfrm>
        </p:grpSpPr>
        <p:cxnSp>
          <p:nvCxnSpPr>
            <p:cNvPr id="20" name="直線コネクタ 19"/>
            <p:cNvCxnSpPr/>
            <p:nvPr/>
          </p:nvCxnSpPr>
          <p:spPr bwMode="auto">
            <a:xfrm>
              <a:off x="3378087" y="2582474"/>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1" name="テキスト ボックス 20"/>
            <p:cNvSpPr txBox="1"/>
            <p:nvPr/>
          </p:nvSpPr>
          <p:spPr>
            <a:xfrm>
              <a:off x="3131840" y="2427492"/>
              <a:ext cx="504056" cy="215444"/>
            </a:xfrm>
            <a:prstGeom prst="rect">
              <a:avLst/>
            </a:prstGeom>
            <a:noFill/>
          </p:spPr>
          <p:txBody>
            <a:bodyPr wrap="square" rtlCol="0">
              <a:spAutoFit/>
            </a:bodyPr>
            <a:lstStyle/>
            <a:p>
              <a:pPr algn="ctr"/>
              <a:r>
                <a:rPr kumimoji="1" lang="en-US" altLang="ja-JP" sz="800" dirty="0" smtClean="0"/>
                <a:t>1966</a:t>
              </a:r>
              <a:endParaRPr kumimoji="1" lang="ja-JP" altLang="en-US" sz="800" dirty="0"/>
            </a:p>
          </p:txBody>
        </p:sp>
      </p:grpSp>
      <p:grpSp>
        <p:nvGrpSpPr>
          <p:cNvPr id="24" name="グループ化 23"/>
          <p:cNvGrpSpPr/>
          <p:nvPr/>
        </p:nvGrpSpPr>
        <p:grpSpPr>
          <a:xfrm>
            <a:off x="4644008" y="2427734"/>
            <a:ext cx="504056" cy="310358"/>
            <a:chOff x="5508104" y="2694994"/>
            <a:chExt cx="504056" cy="310358"/>
          </a:xfrm>
        </p:grpSpPr>
        <p:cxnSp>
          <p:nvCxnSpPr>
            <p:cNvPr id="22" name="直線コネクタ 21"/>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3" name="テキスト ボックス 22"/>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2007</a:t>
              </a:r>
              <a:endParaRPr kumimoji="1" lang="ja-JP" altLang="en-US" sz="800" dirty="0"/>
            </a:p>
          </p:txBody>
        </p:sp>
      </p:grpSp>
      <p:grpSp>
        <p:nvGrpSpPr>
          <p:cNvPr id="25" name="グループ化 24"/>
          <p:cNvGrpSpPr/>
          <p:nvPr/>
        </p:nvGrpSpPr>
        <p:grpSpPr>
          <a:xfrm>
            <a:off x="5148064" y="2427734"/>
            <a:ext cx="504056" cy="310358"/>
            <a:chOff x="5508104" y="2694994"/>
            <a:chExt cx="504056" cy="310358"/>
          </a:xfrm>
        </p:grpSpPr>
        <p:cxnSp>
          <p:nvCxnSpPr>
            <p:cNvPr id="26" name="直線コネクタ 25"/>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テキスト ボックス 26"/>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2008</a:t>
              </a:r>
              <a:endParaRPr kumimoji="1" lang="ja-JP" altLang="en-US" sz="800" dirty="0"/>
            </a:p>
          </p:txBody>
        </p:sp>
      </p:grpSp>
      <p:grpSp>
        <p:nvGrpSpPr>
          <p:cNvPr id="28" name="グループ化 27"/>
          <p:cNvGrpSpPr/>
          <p:nvPr/>
        </p:nvGrpSpPr>
        <p:grpSpPr>
          <a:xfrm>
            <a:off x="6660232" y="2427734"/>
            <a:ext cx="504056" cy="310358"/>
            <a:chOff x="5508104" y="2694994"/>
            <a:chExt cx="504056" cy="310358"/>
          </a:xfrm>
        </p:grpSpPr>
        <p:cxnSp>
          <p:nvCxnSpPr>
            <p:cNvPr id="29" name="直線コネクタ 28"/>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0" name="テキスト ボックス 29"/>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2011</a:t>
              </a:r>
              <a:endParaRPr kumimoji="1" lang="ja-JP" altLang="en-US" sz="800" dirty="0"/>
            </a:p>
          </p:txBody>
        </p:sp>
      </p:grpSp>
      <p:grpSp>
        <p:nvGrpSpPr>
          <p:cNvPr id="33" name="グループ化 32"/>
          <p:cNvGrpSpPr/>
          <p:nvPr/>
        </p:nvGrpSpPr>
        <p:grpSpPr>
          <a:xfrm>
            <a:off x="7956376" y="2416802"/>
            <a:ext cx="504056" cy="310358"/>
            <a:chOff x="5508104" y="2694994"/>
            <a:chExt cx="504056" cy="310358"/>
          </a:xfrm>
        </p:grpSpPr>
        <p:cxnSp>
          <p:nvCxnSpPr>
            <p:cNvPr id="34" name="直線コネクタ 33"/>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5" name="テキスト ボックス 34"/>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2014</a:t>
              </a:r>
              <a:endParaRPr kumimoji="1" lang="ja-JP" altLang="en-US" sz="800" dirty="0"/>
            </a:p>
          </p:txBody>
        </p:sp>
      </p:grpSp>
      <p:grpSp>
        <p:nvGrpSpPr>
          <p:cNvPr id="36" name="グループ化 35"/>
          <p:cNvGrpSpPr/>
          <p:nvPr/>
        </p:nvGrpSpPr>
        <p:grpSpPr>
          <a:xfrm>
            <a:off x="7524328" y="2427734"/>
            <a:ext cx="504056" cy="310358"/>
            <a:chOff x="5508104" y="2694994"/>
            <a:chExt cx="504056" cy="310358"/>
          </a:xfrm>
        </p:grpSpPr>
        <p:cxnSp>
          <p:nvCxnSpPr>
            <p:cNvPr id="37" name="直線コネクタ 36"/>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8" name="テキスト ボックス 37"/>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2013</a:t>
              </a:r>
              <a:endParaRPr kumimoji="1" lang="ja-JP" altLang="en-US" sz="800" dirty="0"/>
            </a:p>
          </p:txBody>
        </p:sp>
      </p:grpSp>
      <p:grpSp>
        <p:nvGrpSpPr>
          <p:cNvPr id="40" name="グループ化 39"/>
          <p:cNvGrpSpPr/>
          <p:nvPr/>
        </p:nvGrpSpPr>
        <p:grpSpPr>
          <a:xfrm>
            <a:off x="6156176" y="2427734"/>
            <a:ext cx="504056" cy="310358"/>
            <a:chOff x="5508104" y="2694994"/>
            <a:chExt cx="504056" cy="310358"/>
          </a:xfrm>
        </p:grpSpPr>
        <p:cxnSp>
          <p:nvCxnSpPr>
            <p:cNvPr id="41" name="直線コネクタ 40"/>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2" name="テキスト ボックス 41"/>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2010</a:t>
              </a:r>
              <a:endParaRPr kumimoji="1" lang="ja-JP" altLang="en-US" sz="800" dirty="0"/>
            </a:p>
          </p:txBody>
        </p:sp>
      </p:grpSp>
      <p:grpSp>
        <p:nvGrpSpPr>
          <p:cNvPr id="43" name="グループ化 42"/>
          <p:cNvGrpSpPr/>
          <p:nvPr/>
        </p:nvGrpSpPr>
        <p:grpSpPr>
          <a:xfrm>
            <a:off x="5652120" y="2427734"/>
            <a:ext cx="504056" cy="310358"/>
            <a:chOff x="5508104" y="2694994"/>
            <a:chExt cx="504056" cy="310358"/>
          </a:xfrm>
        </p:grpSpPr>
        <p:cxnSp>
          <p:nvCxnSpPr>
            <p:cNvPr id="44" name="直線コネクタ 43"/>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5" name="テキスト ボックス 44"/>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2009</a:t>
              </a:r>
              <a:endParaRPr kumimoji="1" lang="ja-JP" altLang="en-US" sz="800" dirty="0"/>
            </a:p>
          </p:txBody>
        </p:sp>
      </p:grpSp>
      <p:grpSp>
        <p:nvGrpSpPr>
          <p:cNvPr id="46" name="グループ化 45"/>
          <p:cNvGrpSpPr/>
          <p:nvPr/>
        </p:nvGrpSpPr>
        <p:grpSpPr>
          <a:xfrm>
            <a:off x="7092280" y="2427734"/>
            <a:ext cx="504056" cy="310358"/>
            <a:chOff x="5508104" y="2694994"/>
            <a:chExt cx="504056" cy="310358"/>
          </a:xfrm>
        </p:grpSpPr>
        <p:cxnSp>
          <p:nvCxnSpPr>
            <p:cNvPr id="47" name="直線コネクタ 46"/>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8" name="テキスト ボックス 47"/>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2012</a:t>
              </a:r>
              <a:endParaRPr kumimoji="1" lang="ja-JP" altLang="en-US" sz="800" dirty="0"/>
            </a:p>
          </p:txBody>
        </p:sp>
      </p:grpSp>
      <p:grpSp>
        <p:nvGrpSpPr>
          <p:cNvPr id="55" name="グループ化 54"/>
          <p:cNvGrpSpPr/>
          <p:nvPr/>
        </p:nvGrpSpPr>
        <p:grpSpPr>
          <a:xfrm>
            <a:off x="1979712" y="2427734"/>
            <a:ext cx="504056" cy="298998"/>
            <a:chOff x="3131840" y="2427492"/>
            <a:chExt cx="504056" cy="298998"/>
          </a:xfrm>
        </p:grpSpPr>
        <p:cxnSp>
          <p:nvCxnSpPr>
            <p:cNvPr id="56" name="直線コネクタ 55"/>
            <p:cNvCxnSpPr/>
            <p:nvPr/>
          </p:nvCxnSpPr>
          <p:spPr bwMode="auto">
            <a:xfrm>
              <a:off x="3378087" y="2582474"/>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7" name="テキスト ボックス 56"/>
            <p:cNvSpPr txBox="1"/>
            <p:nvPr/>
          </p:nvSpPr>
          <p:spPr>
            <a:xfrm>
              <a:off x="3131840" y="2427492"/>
              <a:ext cx="504056" cy="215444"/>
            </a:xfrm>
            <a:prstGeom prst="rect">
              <a:avLst/>
            </a:prstGeom>
            <a:noFill/>
          </p:spPr>
          <p:txBody>
            <a:bodyPr wrap="square" rtlCol="0">
              <a:spAutoFit/>
            </a:bodyPr>
            <a:lstStyle/>
            <a:p>
              <a:pPr algn="ctr"/>
              <a:r>
                <a:rPr kumimoji="1" lang="en-US" altLang="ja-JP" sz="800" dirty="0" smtClean="0"/>
                <a:t>1950</a:t>
              </a:r>
              <a:endParaRPr kumimoji="1" lang="ja-JP" altLang="en-US" sz="800" dirty="0"/>
            </a:p>
          </p:txBody>
        </p:sp>
      </p:grpSp>
      <p:grpSp>
        <p:nvGrpSpPr>
          <p:cNvPr id="58" name="グループ化 57"/>
          <p:cNvGrpSpPr/>
          <p:nvPr/>
        </p:nvGrpSpPr>
        <p:grpSpPr>
          <a:xfrm>
            <a:off x="3563888" y="2427734"/>
            <a:ext cx="504056" cy="310358"/>
            <a:chOff x="5508104" y="2694994"/>
            <a:chExt cx="504056" cy="310358"/>
          </a:xfrm>
        </p:grpSpPr>
        <p:cxnSp>
          <p:nvCxnSpPr>
            <p:cNvPr id="59" name="直線コネクタ 58"/>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0" name="テキスト ボックス 59"/>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2001</a:t>
              </a:r>
              <a:endParaRPr kumimoji="1" lang="ja-JP" altLang="en-US" sz="800" dirty="0"/>
            </a:p>
          </p:txBody>
        </p:sp>
      </p:grpSp>
      <p:grpSp>
        <p:nvGrpSpPr>
          <p:cNvPr id="61" name="グループ化 60"/>
          <p:cNvGrpSpPr/>
          <p:nvPr/>
        </p:nvGrpSpPr>
        <p:grpSpPr>
          <a:xfrm>
            <a:off x="4067944" y="2427734"/>
            <a:ext cx="504056" cy="310358"/>
            <a:chOff x="5508104" y="2694994"/>
            <a:chExt cx="504056" cy="310358"/>
          </a:xfrm>
        </p:grpSpPr>
        <p:cxnSp>
          <p:nvCxnSpPr>
            <p:cNvPr id="62" name="直線コネクタ 61"/>
            <p:cNvCxnSpPr/>
            <p:nvPr/>
          </p:nvCxnSpPr>
          <p:spPr bwMode="auto">
            <a:xfrm>
              <a:off x="5760132" y="2861336"/>
              <a:ext cx="0"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3" name="テキスト ボックス 62"/>
            <p:cNvSpPr txBox="1"/>
            <p:nvPr/>
          </p:nvSpPr>
          <p:spPr>
            <a:xfrm>
              <a:off x="5508104" y="2694994"/>
              <a:ext cx="504056" cy="215444"/>
            </a:xfrm>
            <a:prstGeom prst="rect">
              <a:avLst/>
            </a:prstGeom>
            <a:noFill/>
          </p:spPr>
          <p:txBody>
            <a:bodyPr wrap="square" rtlCol="0">
              <a:spAutoFit/>
            </a:bodyPr>
            <a:lstStyle/>
            <a:p>
              <a:pPr algn="ctr"/>
              <a:r>
                <a:rPr kumimoji="1" lang="en-US" altLang="ja-JP" sz="800" dirty="0" smtClean="0"/>
                <a:t>2002</a:t>
              </a:r>
              <a:endParaRPr kumimoji="1" lang="ja-JP" altLang="en-US" sz="800" dirty="0"/>
            </a:p>
          </p:txBody>
        </p:sp>
      </p:grpSp>
      <p:sp>
        <p:nvSpPr>
          <p:cNvPr id="52" name="Title 3"/>
          <p:cNvSpPr txBox="1">
            <a:spLocks/>
          </p:cNvSpPr>
          <p:nvPr/>
        </p:nvSpPr>
        <p:spPr>
          <a:xfrm>
            <a:off x="381000" y="499517"/>
            <a:ext cx="7543800" cy="40005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altLang="ja-JP" kern="0" dirty="0" smtClean="0"/>
              <a:t>3. History</a:t>
            </a:r>
            <a:r>
              <a:rPr lang="en-US" kern="0" dirty="0" smtClean="0"/>
              <a:t/>
            </a:r>
            <a:br>
              <a:rPr lang="en-US" kern="0" dirty="0" smtClean="0"/>
            </a:br>
            <a:endParaRPr lang="en-US" kern="0" dirty="0"/>
          </a:p>
        </p:txBody>
      </p:sp>
      <p:sp>
        <p:nvSpPr>
          <p:cNvPr id="5" name="テキスト ボックス 4"/>
          <p:cNvSpPr txBox="1"/>
          <p:nvPr/>
        </p:nvSpPr>
        <p:spPr>
          <a:xfrm>
            <a:off x="4644008" y="4371950"/>
            <a:ext cx="3564396" cy="215444"/>
          </a:xfrm>
          <a:prstGeom prst="rect">
            <a:avLst/>
          </a:prstGeom>
          <a:noFill/>
        </p:spPr>
        <p:txBody>
          <a:bodyPr wrap="square" rtlCol="0">
            <a:spAutoFit/>
          </a:bodyPr>
          <a:lstStyle/>
          <a:p>
            <a:r>
              <a:rPr kumimoji="1" lang="en-US" altLang="ja-JP" sz="800" dirty="0" smtClean="0"/>
              <a:t>※1 Internal Control Audit Standards   ※2 Quarterly Review Standards</a:t>
            </a:r>
            <a:endParaRPr kumimoji="1" lang="ja-JP" altLang="en-US" sz="800" dirty="0"/>
          </a:p>
        </p:txBody>
      </p:sp>
    </p:spTree>
    <p:extLst>
      <p:ext uri="{BB962C8B-B14F-4D97-AF65-F5344CB8AC3E}">
        <p14:creationId xmlns:p14="http://schemas.microsoft.com/office/powerpoint/2010/main" val="3655338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568" y="461930"/>
            <a:ext cx="7543800" cy="400050"/>
          </a:xfrm>
        </p:spPr>
        <p:txBody>
          <a:bodyPr/>
          <a:lstStyle/>
          <a:p>
            <a:pPr marL="361950" indent="-361950"/>
            <a:r>
              <a:rPr lang="en-US" altLang="ja-JP" dirty="0" smtClean="0"/>
              <a:t>4. The </a:t>
            </a:r>
            <a:r>
              <a:rPr lang="en-US" altLang="ja-JP" dirty="0"/>
              <a:t>CPA </a:t>
            </a:r>
            <a:r>
              <a:rPr lang="en-US" altLang="ja-JP" dirty="0" smtClean="0"/>
              <a:t>Act, </a:t>
            </a:r>
            <a:r>
              <a:rPr lang="en-US" altLang="ja-JP" dirty="0"/>
              <a:t>related regulations and JICPA </a:t>
            </a:r>
            <a:r>
              <a:rPr lang="en-US" altLang="ja-JP" dirty="0" smtClean="0"/>
              <a:t>Code </a:t>
            </a:r>
            <a:r>
              <a:rPr lang="en-US" altLang="ja-JP" dirty="0"/>
              <a:t>of P</a:t>
            </a:r>
            <a:r>
              <a:rPr lang="en-US" altLang="ja-JP" dirty="0" smtClean="0"/>
              <a:t>rofessional </a:t>
            </a:r>
            <a:r>
              <a:rPr lang="en-US" altLang="ja-JP" dirty="0"/>
              <a:t>E</a:t>
            </a:r>
            <a:r>
              <a:rPr lang="en-US" altLang="ja-JP" dirty="0" smtClean="0"/>
              <a:t>thic</a:t>
            </a:r>
            <a:r>
              <a:rPr lang="en-US" dirty="0" smtClean="0"/>
              <a:t>s  - Overall Picture</a:t>
            </a:r>
            <a:endParaRPr lang="en-US" dirty="0"/>
          </a:p>
        </p:txBody>
      </p:sp>
      <p:sp>
        <p:nvSpPr>
          <p:cNvPr id="6" name="左中かっこ 5"/>
          <p:cNvSpPr/>
          <p:nvPr/>
        </p:nvSpPr>
        <p:spPr>
          <a:xfrm>
            <a:off x="3495065" y="2797933"/>
            <a:ext cx="152400" cy="1406062"/>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1100"/>
          </a:p>
        </p:txBody>
      </p:sp>
      <p:cxnSp>
        <p:nvCxnSpPr>
          <p:cNvPr id="8" name="直線矢印コネクタ 7"/>
          <p:cNvCxnSpPr/>
          <p:nvPr/>
        </p:nvCxnSpPr>
        <p:spPr>
          <a:xfrm flipH="1">
            <a:off x="5940153" y="1934705"/>
            <a:ext cx="981792" cy="14236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5508104" y="2470027"/>
            <a:ext cx="0" cy="26696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5508104" y="3278430"/>
            <a:ext cx="0" cy="17641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bwMode="auto">
          <a:xfrm>
            <a:off x="6156176" y="1383618"/>
            <a:ext cx="2664295" cy="526744"/>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
            <a:r>
              <a:rPr lang="en-US" altLang="ja-JP" sz="1600" dirty="0" smtClean="0"/>
              <a:t>The CPA  Act </a:t>
            </a:r>
            <a:r>
              <a:rPr lang="en-US" altLang="ja-JP" sz="1600" dirty="0"/>
              <a:t>and related regulations</a:t>
            </a:r>
            <a:endParaRPr lang="en-US" altLang="ja-JP" sz="1600" dirty="0">
              <a:solidFill>
                <a:srgbClr val="000000"/>
              </a:solidFill>
              <a:latin typeface="ＭＳ Ｐゴシック"/>
            </a:endParaRPr>
          </a:p>
        </p:txBody>
      </p:sp>
      <p:sp>
        <p:nvSpPr>
          <p:cNvPr id="12" name="正方形/長方形 11"/>
          <p:cNvSpPr/>
          <p:nvPr/>
        </p:nvSpPr>
        <p:spPr bwMode="auto">
          <a:xfrm>
            <a:off x="3203848" y="1779662"/>
            <a:ext cx="2736305" cy="690365"/>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
            <a:r>
              <a:rPr lang="en-US" altLang="ja-JP" sz="1400" dirty="0"/>
              <a:t>JICPA </a:t>
            </a:r>
            <a:r>
              <a:rPr lang="en-US" altLang="ja-JP" sz="1400" dirty="0" smtClean="0"/>
              <a:t>Constitution</a:t>
            </a:r>
          </a:p>
          <a:p>
            <a:pPr algn="ctr" fontAlgn="b"/>
            <a:r>
              <a:rPr lang="en-US" altLang="ja-JP" sz="1000" dirty="0" smtClean="0"/>
              <a:t>Members are required to comply with the constitution in accordance with the CPA Act</a:t>
            </a:r>
          </a:p>
          <a:p>
            <a:pPr algn="ctr" fontAlgn="b"/>
            <a:endParaRPr lang="ja-JP" altLang="en-US" sz="1600" dirty="0">
              <a:solidFill>
                <a:srgbClr val="000000"/>
              </a:solidFill>
              <a:latin typeface="ＭＳ Ｐゴシック"/>
            </a:endParaRPr>
          </a:p>
        </p:txBody>
      </p:sp>
      <p:sp>
        <p:nvSpPr>
          <p:cNvPr id="13" name="正方形/長方形 12"/>
          <p:cNvSpPr/>
          <p:nvPr/>
        </p:nvSpPr>
        <p:spPr bwMode="auto">
          <a:xfrm>
            <a:off x="3647465" y="2756973"/>
            <a:ext cx="2412033" cy="541437"/>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
            <a:r>
              <a:rPr lang="en-US" altLang="ja-JP" sz="1400" dirty="0"/>
              <a:t>JICPA C</a:t>
            </a:r>
            <a:r>
              <a:rPr lang="en-US" altLang="ja-JP" sz="1400" dirty="0" smtClean="0"/>
              <a:t>ode </a:t>
            </a:r>
            <a:r>
              <a:rPr lang="en-US" altLang="ja-JP" sz="1400" dirty="0"/>
              <a:t>of P</a:t>
            </a:r>
            <a:r>
              <a:rPr lang="en-US" altLang="ja-JP" sz="1400" dirty="0" smtClean="0"/>
              <a:t>rofessional </a:t>
            </a:r>
            <a:r>
              <a:rPr lang="en-US" altLang="ja-JP" sz="1400" dirty="0"/>
              <a:t>E</a:t>
            </a:r>
            <a:r>
              <a:rPr lang="en-US" altLang="ja-JP" sz="1400" dirty="0" smtClean="0"/>
              <a:t>thics</a:t>
            </a:r>
            <a:endParaRPr lang="en-US" altLang="ja-JP" sz="1400" dirty="0">
              <a:solidFill>
                <a:srgbClr val="000000"/>
              </a:solidFill>
              <a:latin typeface="ＭＳ Ｐゴシック"/>
            </a:endParaRPr>
          </a:p>
        </p:txBody>
      </p:sp>
      <p:sp>
        <p:nvSpPr>
          <p:cNvPr id="14" name="正方形/長方形 13"/>
          <p:cNvSpPr/>
          <p:nvPr/>
        </p:nvSpPr>
        <p:spPr bwMode="auto">
          <a:xfrm>
            <a:off x="3657057" y="3454844"/>
            <a:ext cx="3928393" cy="917061"/>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b"/>
            <a:r>
              <a:rPr lang="en-US" altLang="ja-JP" sz="1600" dirty="0" smtClean="0"/>
              <a:t>Guidance </a:t>
            </a:r>
            <a:r>
              <a:rPr lang="en-US" altLang="ja-JP" sz="1600" dirty="0"/>
              <a:t>on Independence</a:t>
            </a:r>
            <a:br>
              <a:rPr lang="en-US" altLang="ja-JP" sz="1600" dirty="0"/>
            </a:br>
            <a:r>
              <a:rPr lang="en-US" altLang="ja-JP" sz="1600" dirty="0"/>
              <a:t>Guidance on </a:t>
            </a:r>
            <a:r>
              <a:rPr lang="en-US" altLang="ja-JP" sz="1600" dirty="0" smtClean="0"/>
              <a:t>Conflicts </a:t>
            </a:r>
            <a:r>
              <a:rPr lang="en-US" altLang="ja-JP" sz="1600" dirty="0"/>
              <a:t>of </a:t>
            </a:r>
            <a:r>
              <a:rPr lang="en-US" altLang="ja-JP" sz="1600" dirty="0" smtClean="0"/>
              <a:t>Interest</a:t>
            </a:r>
          </a:p>
          <a:p>
            <a:pPr fontAlgn="b"/>
            <a:r>
              <a:rPr lang="en-US" altLang="ja-JP" sz="1600" dirty="0"/>
              <a:t>General guidance</a:t>
            </a:r>
            <a:endParaRPr lang="en-US" altLang="ja-JP" sz="1600" dirty="0">
              <a:latin typeface="ＭＳ Ｐゴシック"/>
            </a:endParaRPr>
          </a:p>
        </p:txBody>
      </p:sp>
      <p:sp>
        <p:nvSpPr>
          <p:cNvPr id="16" name="正方形/長方形 15"/>
          <p:cNvSpPr/>
          <p:nvPr/>
        </p:nvSpPr>
        <p:spPr bwMode="auto">
          <a:xfrm>
            <a:off x="323528" y="3006452"/>
            <a:ext cx="1656184" cy="1008112"/>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
            <a:endParaRPr lang="en-US" altLang="ja-JP" sz="1600" dirty="0" smtClean="0">
              <a:latin typeface="+mn-lt"/>
            </a:endParaRPr>
          </a:p>
          <a:p>
            <a:pPr algn="ctr" fontAlgn="b"/>
            <a:r>
              <a:rPr lang="en-US" altLang="ja-JP" sz="1600" dirty="0" smtClean="0">
                <a:latin typeface="+mn-lt"/>
              </a:rPr>
              <a:t>IESBA</a:t>
            </a:r>
          </a:p>
          <a:p>
            <a:pPr algn="ctr" fontAlgn="b"/>
            <a:r>
              <a:rPr lang="en-US" altLang="ja-JP" sz="1600" dirty="0" smtClean="0">
                <a:solidFill>
                  <a:srgbClr val="000000"/>
                </a:solidFill>
                <a:latin typeface="+mn-lt"/>
              </a:rPr>
              <a:t>Code of Ethics</a:t>
            </a:r>
            <a:endParaRPr lang="ja-JP" altLang="en-US" sz="1600" dirty="0">
              <a:solidFill>
                <a:srgbClr val="000000"/>
              </a:solidFill>
              <a:latin typeface="+mn-lt"/>
            </a:endParaRPr>
          </a:p>
        </p:txBody>
      </p:sp>
      <p:sp>
        <p:nvSpPr>
          <p:cNvPr id="17" name="左右矢印 16"/>
          <p:cNvSpPr/>
          <p:nvPr/>
        </p:nvSpPr>
        <p:spPr bwMode="auto">
          <a:xfrm>
            <a:off x="1979712" y="3185122"/>
            <a:ext cx="1515353" cy="631683"/>
          </a:xfrm>
          <a:prstGeom prst="leftRightArrow">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ja-JP" sz="1300" dirty="0" smtClean="0">
                <a:ea typeface="ヒラギノ角ゴ Pro W3" charset="-128"/>
                <a:cs typeface="ヒラギノ角ゴ Pro W3" charset="-128"/>
              </a:rPr>
              <a:t>Adoption</a:t>
            </a:r>
            <a:endParaRPr kumimoji="0" lang="ja-JP" altLang="en-US" sz="1400" b="0" i="0" u="none" strike="noStrike" cap="none" normalizeH="0" baseline="0" dirty="0">
              <a:ln>
                <a:noFill/>
              </a:ln>
              <a:effectLst/>
              <a:ea typeface="ヒラギノ角ゴ Pro W3" charset="-128"/>
              <a:cs typeface="ヒラギノ角ゴ Pro W3" charset="-128"/>
            </a:endParaRPr>
          </a:p>
        </p:txBody>
      </p:sp>
      <p:sp>
        <p:nvSpPr>
          <p:cNvPr id="19" name="テキスト ボックス 18"/>
          <p:cNvSpPr txBox="1"/>
          <p:nvPr/>
        </p:nvSpPr>
        <p:spPr>
          <a:xfrm>
            <a:off x="6588224" y="2273547"/>
            <a:ext cx="2304256" cy="1004883"/>
          </a:xfrm>
          <a:prstGeom prst="rect">
            <a:avLst/>
          </a:prstGeom>
          <a:noFill/>
          <a:ln>
            <a:solidFill>
              <a:srgbClr val="00B050"/>
            </a:solidFill>
          </a:ln>
        </p:spPr>
        <p:txBody>
          <a:bodyPr wrap="square" rtlCol="0">
            <a:noAutofit/>
          </a:bodyPr>
          <a:lstStyle/>
          <a:p>
            <a:r>
              <a:rPr kumimoji="1" lang="en-US" altLang="ja-JP" sz="1400" dirty="0" smtClean="0"/>
              <a:t>CPA </a:t>
            </a:r>
            <a:r>
              <a:rPr kumimoji="1" lang="en-US" altLang="ja-JP" sz="1400" dirty="0" smtClean="0">
                <a:effectLst>
                  <a:outerShdw blurRad="50800" dist="50800" dir="5400000" algn="ctr" rotWithShape="0">
                    <a:schemeClr val="bg1"/>
                  </a:outerShdw>
                </a:effectLst>
              </a:rPr>
              <a:t>Qualification</a:t>
            </a:r>
            <a:r>
              <a:rPr kumimoji="1" lang="en-US" altLang="ja-JP" sz="1400" dirty="0" smtClean="0"/>
              <a:t> and etc.</a:t>
            </a:r>
          </a:p>
          <a:p>
            <a:pPr algn="just"/>
            <a:r>
              <a:rPr kumimoji="1" lang="en-US" altLang="ja-JP" sz="1400" dirty="0" smtClean="0"/>
              <a:t>More stringent rotation requirements and other requirements</a:t>
            </a:r>
            <a:endParaRPr kumimoji="1" lang="ja-JP" altLang="en-US" sz="1400" dirty="0"/>
          </a:p>
        </p:txBody>
      </p:sp>
      <p:cxnSp>
        <p:nvCxnSpPr>
          <p:cNvPr id="21" name="直線矢印コネクタ 20"/>
          <p:cNvCxnSpPr>
            <a:stCxn id="3" idx="2"/>
          </p:cNvCxnSpPr>
          <p:nvPr/>
        </p:nvCxnSpPr>
        <p:spPr bwMode="auto">
          <a:xfrm flipH="1">
            <a:off x="7488323" y="1910362"/>
            <a:ext cx="1" cy="36318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389445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568" y="461930"/>
            <a:ext cx="7543800" cy="400050"/>
          </a:xfrm>
        </p:spPr>
        <p:txBody>
          <a:bodyPr/>
          <a:lstStyle/>
          <a:p>
            <a:pPr marL="595313" indent="-595313"/>
            <a:r>
              <a:rPr lang="en-US" altLang="ja-JP" dirty="0" smtClean="0"/>
              <a:t>4.2. The </a:t>
            </a:r>
            <a:r>
              <a:rPr lang="en-US" altLang="ja-JP" dirty="0"/>
              <a:t>CPA </a:t>
            </a:r>
            <a:r>
              <a:rPr lang="en-US" altLang="ja-JP" dirty="0" smtClean="0"/>
              <a:t>Act, </a:t>
            </a:r>
            <a:r>
              <a:rPr lang="en-US" altLang="ja-JP" dirty="0"/>
              <a:t>related regulations and JICPA code of professional </a:t>
            </a:r>
            <a:r>
              <a:rPr lang="en-US" altLang="ja-JP" dirty="0" smtClean="0"/>
              <a:t>ethic</a:t>
            </a:r>
            <a:r>
              <a:rPr lang="en-US" dirty="0" smtClean="0"/>
              <a:t>s  (The relationship among laws, regulations, code and guidance)</a:t>
            </a:r>
            <a:endParaRPr lang="en-US" dirty="0"/>
          </a:p>
        </p:txBody>
      </p:sp>
      <p:grpSp>
        <p:nvGrpSpPr>
          <p:cNvPr id="15" name="グループ化 14"/>
          <p:cNvGrpSpPr/>
          <p:nvPr/>
        </p:nvGrpSpPr>
        <p:grpSpPr>
          <a:xfrm>
            <a:off x="323528" y="1302256"/>
            <a:ext cx="8155066" cy="3159934"/>
            <a:chOff x="179388" y="1880497"/>
            <a:chExt cx="8488362" cy="4758809"/>
          </a:xfrm>
        </p:grpSpPr>
        <p:sp>
          <p:nvSpPr>
            <p:cNvPr id="18" name="Line 11"/>
            <p:cNvSpPr>
              <a:spLocks noChangeShapeType="1"/>
            </p:cNvSpPr>
            <p:nvPr/>
          </p:nvSpPr>
          <p:spPr bwMode="auto">
            <a:xfrm>
              <a:off x="611189" y="2608262"/>
              <a:ext cx="0" cy="2721856"/>
            </a:xfrm>
            <a:prstGeom prst="line">
              <a:avLst/>
            </a:prstGeom>
            <a:noFill/>
            <a:ln w="38100" cmpd="dbl">
              <a:solidFill>
                <a:schemeClr val="tx1"/>
              </a:solidFill>
              <a:round/>
              <a:headEnd type="triangle" w="med" len="med"/>
              <a:tailEnd/>
            </a:ln>
          </p:spPr>
          <p:txBody>
            <a:bodyPr lIns="74295" tIns="8890" rIns="74295" bIns="8890"/>
            <a:lstStyle/>
            <a:p>
              <a:endParaRPr lang="ja-JP" altLang="en-US" sz="1200"/>
            </a:p>
          </p:txBody>
        </p:sp>
        <p:sp>
          <p:nvSpPr>
            <p:cNvPr id="19" name="Line 17"/>
            <p:cNvSpPr>
              <a:spLocks noChangeShapeType="1"/>
            </p:cNvSpPr>
            <p:nvPr/>
          </p:nvSpPr>
          <p:spPr bwMode="auto">
            <a:xfrm>
              <a:off x="7413625" y="2420938"/>
              <a:ext cx="0" cy="1443037"/>
            </a:xfrm>
            <a:prstGeom prst="line">
              <a:avLst/>
            </a:prstGeom>
            <a:noFill/>
            <a:ln w="9525">
              <a:solidFill>
                <a:schemeClr val="tx1"/>
              </a:solidFill>
              <a:prstDash val="dash"/>
              <a:round/>
              <a:headEnd/>
              <a:tailEnd type="triangle" w="med" len="med"/>
            </a:ln>
          </p:spPr>
          <p:txBody>
            <a:bodyPr lIns="74295" tIns="8890" rIns="74295" bIns="8890"/>
            <a:lstStyle/>
            <a:p>
              <a:endParaRPr lang="ja-JP" altLang="en-US" sz="1200"/>
            </a:p>
          </p:txBody>
        </p:sp>
        <p:sp>
          <p:nvSpPr>
            <p:cNvPr id="20" name="Line 18"/>
            <p:cNvSpPr>
              <a:spLocks noChangeShapeType="1"/>
            </p:cNvSpPr>
            <p:nvPr/>
          </p:nvSpPr>
          <p:spPr bwMode="auto">
            <a:xfrm flipH="1">
              <a:off x="600747" y="4952095"/>
              <a:ext cx="3191032" cy="173"/>
            </a:xfrm>
            <a:prstGeom prst="line">
              <a:avLst/>
            </a:prstGeom>
            <a:noFill/>
            <a:ln w="38100" cmpd="dbl">
              <a:solidFill>
                <a:schemeClr val="tx1"/>
              </a:solidFill>
              <a:round/>
              <a:headEnd type="triangle" w="med" len="med"/>
              <a:tailEnd/>
            </a:ln>
          </p:spPr>
          <p:txBody>
            <a:bodyPr lIns="74295" tIns="8890" rIns="74295" bIns="8890"/>
            <a:lstStyle/>
            <a:p>
              <a:endParaRPr lang="ja-JP" altLang="en-US" sz="1200"/>
            </a:p>
          </p:txBody>
        </p:sp>
        <p:sp>
          <p:nvSpPr>
            <p:cNvPr id="21" name="Line 20"/>
            <p:cNvSpPr>
              <a:spLocks noChangeShapeType="1"/>
            </p:cNvSpPr>
            <p:nvPr/>
          </p:nvSpPr>
          <p:spPr bwMode="auto">
            <a:xfrm>
              <a:off x="2433638" y="3573463"/>
              <a:ext cx="0" cy="503237"/>
            </a:xfrm>
            <a:prstGeom prst="line">
              <a:avLst/>
            </a:prstGeom>
            <a:noFill/>
            <a:ln w="9525">
              <a:solidFill>
                <a:schemeClr val="tx1"/>
              </a:solidFill>
              <a:round/>
              <a:headEnd/>
              <a:tailEnd type="triangle" w="med" len="med"/>
            </a:ln>
          </p:spPr>
          <p:txBody>
            <a:bodyPr lIns="74295" tIns="8890" rIns="74295" bIns="8890"/>
            <a:lstStyle/>
            <a:p>
              <a:endParaRPr lang="ja-JP" altLang="en-US" sz="1200"/>
            </a:p>
          </p:txBody>
        </p:sp>
        <p:sp>
          <p:nvSpPr>
            <p:cNvPr id="22" name="Line 21"/>
            <p:cNvSpPr>
              <a:spLocks noChangeShapeType="1"/>
            </p:cNvSpPr>
            <p:nvPr/>
          </p:nvSpPr>
          <p:spPr bwMode="auto">
            <a:xfrm>
              <a:off x="5364163" y="2492375"/>
              <a:ext cx="0" cy="742950"/>
            </a:xfrm>
            <a:prstGeom prst="line">
              <a:avLst/>
            </a:prstGeom>
            <a:noFill/>
            <a:ln w="9525">
              <a:solidFill>
                <a:schemeClr val="tx1"/>
              </a:solidFill>
              <a:round/>
              <a:headEnd/>
              <a:tailEnd type="triangle" w="med" len="med"/>
            </a:ln>
          </p:spPr>
          <p:txBody>
            <a:bodyPr lIns="74295" tIns="8890" rIns="74295" bIns="8890"/>
            <a:lstStyle/>
            <a:p>
              <a:endParaRPr lang="ja-JP" altLang="en-US" sz="1200"/>
            </a:p>
          </p:txBody>
        </p:sp>
        <p:sp>
          <p:nvSpPr>
            <p:cNvPr id="23" name="Line 23"/>
            <p:cNvSpPr>
              <a:spLocks noChangeShapeType="1"/>
            </p:cNvSpPr>
            <p:nvPr/>
          </p:nvSpPr>
          <p:spPr bwMode="auto">
            <a:xfrm flipV="1">
              <a:off x="8316913" y="2420938"/>
              <a:ext cx="0" cy="3384550"/>
            </a:xfrm>
            <a:prstGeom prst="line">
              <a:avLst/>
            </a:prstGeom>
            <a:noFill/>
            <a:ln w="9525">
              <a:solidFill>
                <a:schemeClr val="tx1"/>
              </a:solidFill>
              <a:prstDash val="dash"/>
              <a:round/>
              <a:headEnd type="triangle" w="med" len="med"/>
              <a:tailEnd/>
            </a:ln>
          </p:spPr>
          <p:txBody>
            <a:bodyPr lIns="74295" tIns="8890" rIns="74295" bIns="8890"/>
            <a:lstStyle/>
            <a:p>
              <a:endParaRPr lang="ja-JP" altLang="en-US" sz="1200"/>
            </a:p>
          </p:txBody>
        </p:sp>
        <p:sp>
          <p:nvSpPr>
            <p:cNvPr id="24" name="Line 24"/>
            <p:cNvSpPr>
              <a:spLocks noChangeShapeType="1"/>
            </p:cNvSpPr>
            <p:nvPr/>
          </p:nvSpPr>
          <p:spPr bwMode="auto">
            <a:xfrm flipV="1">
              <a:off x="4572000" y="5084763"/>
              <a:ext cx="0" cy="720725"/>
            </a:xfrm>
            <a:prstGeom prst="line">
              <a:avLst/>
            </a:prstGeom>
            <a:noFill/>
            <a:ln w="9525">
              <a:solidFill>
                <a:schemeClr val="tx1"/>
              </a:solidFill>
              <a:prstDash val="dash"/>
              <a:round/>
              <a:headEnd type="triangle" w="med" len="med"/>
              <a:tailEnd/>
            </a:ln>
          </p:spPr>
          <p:txBody>
            <a:bodyPr lIns="74295" tIns="8890" rIns="74295" bIns="8890"/>
            <a:lstStyle/>
            <a:p>
              <a:endParaRPr lang="ja-JP" altLang="en-US" sz="1200"/>
            </a:p>
          </p:txBody>
        </p:sp>
        <p:sp>
          <p:nvSpPr>
            <p:cNvPr id="25" name="Line 25"/>
            <p:cNvSpPr>
              <a:spLocks noChangeShapeType="1"/>
            </p:cNvSpPr>
            <p:nvPr/>
          </p:nvSpPr>
          <p:spPr bwMode="auto">
            <a:xfrm flipH="1" flipV="1">
              <a:off x="2411413" y="5229225"/>
              <a:ext cx="0" cy="576263"/>
            </a:xfrm>
            <a:prstGeom prst="line">
              <a:avLst/>
            </a:prstGeom>
            <a:noFill/>
            <a:ln w="9525">
              <a:solidFill>
                <a:schemeClr val="tx1"/>
              </a:solidFill>
              <a:prstDash val="dash"/>
              <a:round/>
              <a:headEnd type="triangle" w="med" len="med"/>
              <a:tailEnd/>
            </a:ln>
          </p:spPr>
          <p:txBody>
            <a:bodyPr lIns="74295" tIns="8890" rIns="74295" bIns="8890"/>
            <a:lstStyle/>
            <a:p>
              <a:endParaRPr lang="ja-JP" altLang="en-US" sz="1200"/>
            </a:p>
          </p:txBody>
        </p:sp>
        <p:sp>
          <p:nvSpPr>
            <p:cNvPr id="26" name="Line 27"/>
            <p:cNvSpPr>
              <a:spLocks noChangeShapeType="1"/>
            </p:cNvSpPr>
            <p:nvPr/>
          </p:nvSpPr>
          <p:spPr bwMode="auto">
            <a:xfrm flipH="1" flipV="1">
              <a:off x="600889" y="5325652"/>
              <a:ext cx="628278" cy="149"/>
            </a:xfrm>
            <a:prstGeom prst="line">
              <a:avLst/>
            </a:prstGeom>
            <a:noFill/>
            <a:ln w="38100" cmpd="dbl">
              <a:solidFill>
                <a:schemeClr val="tx1"/>
              </a:solidFill>
              <a:round/>
              <a:headEnd type="triangle" w="med" len="med"/>
              <a:tailEnd/>
            </a:ln>
          </p:spPr>
          <p:txBody>
            <a:bodyPr lIns="74295" tIns="8890" rIns="74295" bIns="8890"/>
            <a:lstStyle/>
            <a:p>
              <a:endParaRPr lang="ja-JP" altLang="en-US" sz="1200"/>
            </a:p>
          </p:txBody>
        </p:sp>
        <p:sp>
          <p:nvSpPr>
            <p:cNvPr id="27" name="Line 28"/>
            <p:cNvSpPr>
              <a:spLocks noChangeShapeType="1"/>
            </p:cNvSpPr>
            <p:nvPr/>
          </p:nvSpPr>
          <p:spPr bwMode="auto">
            <a:xfrm flipH="1" flipV="1">
              <a:off x="2411413" y="4292598"/>
              <a:ext cx="0" cy="770946"/>
            </a:xfrm>
            <a:prstGeom prst="line">
              <a:avLst/>
            </a:prstGeom>
            <a:noFill/>
            <a:ln w="9525">
              <a:solidFill>
                <a:schemeClr val="tx1"/>
              </a:solidFill>
              <a:prstDash val="dash"/>
              <a:round/>
              <a:headEnd type="triangle" w="med" len="med"/>
              <a:tailEnd/>
            </a:ln>
          </p:spPr>
          <p:txBody>
            <a:bodyPr lIns="74295" tIns="8890" rIns="74295" bIns="8890"/>
            <a:lstStyle/>
            <a:p>
              <a:endParaRPr lang="ja-JP" altLang="en-US" sz="1200"/>
            </a:p>
          </p:txBody>
        </p:sp>
        <p:sp>
          <p:nvSpPr>
            <p:cNvPr id="28" name="Line 29"/>
            <p:cNvSpPr>
              <a:spLocks noChangeShapeType="1"/>
            </p:cNvSpPr>
            <p:nvPr/>
          </p:nvSpPr>
          <p:spPr bwMode="auto">
            <a:xfrm flipH="1" flipV="1">
              <a:off x="3059088" y="4509119"/>
              <a:ext cx="744" cy="1296368"/>
            </a:xfrm>
            <a:prstGeom prst="line">
              <a:avLst/>
            </a:prstGeom>
            <a:noFill/>
            <a:ln w="9525">
              <a:solidFill>
                <a:schemeClr val="tx1"/>
              </a:solidFill>
              <a:prstDash val="dash"/>
              <a:round/>
              <a:headEnd type="triangle" w="med" len="med"/>
              <a:tailEnd/>
            </a:ln>
          </p:spPr>
          <p:txBody>
            <a:bodyPr lIns="74295" tIns="8890" rIns="74295" bIns="8890"/>
            <a:lstStyle/>
            <a:p>
              <a:endParaRPr lang="ja-JP" altLang="en-US" sz="1200"/>
            </a:p>
          </p:txBody>
        </p:sp>
        <p:sp>
          <p:nvSpPr>
            <p:cNvPr id="29" name="Line 57"/>
            <p:cNvSpPr>
              <a:spLocks noChangeShapeType="1"/>
            </p:cNvSpPr>
            <p:nvPr/>
          </p:nvSpPr>
          <p:spPr bwMode="auto">
            <a:xfrm flipV="1">
              <a:off x="3130626" y="4365317"/>
              <a:ext cx="649287" cy="0"/>
            </a:xfrm>
            <a:prstGeom prst="line">
              <a:avLst/>
            </a:prstGeom>
            <a:noFill/>
            <a:ln w="9525">
              <a:solidFill>
                <a:schemeClr val="tx1"/>
              </a:solidFill>
              <a:round/>
              <a:headEnd/>
              <a:tailEnd type="triangle" w="med" len="med"/>
            </a:ln>
          </p:spPr>
          <p:txBody>
            <a:bodyPr>
              <a:spAutoFit/>
            </a:bodyPr>
            <a:lstStyle/>
            <a:p>
              <a:endParaRPr lang="ja-JP" altLang="en-US" sz="1200"/>
            </a:p>
          </p:txBody>
        </p:sp>
        <p:sp>
          <p:nvSpPr>
            <p:cNvPr id="30" name="Line 18"/>
            <p:cNvSpPr>
              <a:spLocks noChangeShapeType="1"/>
            </p:cNvSpPr>
            <p:nvPr/>
          </p:nvSpPr>
          <p:spPr bwMode="auto">
            <a:xfrm flipH="1">
              <a:off x="611188" y="4292600"/>
              <a:ext cx="647700" cy="0"/>
            </a:xfrm>
            <a:prstGeom prst="line">
              <a:avLst/>
            </a:prstGeom>
            <a:noFill/>
            <a:ln w="38100" cmpd="dbl">
              <a:solidFill>
                <a:schemeClr val="tx1"/>
              </a:solidFill>
              <a:round/>
              <a:headEnd type="triangle" w="med" len="med"/>
              <a:tailEnd/>
            </a:ln>
          </p:spPr>
          <p:txBody>
            <a:bodyPr lIns="74295" tIns="8890" rIns="74295" bIns="8890"/>
            <a:lstStyle/>
            <a:p>
              <a:endParaRPr lang="ja-JP" altLang="en-US" sz="1200"/>
            </a:p>
          </p:txBody>
        </p:sp>
        <p:sp>
          <p:nvSpPr>
            <p:cNvPr id="31" name="Rectangle 59"/>
            <p:cNvSpPr>
              <a:spLocks noChangeArrowheads="1"/>
            </p:cNvSpPr>
            <p:nvPr/>
          </p:nvSpPr>
          <p:spPr bwMode="auto">
            <a:xfrm>
              <a:off x="900113" y="2852737"/>
              <a:ext cx="6192837" cy="3786569"/>
            </a:xfrm>
            <a:prstGeom prst="rect">
              <a:avLst/>
            </a:prstGeom>
            <a:noFill/>
            <a:ln w="38100">
              <a:solidFill>
                <a:srgbClr val="FF0000"/>
              </a:solidFill>
              <a:prstDash val="sysDot"/>
              <a:miter lim="800000"/>
              <a:headEnd/>
              <a:tailEnd/>
            </a:ln>
          </p:spPr>
          <p:txBody>
            <a:bodyPr wrap="none" anchor="ctr"/>
            <a:lstStyle/>
            <a:p>
              <a:endParaRPr lang="ja-JP" altLang="en-US" sz="1200"/>
            </a:p>
          </p:txBody>
        </p:sp>
        <p:sp>
          <p:nvSpPr>
            <p:cNvPr id="32" name="Oval 4"/>
            <p:cNvSpPr>
              <a:spLocks noChangeArrowheads="1"/>
            </p:cNvSpPr>
            <p:nvPr/>
          </p:nvSpPr>
          <p:spPr bwMode="auto">
            <a:xfrm>
              <a:off x="179388" y="2060575"/>
              <a:ext cx="2805112" cy="617538"/>
            </a:xfrm>
            <a:prstGeom prst="ellipse">
              <a:avLst/>
            </a:prstGeom>
            <a:solidFill>
              <a:srgbClr val="CCFFFF"/>
            </a:solidFill>
            <a:ln w="9525">
              <a:solidFill>
                <a:srgbClr val="000000"/>
              </a:solidFill>
              <a:round/>
              <a:headEnd/>
              <a:tailEnd/>
            </a:ln>
          </p:spPr>
          <p:txBody>
            <a:bodyPr lIns="74295" tIns="8890" rIns="74295" bIns="8890" anchor="ctr"/>
            <a:lstStyle/>
            <a:p>
              <a:pPr algn="ctr"/>
              <a:r>
                <a:rPr lang="en-US" altLang="ja-JP" sz="1200" b="1" dirty="0" smtClean="0"/>
                <a:t>IESBA Code of Ethics</a:t>
              </a:r>
              <a:endParaRPr lang="ja-JP" altLang="en-US" sz="1200" b="1" dirty="0"/>
            </a:p>
          </p:txBody>
        </p:sp>
        <p:sp>
          <p:nvSpPr>
            <p:cNvPr id="33" name="Rectangle 5"/>
            <p:cNvSpPr>
              <a:spLocks noChangeArrowheads="1"/>
            </p:cNvSpPr>
            <p:nvPr/>
          </p:nvSpPr>
          <p:spPr bwMode="auto">
            <a:xfrm>
              <a:off x="1258888" y="3235325"/>
              <a:ext cx="4392612" cy="409575"/>
            </a:xfrm>
            <a:prstGeom prst="rect">
              <a:avLst/>
            </a:prstGeom>
            <a:solidFill>
              <a:srgbClr val="FFCC99"/>
            </a:solidFill>
            <a:ln w="9525">
              <a:solidFill>
                <a:srgbClr val="000000"/>
              </a:solidFill>
              <a:miter lim="800000"/>
              <a:headEnd/>
              <a:tailEnd/>
            </a:ln>
          </p:spPr>
          <p:txBody>
            <a:bodyPr lIns="74295" tIns="8890" rIns="74295" bIns="8890" anchor="ctr"/>
            <a:lstStyle/>
            <a:p>
              <a:pPr algn="ctr"/>
              <a:r>
                <a:rPr lang="en-US" altLang="ja-JP" sz="1200" b="1" dirty="0" smtClean="0"/>
                <a:t>JICPA Constitution</a:t>
              </a:r>
              <a:endParaRPr lang="ja-JP" altLang="en-US" sz="1200" b="1" dirty="0"/>
            </a:p>
          </p:txBody>
        </p:sp>
        <p:sp>
          <p:nvSpPr>
            <p:cNvPr id="34" name="Rectangle 6"/>
            <p:cNvSpPr>
              <a:spLocks noChangeArrowheads="1"/>
            </p:cNvSpPr>
            <p:nvPr/>
          </p:nvSpPr>
          <p:spPr bwMode="auto">
            <a:xfrm>
              <a:off x="1258888" y="4076700"/>
              <a:ext cx="1866900" cy="428625"/>
            </a:xfrm>
            <a:prstGeom prst="rect">
              <a:avLst/>
            </a:prstGeom>
            <a:solidFill>
              <a:srgbClr val="FF99CC"/>
            </a:solidFill>
            <a:ln w="25400">
              <a:solidFill>
                <a:srgbClr val="000000"/>
              </a:solidFill>
              <a:miter lim="800000"/>
              <a:headEnd/>
              <a:tailEnd/>
            </a:ln>
          </p:spPr>
          <p:txBody>
            <a:bodyPr lIns="74295" tIns="8890" rIns="74295" bIns="8890" anchor="ctr"/>
            <a:lstStyle/>
            <a:p>
              <a:pPr algn="ctr"/>
              <a:r>
                <a:rPr lang="en-US" altLang="ja-JP" sz="1200" b="1" dirty="0" smtClean="0"/>
                <a:t>JICPA Code of Ethics</a:t>
              </a:r>
              <a:endParaRPr lang="ja-JP" altLang="en-US" sz="1200" b="1" dirty="0"/>
            </a:p>
          </p:txBody>
        </p:sp>
        <p:sp>
          <p:nvSpPr>
            <p:cNvPr id="35" name="Rectangle 7"/>
            <p:cNvSpPr>
              <a:spLocks noChangeArrowheads="1"/>
            </p:cNvSpPr>
            <p:nvPr/>
          </p:nvSpPr>
          <p:spPr bwMode="auto">
            <a:xfrm>
              <a:off x="3779838" y="3818189"/>
              <a:ext cx="2117725" cy="669321"/>
            </a:xfrm>
            <a:prstGeom prst="rect">
              <a:avLst/>
            </a:prstGeom>
            <a:solidFill>
              <a:srgbClr val="FF99CC"/>
            </a:solidFill>
            <a:ln w="25400">
              <a:solidFill>
                <a:srgbClr val="000000"/>
              </a:solidFill>
              <a:miter lim="800000"/>
              <a:headEnd/>
              <a:tailEnd/>
            </a:ln>
          </p:spPr>
          <p:txBody>
            <a:bodyPr lIns="74295" tIns="8890" rIns="74295" bIns="8890" anchor="ctr" anchorCtr="1"/>
            <a:lstStyle/>
            <a:p>
              <a:pPr algn="ctr">
                <a:spcBef>
                  <a:spcPts val="900"/>
                </a:spcBef>
              </a:pPr>
              <a:r>
                <a:rPr lang="en-US" altLang="ja-JP" sz="1200" b="1" dirty="0" smtClean="0"/>
                <a:t>Guidance on Independence</a:t>
              </a:r>
              <a:endParaRPr lang="ja-JP" altLang="en-US" sz="1200" b="1" dirty="0"/>
            </a:p>
          </p:txBody>
        </p:sp>
        <p:sp>
          <p:nvSpPr>
            <p:cNvPr id="36" name="Rectangle 8"/>
            <p:cNvSpPr>
              <a:spLocks noChangeArrowheads="1"/>
            </p:cNvSpPr>
            <p:nvPr/>
          </p:nvSpPr>
          <p:spPr bwMode="auto">
            <a:xfrm>
              <a:off x="1403350" y="5805488"/>
              <a:ext cx="7054850" cy="360362"/>
            </a:xfrm>
            <a:prstGeom prst="rect">
              <a:avLst/>
            </a:prstGeom>
            <a:solidFill>
              <a:srgbClr val="CC99FF"/>
            </a:solidFill>
            <a:ln w="25400">
              <a:solidFill>
                <a:srgbClr val="000000"/>
              </a:solidFill>
              <a:miter lim="800000"/>
              <a:headEnd/>
              <a:tailEnd/>
            </a:ln>
          </p:spPr>
          <p:txBody>
            <a:bodyPr lIns="74295" tIns="8890" rIns="74295" bIns="8890" anchor="ctr"/>
            <a:lstStyle/>
            <a:p>
              <a:pPr algn="ctr"/>
              <a:r>
                <a:rPr lang="en-US" altLang="ja-JP" sz="1200" b="1" dirty="0" smtClean="0"/>
                <a:t>Interpretative Guidance for the Professional Ethics</a:t>
              </a:r>
              <a:endParaRPr lang="ja-JP" altLang="en-US" sz="1200" b="1" dirty="0"/>
            </a:p>
          </p:txBody>
        </p:sp>
        <p:sp>
          <p:nvSpPr>
            <p:cNvPr id="37" name="Rectangle 9"/>
            <p:cNvSpPr>
              <a:spLocks noChangeArrowheads="1"/>
            </p:cNvSpPr>
            <p:nvPr/>
          </p:nvSpPr>
          <p:spPr bwMode="auto">
            <a:xfrm>
              <a:off x="6084888" y="3860800"/>
              <a:ext cx="2139950" cy="1080045"/>
            </a:xfrm>
            <a:prstGeom prst="rect">
              <a:avLst/>
            </a:prstGeom>
            <a:solidFill>
              <a:srgbClr val="FFCC99"/>
            </a:solidFill>
            <a:ln w="9525">
              <a:solidFill>
                <a:srgbClr val="000000"/>
              </a:solidFill>
              <a:miter lim="800000"/>
              <a:headEnd/>
              <a:tailEnd/>
            </a:ln>
          </p:spPr>
          <p:txBody>
            <a:bodyPr lIns="74295" tIns="8890" rIns="74295" bIns="8890" anchor="ctr" anchorCtr="1"/>
            <a:lstStyle/>
            <a:p>
              <a:pPr algn="ctr"/>
              <a:r>
                <a:rPr lang="en-US" altLang="ja-JP" sz="1200" b="1" dirty="0" smtClean="0"/>
                <a:t>Interpretive Guidance for Independence (in response to the CPA Act)</a:t>
              </a:r>
              <a:endParaRPr lang="en-US" altLang="ja-JP" sz="1200" b="1" dirty="0"/>
            </a:p>
          </p:txBody>
        </p:sp>
        <p:sp>
          <p:nvSpPr>
            <p:cNvPr id="38" name="Rectangle 10"/>
            <p:cNvSpPr>
              <a:spLocks noChangeArrowheads="1"/>
            </p:cNvSpPr>
            <p:nvPr/>
          </p:nvSpPr>
          <p:spPr bwMode="auto">
            <a:xfrm>
              <a:off x="4233863" y="1880497"/>
              <a:ext cx="4433887" cy="594416"/>
            </a:xfrm>
            <a:prstGeom prst="rect">
              <a:avLst/>
            </a:prstGeom>
            <a:solidFill>
              <a:srgbClr val="CCFFCC"/>
            </a:solidFill>
            <a:ln w="9525">
              <a:solidFill>
                <a:srgbClr val="000000"/>
              </a:solidFill>
              <a:miter lim="800000"/>
              <a:headEnd/>
              <a:tailEnd/>
            </a:ln>
          </p:spPr>
          <p:txBody>
            <a:bodyPr lIns="74295" tIns="8890" rIns="74295" bIns="8890" anchor="ctr"/>
            <a:lstStyle/>
            <a:p>
              <a:pPr algn="ctr"/>
              <a:r>
                <a:rPr lang="en-US" altLang="ja-JP" sz="1100" b="1" dirty="0" smtClean="0"/>
                <a:t>The Certified Public Accountants Act</a:t>
              </a:r>
              <a:r>
                <a:rPr lang="ja-JP" altLang="en-US" sz="1100" b="1" dirty="0" smtClean="0"/>
                <a:t>（</a:t>
              </a:r>
              <a:r>
                <a:rPr lang="en-US" altLang="ja-JP" sz="1100" b="1" dirty="0" smtClean="0"/>
                <a:t>and Financial Instruments and Exchange Act and The Companies Act</a:t>
              </a:r>
              <a:r>
                <a:rPr lang="ja-JP" altLang="en-US" sz="1200" b="1" dirty="0" smtClean="0"/>
                <a:t>）</a:t>
              </a:r>
              <a:r>
                <a:rPr lang="en-US" altLang="ja-JP" sz="1200" b="1" dirty="0" smtClean="0"/>
                <a:t> </a:t>
              </a:r>
              <a:endParaRPr lang="ja-JP" altLang="en-US" sz="1200" b="1" dirty="0"/>
            </a:p>
          </p:txBody>
        </p:sp>
        <p:sp>
          <p:nvSpPr>
            <p:cNvPr id="39" name="Rectangle 26"/>
            <p:cNvSpPr>
              <a:spLocks noChangeArrowheads="1"/>
            </p:cNvSpPr>
            <p:nvPr/>
          </p:nvSpPr>
          <p:spPr bwMode="auto">
            <a:xfrm>
              <a:off x="1255564" y="5063546"/>
              <a:ext cx="1728936" cy="533148"/>
            </a:xfrm>
            <a:prstGeom prst="rect">
              <a:avLst/>
            </a:prstGeom>
            <a:solidFill>
              <a:srgbClr val="FF99CC"/>
            </a:solidFill>
            <a:ln w="25400">
              <a:solidFill>
                <a:srgbClr val="000000"/>
              </a:solidFill>
              <a:miter lim="800000"/>
              <a:headEnd/>
              <a:tailEnd/>
            </a:ln>
          </p:spPr>
          <p:txBody>
            <a:bodyPr lIns="74295" tIns="8890" rIns="74295" bIns="8890" anchor="ctr"/>
            <a:lstStyle/>
            <a:p>
              <a:pPr algn="ctr"/>
              <a:r>
                <a:rPr lang="en-US" altLang="ja-JP" sz="1000" b="1" dirty="0"/>
                <a:t>JICPA Code of </a:t>
              </a:r>
              <a:r>
                <a:rPr lang="en-US" altLang="ja-JP" sz="1000" b="1" dirty="0" smtClean="0"/>
                <a:t>Ethics Annotated</a:t>
              </a:r>
              <a:endParaRPr lang="en-US" altLang="ja-JP" sz="1000" b="1" dirty="0"/>
            </a:p>
          </p:txBody>
        </p:sp>
      </p:grpSp>
      <p:sp>
        <p:nvSpPr>
          <p:cNvPr id="40" name="Rectangle 7"/>
          <p:cNvSpPr>
            <a:spLocks noChangeArrowheads="1"/>
          </p:cNvSpPr>
          <p:nvPr/>
        </p:nvSpPr>
        <p:spPr bwMode="auto">
          <a:xfrm>
            <a:off x="3775252" y="3119746"/>
            <a:ext cx="1799050" cy="444441"/>
          </a:xfrm>
          <a:prstGeom prst="rect">
            <a:avLst/>
          </a:prstGeom>
          <a:solidFill>
            <a:srgbClr val="FF99CC"/>
          </a:solidFill>
          <a:ln w="25400">
            <a:solidFill>
              <a:srgbClr val="000000"/>
            </a:solidFill>
            <a:miter lim="800000"/>
            <a:headEnd/>
            <a:tailEnd/>
          </a:ln>
        </p:spPr>
        <p:txBody>
          <a:bodyPr lIns="74295" tIns="8890" rIns="74295" bIns="8890" anchor="ctr" anchorCtr="1"/>
          <a:lstStyle/>
          <a:p>
            <a:pPr algn="ctr">
              <a:spcBef>
                <a:spcPts val="900"/>
              </a:spcBef>
            </a:pPr>
            <a:r>
              <a:rPr lang="en-US" altLang="ja-JP" sz="1200" b="1" dirty="0" smtClean="0"/>
              <a:t>Guidance on Conflicts</a:t>
            </a:r>
            <a:r>
              <a:rPr lang="ja-JP" altLang="en-US" sz="1200" b="1" dirty="0" smtClean="0"/>
              <a:t> </a:t>
            </a:r>
            <a:r>
              <a:rPr lang="en-US" altLang="ja-JP" sz="1200" b="1" dirty="0" smtClean="0"/>
              <a:t>of Interest</a:t>
            </a:r>
            <a:endParaRPr lang="ja-JP" altLang="en-US" sz="1200" b="1" dirty="0"/>
          </a:p>
        </p:txBody>
      </p:sp>
      <p:sp>
        <p:nvSpPr>
          <p:cNvPr id="41" name="Text Box 26"/>
          <p:cNvSpPr txBox="1">
            <a:spLocks noChangeArrowheads="1"/>
          </p:cNvSpPr>
          <p:nvPr/>
        </p:nvSpPr>
        <p:spPr bwMode="auto">
          <a:xfrm>
            <a:off x="5248922" y="4208466"/>
            <a:ext cx="1716707" cy="253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a:spAutoFit/>
          </a:bodyPr>
          <a:lstStyle/>
          <a:p>
            <a:pPr algn="ctr" fontAlgn="base">
              <a:lnSpc>
                <a:spcPts val="1200"/>
              </a:lnSpc>
              <a:spcBef>
                <a:spcPts val="840"/>
              </a:spcBef>
              <a:spcAft>
                <a:spcPts val="0"/>
              </a:spcAft>
            </a:pPr>
            <a:r>
              <a:rPr lang="en-GB" sz="1400" b="1" kern="1200" dirty="0">
                <a:solidFill>
                  <a:srgbClr val="FF0000"/>
                </a:solidFill>
                <a:effectLst/>
                <a:latin typeface="Arial"/>
                <a:ea typeface="ＭＳ 明朝"/>
                <a:cs typeface="+mn-cs"/>
              </a:rPr>
              <a:t>Self-regulation</a:t>
            </a:r>
            <a:endParaRPr lang="ja-JP" sz="1200" dirty="0">
              <a:solidFill>
                <a:srgbClr val="000000"/>
              </a:solidFill>
              <a:effectLst/>
              <a:latin typeface="Calibri"/>
              <a:ea typeface="ＭＳ 明朝"/>
              <a:cs typeface="Times New Roman"/>
            </a:endParaRPr>
          </a:p>
        </p:txBody>
      </p:sp>
      <p:sp>
        <p:nvSpPr>
          <p:cNvPr id="42" name="Text Box 27"/>
          <p:cNvSpPr txBox="1">
            <a:spLocks noChangeArrowheads="1"/>
          </p:cNvSpPr>
          <p:nvPr/>
        </p:nvSpPr>
        <p:spPr bwMode="auto">
          <a:xfrm>
            <a:off x="7100541" y="4211736"/>
            <a:ext cx="1748577" cy="247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a:spAutoFit/>
          </a:bodyPr>
          <a:lstStyle/>
          <a:p>
            <a:pPr fontAlgn="base">
              <a:lnSpc>
                <a:spcPts val="1200"/>
              </a:lnSpc>
              <a:spcBef>
                <a:spcPts val="720"/>
              </a:spcBef>
              <a:spcAft>
                <a:spcPts val="0"/>
              </a:spcAft>
            </a:pPr>
            <a:r>
              <a:rPr lang="en-GB" sz="1200" b="1" kern="1200" dirty="0">
                <a:solidFill>
                  <a:srgbClr val="FF0000"/>
                </a:solidFill>
                <a:effectLst/>
                <a:latin typeface="Arial"/>
                <a:ea typeface="ＭＳ 明朝"/>
              </a:rPr>
              <a:t>Laws and regulations</a:t>
            </a:r>
            <a:endParaRPr lang="ja-JP" sz="1200" dirty="0">
              <a:solidFill>
                <a:srgbClr val="000000"/>
              </a:solidFill>
              <a:effectLst/>
              <a:latin typeface="Calibri"/>
              <a:ea typeface="ＭＳ 明朝"/>
              <a:cs typeface="Times New Roman"/>
            </a:endParaRPr>
          </a:p>
        </p:txBody>
      </p:sp>
      <p:sp>
        <p:nvSpPr>
          <p:cNvPr id="43" name="Line 24"/>
          <p:cNvSpPr>
            <a:spLocks noChangeShapeType="1"/>
          </p:cNvSpPr>
          <p:nvPr/>
        </p:nvSpPr>
        <p:spPr bwMode="auto">
          <a:xfrm flipV="1">
            <a:off x="5711485" y="3047708"/>
            <a:ext cx="0" cy="860810"/>
          </a:xfrm>
          <a:prstGeom prst="line">
            <a:avLst/>
          </a:prstGeom>
          <a:noFill/>
          <a:ln w="9525">
            <a:solidFill>
              <a:schemeClr val="tx1"/>
            </a:solidFill>
            <a:prstDash val="dash"/>
            <a:round/>
            <a:headEnd type="triangle" w="med" len="med"/>
            <a:tailEnd/>
          </a:ln>
        </p:spPr>
        <p:txBody>
          <a:bodyPr lIns="74295" tIns="8890" rIns="74295" bIns="8890"/>
          <a:lstStyle/>
          <a:p>
            <a:endParaRPr lang="ja-JP" altLang="en-US"/>
          </a:p>
        </p:txBody>
      </p:sp>
      <p:cxnSp>
        <p:nvCxnSpPr>
          <p:cNvPr id="44" name="カギ線コネクタ 43"/>
          <p:cNvCxnSpPr/>
          <p:nvPr/>
        </p:nvCxnSpPr>
        <p:spPr>
          <a:xfrm>
            <a:off x="3470709" y="2952221"/>
            <a:ext cx="309721" cy="249524"/>
          </a:xfrm>
          <a:prstGeom prst="bentConnector3">
            <a:avLst>
              <a:gd name="adj1" fmla="val 3678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カギ線コネクタ 44"/>
          <p:cNvCxnSpPr/>
          <p:nvPr/>
        </p:nvCxnSpPr>
        <p:spPr>
          <a:xfrm flipV="1">
            <a:off x="3054366" y="2827941"/>
            <a:ext cx="720886" cy="520088"/>
          </a:xfrm>
          <a:prstGeom prst="bentConnector3">
            <a:avLst>
              <a:gd name="adj1" fmla="val 50000"/>
            </a:avLst>
          </a:prstGeom>
          <a:ln w="38100" cmpd="dbl">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7085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a:t> </a:t>
            </a:r>
            <a:r>
              <a:rPr lang="en-US" altLang="ja-JP" dirty="0" smtClean="0"/>
              <a:t>5. The </a:t>
            </a:r>
            <a:r>
              <a:rPr lang="en-US" altLang="ja-JP" dirty="0"/>
              <a:t>CPA </a:t>
            </a:r>
            <a:r>
              <a:rPr lang="en-US" altLang="ja-JP" dirty="0" smtClean="0"/>
              <a:t>Act</a:t>
            </a:r>
            <a:endParaRPr lang="en-US" dirty="0"/>
          </a:p>
        </p:txBody>
      </p:sp>
      <p:sp>
        <p:nvSpPr>
          <p:cNvPr id="3" name="コンテンツ プレースホルダー 2"/>
          <p:cNvSpPr>
            <a:spLocks noGrp="1"/>
          </p:cNvSpPr>
          <p:nvPr>
            <p:ph idx="1"/>
          </p:nvPr>
        </p:nvSpPr>
        <p:spPr>
          <a:xfrm>
            <a:off x="395536" y="1275606"/>
            <a:ext cx="8458200" cy="3312368"/>
          </a:xfrm>
        </p:spPr>
        <p:txBody>
          <a:bodyPr/>
          <a:lstStyle/>
          <a:p>
            <a:r>
              <a:rPr lang="en-US" altLang="ja-JP" sz="1000" dirty="0"/>
              <a:t>Chapter 1 </a:t>
            </a:r>
            <a:r>
              <a:rPr lang="ja-JP" altLang="en-US" sz="1000" dirty="0" smtClean="0"/>
              <a:t>　</a:t>
            </a:r>
            <a:r>
              <a:rPr lang="en-US" altLang="ja-JP" sz="1000" dirty="0" smtClean="0"/>
              <a:t>General</a:t>
            </a:r>
            <a:r>
              <a:rPr lang="ja-JP" altLang="ja-JP" sz="1000" dirty="0"/>
              <a:t>　</a:t>
            </a:r>
            <a:r>
              <a:rPr lang="en-US" altLang="ja-JP" sz="1000" dirty="0"/>
              <a:t>Provisions</a:t>
            </a:r>
            <a:r>
              <a:rPr lang="ja-JP" altLang="ja-JP" sz="1000" dirty="0"/>
              <a:t>　</a:t>
            </a:r>
            <a:r>
              <a:rPr lang="ja-JP" altLang="en-US" sz="1000" dirty="0" smtClean="0"/>
              <a:t>（</a:t>
            </a:r>
            <a:r>
              <a:rPr lang="en-US" altLang="ja-JP" sz="1000" dirty="0" smtClean="0"/>
              <a:t> Mission, Professional Responsibilities, Services, Qualification, etc.</a:t>
            </a:r>
            <a:r>
              <a:rPr lang="ja-JP" altLang="en-US" sz="1000" dirty="0" smtClean="0"/>
              <a:t>）</a:t>
            </a:r>
            <a:endParaRPr lang="ja-JP" altLang="ja-JP" sz="1000" dirty="0"/>
          </a:p>
          <a:p>
            <a:r>
              <a:rPr lang="en-US" altLang="ja-JP" sz="1000" dirty="0"/>
              <a:t>Chapter 2 </a:t>
            </a:r>
            <a:r>
              <a:rPr lang="ja-JP" altLang="en-US" sz="1000" dirty="0" smtClean="0"/>
              <a:t>　</a:t>
            </a:r>
            <a:r>
              <a:rPr lang="en-US" altLang="ja-JP" sz="1000" dirty="0" smtClean="0"/>
              <a:t>Certified </a:t>
            </a:r>
            <a:r>
              <a:rPr lang="en-US" altLang="ja-JP" sz="1000" dirty="0"/>
              <a:t>Public Accountant Examination, etc</a:t>
            </a:r>
            <a:r>
              <a:rPr lang="en-US" altLang="ja-JP" sz="1000" dirty="0" smtClean="0"/>
              <a:t>.</a:t>
            </a:r>
          </a:p>
          <a:p>
            <a:r>
              <a:rPr lang="en-US" altLang="ja-JP" sz="1000" dirty="0" smtClean="0"/>
              <a:t>Chapter </a:t>
            </a:r>
            <a:r>
              <a:rPr lang="en-US" altLang="ja-JP" sz="1000" dirty="0"/>
              <a:t>3 </a:t>
            </a:r>
            <a:r>
              <a:rPr lang="ja-JP" altLang="en-US" sz="1000" dirty="0" smtClean="0"/>
              <a:t>　</a:t>
            </a:r>
            <a:r>
              <a:rPr lang="en-US" altLang="ja-JP" sz="1000" dirty="0" smtClean="0"/>
              <a:t>Registration </a:t>
            </a:r>
            <a:r>
              <a:rPr lang="en-US" altLang="ja-JP" sz="1000" dirty="0"/>
              <a:t>of Certified Public </a:t>
            </a:r>
            <a:r>
              <a:rPr lang="en-US" altLang="ja-JP" sz="1000" dirty="0" smtClean="0"/>
              <a:t>Accountant</a:t>
            </a:r>
          </a:p>
          <a:p>
            <a:r>
              <a:rPr lang="en-US" altLang="ja-JP" sz="1000" dirty="0" smtClean="0"/>
              <a:t>Chapter </a:t>
            </a:r>
            <a:r>
              <a:rPr lang="en-US" altLang="ja-JP" sz="1000" dirty="0"/>
              <a:t>4 </a:t>
            </a:r>
            <a:r>
              <a:rPr lang="ja-JP" altLang="en-US" sz="1000" dirty="0" smtClean="0"/>
              <a:t>　</a:t>
            </a:r>
            <a:r>
              <a:rPr lang="en-US" altLang="ja-JP" sz="1000" dirty="0" smtClean="0"/>
              <a:t>Obligations </a:t>
            </a:r>
            <a:r>
              <a:rPr lang="en-US" altLang="ja-JP" sz="1000" dirty="0"/>
              <a:t>of Certified Public </a:t>
            </a:r>
            <a:r>
              <a:rPr lang="en-US" altLang="ja-JP" sz="1000" dirty="0" smtClean="0"/>
              <a:t>Accountants</a:t>
            </a:r>
          </a:p>
          <a:p>
            <a:pPr marL="0" indent="0">
              <a:buNone/>
            </a:pPr>
            <a:r>
              <a:rPr lang="en-US" altLang="ja-JP" sz="1000" dirty="0"/>
              <a:t>	</a:t>
            </a:r>
            <a:r>
              <a:rPr lang="en-US" altLang="ja-JP" sz="1000" dirty="0" smtClean="0"/>
              <a:t> </a:t>
            </a:r>
            <a:r>
              <a:rPr lang="ja-JP" altLang="en-US" sz="1000" dirty="0" smtClean="0"/>
              <a:t>　</a:t>
            </a:r>
            <a:r>
              <a:rPr lang="en-US" altLang="ja-JP" sz="1000" b="1" u="sng" dirty="0" smtClean="0">
                <a:solidFill>
                  <a:schemeClr val="tx1"/>
                </a:solidFill>
              </a:rPr>
              <a:t>The Large</a:t>
            </a:r>
            <a:r>
              <a:rPr lang="ja-JP" altLang="en-US" sz="1000" b="1" u="sng" dirty="0" smtClean="0">
                <a:solidFill>
                  <a:schemeClr val="tx1"/>
                </a:solidFill>
              </a:rPr>
              <a:t> </a:t>
            </a:r>
            <a:r>
              <a:rPr lang="en-US" altLang="ja-JP" sz="1000" b="1" u="sng" dirty="0" smtClean="0">
                <a:solidFill>
                  <a:schemeClr val="tx1"/>
                </a:solidFill>
              </a:rPr>
              <a:t>Companies, etc. </a:t>
            </a:r>
            <a:r>
              <a:rPr lang="en-US" altLang="ja-JP" sz="1000" b="1" u="sng" dirty="0">
                <a:solidFill>
                  <a:schemeClr val="tx1"/>
                </a:solidFill>
              </a:rPr>
              <a:t>and </a:t>
            </a:r>
            <a:r>
              <a:rPr lang="en-US" altLang="ja-JP" sz="1000" b="1" u="sng" dirty="0" smtClean="0">
                <a:solidFill>
                  <a:schemeClr val="tx1"/>
                </a:solidFill>
              </a:rPr>
              <a:t>the partner </a:t>
            </a:r>
            <a:r>
              <a:rPr lang="en-US" altLang="ja-JP" sz="1000" b="1" u="sng" dirty="0">
                <a:solidFill>
                  <a:schemeClr val="tx1"/>
                </a:solidFill>
              </a:rPr>
              <a:t>rotation requirements </a:t>
            </a:r>
            <a:r>
              <a:rPr lang="en-US" altLang="ja-JP" sz="1000" b="1" u="sng" dirty="0" smtClean="0">
                <a:solidFill>
                  <a:schemeClr val="tx1"/>
                </a:solidFill>
              </a:rPr>
              <a:t>for </a:t>
            </a:r>
            <a:r>
              <a:rPr lang="en-US" altLang="ja-JP" sz="1000" b="1" u="sng" dirty="0">
                <a:solidFill>
                  <a:schemeClr val="tx1"/>
                </a:solidFill>
              </a:rPr>
              <a:t>t</a:t>
            </a:r>
            <a:r>
              <a:rPr lang="en-US" altLang="ja-JP" sz="1000" b="1" u="sng" dirty="0" smtClean="0">
                <a:solidFill>
                  <a:schemeClr val="tx1"/>
                </a:solidFill>
              </a:rPr>
              <a:t>he Large Companies</a:t>
            </a:r>
            <a:endParaRPr lang="ja-JP" altLang="ja-JP" sz="1000" b="1" u="sng" dirty="0">
              <a:solidFill>
                <a:schemeClr val="tx1"/>
              </a:solidFill>
            </a:endParaRPr>
          </a:p>
          <a:p>
            <a:r>
              <a:rPr lang="en-US" altLang="ja-JP" sz="1000" dirty="0"/>
              <a:t>Chapter 5 </a:t>
            </a:r>
            <a:r>
              <a:rPr lang="ja-JP" altLang="en-US" sz="1000" dirty="0" smtClean="0"/>
              <a:t>　</a:t>
            </a:r>
            <a:r>
              <a:rPr lang="en-US" altLang="ja-JP" sz="1000" dirty="0" smtClean="0"/>
              <a:t>Responsibilities </a:t>
            </a:r>
            <a:r>
              <a:rPr lang="en-US" altLang="ja-JP" sz="1000" dirty="0"/>
              <a:t>of Certified Public </a:t>
            </a:r>
            <a:r>
              <a:rPr lang="en-US" altLang="ja-JP" sz="1000" dirty="0" smtClean="0"/>
              <a:t>Accountants</a:t>
            </a:r>
          </a:p>
          <a:p>
            <a:r>
              <a:rPr lang="en-US" altLang="ja-JP" sz="1000" dirty="0" smtClean="0"/>
              <a:t>Chapter 5.2-5.5 </a:t>
            </a:r>
            <a:r>
              <a:rPr lang="ja-JP" altLang="en-US" sz="1000" dirty="0" smtClean="0"/>
              <a:t>　</a:t>
            </a:r>
            <a:r>
              <a:rPr lang="en-US" altLang="ja-JP" sz="1000" dirty="0" smtClean="0"/>
              <a:t>Audit Firm </a:t>
            </a:r>
            <a:r>
              <a:rPr lang="en-US" altLang="ja-JP" sz="1000" dirty="0"/>
              <a:t>etc</a:t>
            </a:r>
            <a:r>
              <a:rPr lang="en-US" altLang="ja-JP" sz="1000" dirty="0" smtClean="0"/>
              <a:t>.</a:t>
            </a:r>
          </a:p>
          <a:p>
            <a:pPr marL="0" indent="0">
              <a:buNone/>
            </a:pPr>
            <a:r>
              <a:rPr lang="en-US" altLang="ja-JP" sz="1000" dirty="0"/>
              <a:t> </a:t>
            </a:r>
            <a:r>
              <a:rPr lang="en-US" altLang="ja-JP" sz="1000" dirty="0" smtClean="0"/>
              <a:t>                   </a:t>
            </a:r>
            <a:r>
              <a:rPr lang="ja-JP" altLang="en-US" sz="1000" dirty="0" smtClean="0"/>
              <a:t>　 </a:t>
            </a:r>
            <a:r>
              <a:rPr lang="en-US" altLang="ja-JP" sz="1000" dirty="0" smtClean="0"/>
              <a:t>      </a:t>
            </a:r>
            <a:r>
              <a:rPr lang="en-US" altLang="ja-JP" sz="1000" b="1" u="sng" dirty="0" smtClean="0">
                <a:solidFill>
                  <a:schemeClr val="tx1"/>
                </a:solidFill>
              </a:rPr>
              <a:t>Partner </a:t>
            </a:r>
            <a:r>
              <a:rPr lang="en-US" altLang="ja-JP" sz="1000" b="1" u="sng" dirty="0">
                <a:solidFill>
                  <a:schemeClr val="tx1"/>
                </a:solidFill>
              </a:rPr>
              <a:t>rotation requirements for audits </a:t>
            </a:r>
            <a:r>
              <a:rPr lang="en-US" altLang="ja-JP" sz="1000" b="1" u="sng" dirty="0" smtClean="0">
                <a:solidFill>
                  <a:schemeClr val="tx1"/>
                </a:solidFill>
              </a:rPr>
              <a:t>of listed companies conducted by the Large </a:t>
            </a:r>
            <a:r>
              <a:rPr lang="en-US" altLang="ja-JP" sz="1000" b="1" u="sng" dirty="0">
                <a:solidFill>
                  <a:schemeClr val="tx1"/>
                </a:solidFill>
              </a:rPr>
              <a:t>A</a:t>
            </a:r>
            <a:r>
              <a:rPr lang="en-US" altLang="ja-JP" sz="1000" b="1" u="sng" dirty="0" smtClean="0">
                <a:solidFill>
                  <a:schemeClr val="tx1"/>
                </a:solidFill>
              </a:rPr>
              <a:t>udit </a:t>
            </a:r>
            <a:r>
              <a:rPr lang="en-US" altLang="ja-JP" sz="1000" b="1" u="sng" dirty="0">
                <a:solidFill>
                  <a:schemeClr val="tx1"/>
                </a:solidFill>
              </a:rPr>
              <a:t>F</a:t>
            </a:r>
            <a:r>
              <a:rPr lang="en-US" altLang="ja-JP" sz="1000" b="1" u="sng" dirty="0" smtClean="0">
                <a:solidFill>
                  <a:schemeClr val="tx1"/>
                </a:solidFill>
              </a:rPr>
              <a:t>irms</a:t>
            </a:r>
            <a:endParaRPr lang="ja-JP" altLang="ja-JP" sz="1000" b="1" u="sng" dirty="0">
              <a:solidFill>
                <a:schemeClr val="tx1"/>
              </a:solidFill>
            </a:endParaRPr>
          </a:p>
          <a:p>
            <a:r>
              <a:rPr lang="en-US" altLang="ja-JP" sz="1000" dirty="0"/>
              <a:t>Chapter 6 </a:t>
            </a:r>
            <a:r>
              <a:rPr lang="ja-JP" altLang="en-US" sz="1000" dirty="0" smtClean="0"/>
              <a:t>　</a:t>
            </a:r>
            <a:r>
              <a:rPr lang="en-US" altLang="ja-JP" sz="1000" dirty="0" smtClean="0"/>
              <a:t>CPAAOB</a:t>
            </a:r>
            <a:endParaRPr lang="ja-JP" altLang="ja-JP" sz="1000" dirty="0"/>
          </a:p>
          <a:p>
            <a:r>
              <a:rPr lang="en-US" altLang="ja-JP" sz="1000" dirty="0"/>
              <a:t>Chapter6.2  </a:t>
            </a:r>
            <a:r>
              <a:rPr lang="en-US" altLang="ja-JP" sz="1000" dirty="0" smtClean="0"/>
              <a:t>JICPA</a:t>
            </a:r>
            <a:endParaRPr lang="ja-JP" altLang="ja-JP" sz="1000" dirty="0"/>
          </a:p>
          <a:p>
            <a:pPr marL="0" indent="0">
              <a:buNone/>
            </a:pPr>
            <a:r>
              <a:rPr lang="en-US" altLang="ja-JP" sz="1000" dirty="0" smtClean="0"/>
              <a:t>                        </a:t>
            </a:r>
            <a:r>
              <a:rPr lang="ja-JP" altLang="en-US" sz="1000" dirty="0" smtClean="0"/>
              <a:t>　</a:t>
            </a:r>
            <a:r>
              <a:rPr lang="en-US" altLang="ja-JP" sz="1000" dirty="0" smtClean="0"/>
              <a:t>   </a:t>
            </a:r>
            <a:r>
              <a:rPr lang="en-US" altLang="ja-JP" sz="1000" b="1" u="sng" dirty="0" smtClean="0">
                <a:solidFill>
                  <a:schemeClr val="tx2"/>
                </a:solidFill>
              </a:rPr>
              <a:t>Members </a:t>
            </a:r>
            <a:r>
              <a:rPr lang="en-US" altLang="ja-JP" sz="1000" b="1" u="sng" dirty="0">
                <a:solidFill>
                  <a:schemeClr val="tx2"/>
                </a:solidFill>
              </a:rPr>
              <a:t>must comply with the JICPA </a:t>
            </a:r>
            <a:r>
              <a:rPr lang="en-US" altLang="ja-JP" sz="1000" b="1" u="sng" dirty="0" smtClean="0">
                <a:solidFill>
                  <a:schemeClr val="tx2"/>
                </a:solidFill>
              </a:rPr>
              <a:t>Constitution.</a:t>
            </a:r>
          </a:p>
          <a:p>
            <a:r>
              <a:rPr lang="en-US" altLang="ja-JP" sz="1000" dirty="0"/>
              <a:t>Chapter 7</a:t>
            </a:r>
            <a:r>
              <a:rPr lang="ja-JP" altLang="en-US" sz="1000" dirty="0"/>
              <a:t>　</a:t>
            </a:r>
            <a:r>
              <a:rPr lang="en-US" altLang="ja-JP" sz="1000" dirty="0" smtClean="0"/>
              <a:t>Miscellaneous</a:t>
            </a:r>
            <a:r>
              <a:rPr lang="ja-JP" altLang="en-US" sz="1000" dirty="0" smtClean="0"/>
              <a:t>　</a:t>
            </a:r>
            <a:r>
              <a:rPr lang="en-US" altLang="ja-JP" sz="1000" dirty="0" smtClean="0"/>
              <a:t>Provisions</a:t>
            </a:r>
            <a:endParaRPr lang="ja-JP" altLang="ja-JP" sz="1000" dirty="0"/>
          </a:p>
          <a:p>
            <a:r>
              <a:rPr lang="en-US" altLang="ja-JP" sz="1000" dirty="0" smtClean="0"/>
              <a:t>Chapter 8</a:t>
            </a:r>
            <a:r>
              <a:rPr lang="ja-JP" altLang="en-US" sz="1000" dirty="0" smtClean="0"/>
              <a:t>　 </a:t>
            </a:r>
            <a:r>
              <a:rPr lang="en-US" altLang="ja-JP" sz="1000" dirty="0" smtClean="0"/>
              <a:t>Penal</a:t>
            </a:r>
            <a:r>
              <a:rPr lang="ja-JP" altLang="en-US" sz="1000" dirty="0" smtClean="0"/>
              <a:t>　</a:t>
            </a:r>
            <a:r>
              <a:rPr lang="en-US" altLang="ja-JP" sz="1000" dirty="0" smtClean="0"/>
              <a:t>Provisions</a:t>
            </a:r>
            <a:endParaRPr lang="ja-JP" altLang="ja-JP" sz="1000" dirty="0"/>
          </a:p>
          <a:p>
            <a:pPr marL="0" indent="0">
              <a:buNone/>
            </a:pPr>
            <a:endParaRPr lang="en-US" altLang="ja-JP" sz="1000" dirty="0" smtClean="0"/>
          </a:p>
        </p:txBody>
      </p:sp>
    </p:spTree>
    <p:extLst>
      <p:ext uri="{BB962C8B-B14F-4D97-AF65-F5344CB8AC3E}">
        <p14:creationId xmlns:p14="http://schemas.microsoft.com/office/powerpoint/2010/main" val="3336959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a:spLocks noGrp="1"/>
          </p:cNvSpPr>
          <p:nvPr>
            <p:ph type="title"/>
          </p:nvPr>
        </p:nvSpPr>
        <p:spPr/>
        <p:txBody>
          <a:bodyPr/>
          <a:lstStyle/>
          <a:p>
            <a:r>
              <a:rPr lang="en-US" altLang="ja-JP" dirty="0"/>
              <a:t> </a:t>
            </a:r>
            <a:r>
              <a:rPr lang="en-US" altLang="ja-JP" dirty="0" smtClean="0"/>
              <a:t>6. JICPA </a:t>
            </a:r>
            <a:r>
              <a:rPr lang="en-US" altLang="ja-JP" dirty="0"/>
              <a:t>C</a:t>
            </a:r>
            <a:r>
              <a:rPr lang="en-US" altLang="ja-JP" dirty="0" smtClean="0"/>
              <a:t>ode </a:t>
            </a:r>
            <a:r>
              <a:rPr lang="en-US" altLang="ja-JP" dirty="0"/>
              <a:t>of </a:t>
            </a:r>
            <a:r>
              <a:rPr lang="en-US" altLang="ja-JP" dirty="0" smtClean="0"/>
              <a:t>Professional </a:t>
            </a:r>
            <a:r>
              <a:rPr lang="en-US" altLang="ja-JP" dirty="0"/>
              <a:t>E</a:t>
            </a:r>
            <a:r>
              <a:rPr lang="en-US" altLang="ja-JP" dirty="0" smtClean="0"/>
              <a:t>thics</a:t>
            </a:r>
            <a:endParaRPr lang="en-US" dirty="0"/>
          </a:p>
        </p:txBody>
      </p:sp>
      <p:sp>
        <p:nvSpPr>
          <p:cNvPr id="4" name="Content Placeholder 3"/>
          <p:cNvSpPr>
            <a:spLocks noGrp="1"/>
          </p:cNvSpPr>
          <p:nvPr>
            <p:ph idx="1"/>
          </p:nvPr>
        </p:nvSpPr>
        <p:spPr>
          <a:xfrm>
            <a:off x="395536" y="1275606"/>
            <a:ext cx="8655496" cy="3385542"/>
          </a:xfrm>
        </p:spPr>
        <p:txBody>
          <a:bodyPr>
            <a:spAutoFit/>
          </a:bodyPr>
          <a:lstStyle/>
          <a:p>
            <a:pPr marL="233363" indent="-233363" algn="just">
              <a:buNone/>
            </a:pPr>
            <a:r>
              <a:rPr lang="ja-JP" altLang="en-US" sz="1400" dirty="0" smtClean="0">
                <a:solidFill>
                  <a:schemeClr val="tx1"/>
                </a:solidFill>
              </a:rPr>
              <a:t>・  </a:t>
            </a:r>
            <a:r>
              <a:rPr lang="en-US" altLang="ja-JP" sz="1400" dirty="0" smtClean="0">
                <a:solidFill>
                  <a:schemeClr val="tx1"/>
                </a:solidFill>
              </a:rPr>
              <a:t>JICPA has adopted IESBA code and some rules are more stringent than those in IESBA code. See page</a:t>
            </a:r>
            <a:r>
              <a:rPr lang="ja-JP" altLang="en-US" sz="1400" dirty="0">
                <a:solidFill>
                  <a:schemeClr val="tx1"/>
                </a:solidFill>
              </a:rPr>
              <a:t> </a:t>
            </a:r>
            <a:r>
              <a:rPr lang="en-US" altLang="ja-JP" sz="1400" dirty="0" smtClean="0">
                <a:solidFill>
                  <a:schemeClr val="tx1"/>
                </a:solidFill>
              </a:rPr>
              <a:t>13.</a:t>
            </a:r>
          </a:p>
          <a:p>
            <a:pPr marL="0" indent="-4572" algn="just">
              <a:buNone/>
            </a:pPr>
            <a:r>
              <a:rPr lang="ja-JP" altLang="en-US" sz="1400" dirty="0" smtClean="0">
                <a:solidFill>
                  <a:schemeClr val="tx1"/>
                </a:solidFill>
              </a:rPr>
              <a:t>・  </a:t>
            </a:r>
            <a:r>
              <a:rPr lang="en-US" altLang="ja-JP" sz="1400" dirty="0" smtClean="0">
                <a:solidFill>
                  <a:schemeClr val="tx1"/>
                </a:solidFill>
              </a:rPr>
              <a:t>JICPA Constitution Para. 43 / Members are required to comply with JICPA Code of Professional Ethics.</a:t>
            </a:r>
            <a:endParaRPr lang="en-US" altLang="ja-JP" sz="1400" dirty="0">
              <a:solidFill>
                <a:schemeClr val="tx1"/>
              </a:solidFill>
            </a:endParaRPr>
          </a:p>
          <a:p>
            <a:pPr marL="0" indent="-4572" algn="just">
              <a:buNone/>
            </a:pPr>
            <a:r>
              <a:rPr lang="ja-JP" altLang="en-US" sz="1400" dirty="0" smtClean="0">
                <a:solidFill>
                  <a:schemeClr val="tx1"/>
                </a:solidFill>
              </a:rPr>
              <a:t>≪</a:t>
            </a:r>
            <a:r>
              <a:rPr lang="en-US" altLang="ja-JP" sz="1400" dirty="0" smtClean="0">
                <a:solidFill>
                  <a:schemeClr val="tx1"/>
                </a:solidFill>
              </a:rPr>
              <a:t>JICPA </a:t>
            </a:r>
            <a:r>
              <a:rPr lang="en-US" altLang="ja-JP" sz="1400" dirty="0">
                <a:solidFill>
                  <a:schemeClr val="tx1"/>
                </a:solidFill>
              </a:rPr>
              <a:t>C</a:t>
            </a:r>
            <a:r>
              <a:rPr lang="en-US" altLang="ja-JP" sz="1400" dirty="0" smtClean="0">
                <a:solidFill>
                  <a:schemeClr val="tx1"/>
                </a:solidFill>
              </a:rPr>
              <a:t>ode of Professional Ethics</a:t>
            </a:r>
            <a:r>
              <a:rPr lang="ja-JP" altLang="en-US" sz="1400" dirty="0">
                <a:solidFill>
                  <a:schemeClr val="tx1"/>
                </a:solidFill>
              </a:rPr>
              <a:t> ≫</a:t>
            </a:r>
          </a:p>
          <a:p>
            <a:pPr marL="0" indent="-4572" algn="just">
              <a:buNone/>
            </a:pPr>
            <a:r>
              <a:rPr lang="ja-JP" altLang="en-US" sz="1400" dirty="0" smtClean="0">
                <a:solidFill>
                  <a:schemeClr val="tx1"/>
                </a:solidFill>
              </a:rPr>
              <a:t>　　</a:t>
            </a:r>
            <a:r>
              <a:rPr lang="en-US" altLang="ja-JP" sz="1400" dirty="0" smtClean="0">
                <a:solidFill>
                  <a:schemeClr val="tx1"/>
                </a:solidFill>
              </a:rPr>
              <a:t>Chapter 1 General Application of the Code (Purpose and Fundamental Principles and etc.)</a:t>
            </a:r>
          </a:p>
          <a:p>
            <a:pPr marL="0" indent="-4572" algn="just">
              <a:buNone/>
            </a:pPr>
            <a:r>
              <a:rPr lang="ja-JP" altLang="en-US" sz="1400" dirty="0" smtClean="0">
                <a:solidFill>
                  <a:schemeClr val="tx1"/>
                </a:solidFill>
              </a:rPr>
              <a:t>　　</a:t>
            </a:r>
            <a:r>
              <a:rPr lang="en-US" altLang="ja-JP" sz="1400" dirty="0" smtClean="0">
                <a:solidFill>
                  <a:schemeClr val="tx1"/>
                </a:solidFill>
              </a:rPr>
              <a:t>Chapter 2 Professional Accountants in Public Practice</a:t>
            </a:r>
          </a:p>
          <a:p>
            <a:pPr marL="0" indent="-4572" algn="just">
              <a:buNone/>
            </a:pPr>
            <a:r>
              <a:rPr lang="ja-JP" altLang="en-US" sz="1400" dirty="0" smtClean="0">
                <a:solidFill>
                  <a:schemeClr val="tx1"/>
                </a:solidFill>
              </a:rPr>
              <a:t>　　</a:t>
            </a:r>
            <a:r>
              <a:rPr lang="en-US" altLang="ja-JP" sz="1400" dirty="0" smtClean="0">
                <a:solidFill>
                  <a:schemeClr val="tx1"/>
                </a:solidFill>
              </a:rPr>
              <a:t>Chapter 3 Professional Accountants in Business</a:t>
            </a:r>
          </a:p>
          <a:p>
            <a:pPr marL="0" indent="-4572" algn="just">
              <a:buNone/>
            </a:pPr>
            <a:r>
              <a:rPr lang="ja-JP" altLang="en-US" sz="1400" dirty="0" smtClean="0">
                <a:solidFill>
                  <a:schemeClr val="tx1"/>
                </a:solidFill>
              </a:rPr>
              <a:t>≪</a:t>
            </a:r>
            <a:r>
              <a:rPr lang="en-US" altLang="ja-JP" sz="1400" dirty="0" smtClean="0">
                <a:solidFill>
                  <a:schemeClr val="tx1"/>
                </a:solidFill>
              </a:rPr>
              <a:t>A separate set of guidance is provided as follows:</a:t>
            </a:r>
            <a:r>
              <a:rPr lang="ja-JP" altLang="en-US" sz="1400" dirty="0">
                <a:solidFill>
                  <a:schemeClr val="tx1"/>
                </a:solidFill>
              </a:rPr>
              <a:t> ≫</a:t>
            </a:r>
            <a:endParaRPr lang="en-US" altLang="ja-JP" sz="1400" dirty="0" smtClean="0">
              <a:solidFill>
                <a:schemeClr val="tx1"/>
              </a:solidFill>
            </a:endParaRPr>
          </a:p>
          <a:p>
            <a:pPr marL="0" indent="-4572" algn="just">
              <a:buNone/>
            </a:pPr>
            <a:r>
              <a:rPr lang="ja-JP" altLang="en-US" sz="1400" dirty="0" smtClean="0">
                <a:solidFill>
                  <a:schemeClr val="tx1"/>
                </a:solidFill>
              </a:rPr>
              <a:t>　　</a:t>
            </a:r>
            <a:r>
              <a:rPr lang="en-US" altLang="ja-JP" sz="1400" dirty="0" smtClean="0">
                <a:solidFill>
                  <a:schemeClr val="tx1"/>
                </a:solidFill>
              </a:rPr>
              <a:t>Guidance on Independence / Detailed guidance with more than 90 pages</a:t>
            </a:r>
          </a:p>
          <a:p>
            <a:pPr marL="0" indent="-4572" algn="just">
              <a:buNone/>
            </a:pPr>
            <a:r>
              <a:rPr lang="ja-JP" altLang="en-US" sz="1400" dirty="0" smtClean="0">
                <a:solidFill>
                  <a:schemeClr val="tx1"/>
                </a:solidFill>
              </a:rPr>
              <a:t>　　</a:t>
            </a:r>
            <a:r>
              <a:rPr lang="en-US" altLang="ja-JP" sz="1400" dirty="0" smtClean="0">
                <a:solidFill>
                  <a:schemeClr val="tx1"/>
                </a:solidFill>
              </a:rPr>
              <a:t>Guidance on Conflicts of Interest / Detailed guidance provided with case examples</a:t>
            </a:r>
          </a:p>
          <a:p>
            <a:pPr marL="0" indent="-4572" algn="just">
              <a:buNone/>
            </a:pPr>
            <a:r>
              <a:rPr lang="ja-JP" altLang="en-US" sz="1400" dirty="0" smtClean="0">
                <a:solidFill>
                  <a:schemeClr val="tx1"/>
                </a:solidFill>
              </a:rPr>
              <a:t>　　</a:t>
            </a:r>
            <a:r>
              <a:rPr lang="en-US" altLang="ja-JP" sz="1400" dirty="0" smtClean="0">
                <a:solidFill>
                  <a:schemeClr val="tx1"/>
                </a:solidFill>
              </a:rPr>
              <a:t>General </a:t>
            </a:r>
            <a:r>
              <a:rPr lang="en-US" altLang="ja-JP" sz="1400" dirty="0">
                <a:solidFill>
                  <a:schemeClr val="tx1"/>
                </a:solidFill>
              </a:rPr>
              <a:t>Guidance / Q &amp; A type of </a:t>
            </a:r>
            <a:r>
              <a:rPr lang="en-US" altLang="ja-JP" sz="1400" dirty="0" smtClean="0">
                <a:solidFill>
                  <a:schemeClr val="tx1"/>
                </a:solidFill>
              </a:rPr>
              <a:t>guidance and etc.</a:t>
            </a:r>
          </a:p>
        </p:txBody>
      </p:sp>
    </p:spTree>
    <p:extLst>
      <p:ext uri="{BB962C8B-B14F-4D97-AF65-F5344CB8AC3E}">
        <p14:creationId xmlns:p14="http://schemas.microsoft.com/office/powerpoint/2010/main" val="4107233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YFFplLqK30SAXuERUTWO5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IESBA_Powerpoint_template_GREEN RIBBON_WIDESCREEN</Template>
  <TotalTime>0</TotalTime>
  <Words>1857</Words>
  <Application>Microsoft Office PowerPoint</Application>
  <PresentationFormat>画面に合わせる (16:9)</PresentationFormat>
  <Paragraphs>331</Paragraphs>
  <Slides>23</Slides>
  <Notes>22</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23</vt:i4>
      </vt:variant>
    </vt:vector>
  </HeadingPairs>
  <TitlesOfParts>
    <vt:vector size="25" baseType="lpstr">
      <vt:lpstr>IESBA_Powerpoint_template_GREEN RIBBON_WIDESCREEN</vt:lpstr>
      <vt:lpstr>think-cell Slide</vt:lpstr>
      <vt:lpstr>Adoption of the IESBA Code based on the  Auditing and Accounting Environment in Japan </vt:lpstr>
      <vt:lpstr>Table of Contents  </vt:lpstr>
      <vt:lpstr>1. Japanese Laws and Regulations with Standard Setters   </vt:lpstr>
      <vt:lpstr>2. Overview of Accounting and Auditing Environment  in Japan   </vt:lpstr>
      <vt:lpstr>PowerPoint プレゼンテーション</vt:lpstr>
      <vt:lpstr>4. The CPA Act, related regulations and JICPA Code of Professional Ethics  - Overall Picture</vt:lpstr>
      <vt:lpstr>4.2. The CPA Act, related regulations and JICPA code of professional ethics  (The relationship among laws, regulations, code and guidance)</vt:lpstr>
      <vt:lpstr> 5. The CPA Act</vt:lpstr>
      <vt:lpstr> 6. JICPA Code of Professional Ethics</vt:lpstr>
      <vt:lpstr>7. Due Process for the JICPA Code and the Guidance</vt:lpstr>
      <vt:lpstr>8. Overview of JICPA Code Compared to IESBA Code </vt:lpstr>
      <vt:lpstr> 9. The Structure and Layout of “JICPA Code of Professional Ethics ”</vt:lpstr>
      <vt:lpstr>10. Difference (More restrictive and additional guidance)</vt:lpstr>
      <vt:lpstr>11. Partner Rotation Requirements in Japan</vt:lpstr>
      <vt:lpstr>11. 2. Partner Rotation Requirements in Japan / Exceptional case</vt:lpstr>
      <vt:lpstr>  12. Public Interest Entities 　</vt:lpstr>
      <vt:lpstr>13. JICPA Member（1/3）</vt:lpstr>
      <vt:lpstr>13. JICPA Member（2/3）</vt:lpstr>
      <vt:lpstr>13. JICPA Member　（3/3）</vt:lpstr>
      <vt:lpstr>14. Our Challenges to Respond to IESBA’s Future Changes（1/3）</vt:lpstr>
      <vt:lpstr>14. Our Challenges to Respond to IESBA’s Future Changes（2/3）</vt:lpstr>
      <vt:lpstr>14. Our Challenges to Respond to IESBA’s Future Changes（3/3）</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2015-04-03T08:45:42Z</dcterms:created>
  <dcterms:modified xsi:type="dcterms:W3CDTF">2015-04-03T08:46:53Z</dcterms:modified>
</cp:coreProperties>
</file>