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2"/>
  </p:notesMasterIdLst>
  <p:sldIdLst>
    <p:sldId id="267" r:id="rId2"/>
    <p:sldId id="278" r:id="rId3"/>
    <p:sldId id="311" r:id="rId4"/>
    <p:sldId id="290" r:id="rId5"/>
    <p:sldId id="303" r:id="rId6"/>
    <p:sldId id="293" r:id="rId7"/>
    <p:sldId id="306" r:id="rId8"/>
    <p:sldId id="307" r:id="rId9"/>
    <p:sldId id="297" r:id="rId10"/>
    <p:sldId id="291" r:id="rId11"/>
    <p:sldId id="296" r:id="rId12"/>
    <p:sldId id="298" r:id="rId13"/>
    <p:sldId id="299" r:id="rId14"/>
    <p:sldId id="300" r:id="rId15"/>
    <p:sldId id="301" r:id="rId16"/>
    <p:sldId id="308" r:id="rId17"/>
    <p:sldId id="309" r:id="rId18"/>
    <p:sldId id="304" r:id="rId19"/>
    <p:sldId id="305" r:id="rId20"/>
    <p:sldId id="281" r:id="rId21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Dunning" initials="C" lastIdx="3" clrIdx="0">
    <p:extLst/>
  </p:cmAuthor>
  <p:cmAuthor id="2" name="Shirley Sommer" initials="SS" lastIdx="1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82" autoAdjust="0"/>
  </p:normalViewPr>
  <p:slideViewPr>
    <p:cSldViewPr showGuides="1">
      <p:cViewPr varScale="1">
        <p:scale>
          <a:sx n="154" d="100"/>
          <a:sy n="154" d="100"/>
        </p:scale>
        <p:origin x="1098" y="126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1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126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4/9/2015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2628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907985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9079851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9079851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9079851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45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9079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17721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907985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177212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90796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17721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17721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907985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Australian framework</a:t>
            </a:r>
            <a:endParaRPr lang="en-US" sz="1800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038600" cy="2296715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Marisa Orbea</a:t>
            </a:r>
          </a:p>
          <a:p>
            <a:endParaRPr lang="en-US" dirty="0">
              <a:latin typeface="Arial" charset="0"/>
            </a:endParaRPr>
          </a:p>
          <a:p>
            <a:r>
              <a:rPr lang="en-US" sz="1800" dirty="0" smtClean="0"/>
              <a:t>IESBA Meeting</a:t>
            </a:r>
          </a:p>
          <a:p>
            <a:r>
              <a:rPr lang="en-US" sz="1800" dirty="0" smtClean="0"/>
              <a:t>New York</a:t>
            </a:r>
          </a:p>
          <a:p>
            <a:r>
              <a:rPr lang="en-US" sz="1800" dirty="0" smtClean="0"/>
              <a:t>April 2015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baseline="0" dirty="0" smtClean="0">
                <a:latin typeface="Arial" charset="0"/>
                <a:ea typeface="ヒラギノ角ゴ Pro W3" charset="0"/>
                <a:cs typeface="ヒラギノ角ゴ Pro W3" charset="0"/>
              </a:rPr>
              <a:t>Standard setting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Auditing standards issued by the AUASB are legislative </a:t>
            </a:r>
            <a:r>
              <a:rPr lang="en-AU" dirty="0"/>
              <a:t>instruments under the </a:t>
            </a:r>
            <a:r>
              <a:rPr lang="en-AU" i="1" dirty="0"/>
              <a:t>Corporations Act </a:t>
            </a:r>
            <a:r>
              <a:rPr lang="en-AU" i="1" dirty="0" smtClean="0"/>
              <a:t>2001</a:t>
            </a:r>
          </a:p>
          <a:p>
            <a:r>
              <a:rPr lang="en-AU" dirty="0" smtClean="0"/>
              <a:t>For </a:t>
            </a:r>
            <a:r>
              <a:rPr lang="en-AU" dirty="0"/>
              <a:t>audits and reviews </a:t>
            </a:r>
            <a:r>
              <a:rPr lang="en-AU" dirty="0" smtClean="0"/>
              <a:t>conducted under </a:t>
            </a:r>
            <a:r>
              <a:rPr lang="en-AU" dirty="0"/>
              <a:t>the </a:t>
            </a:r>
            <a:r>
              <a:rPr lang="en-AU" dirty="0" smtClean="0"/>
              <a:t>Corporations Act</a:t>
            </a:r>
            <a:r>
              <a:rPr lang="en-AU" dirty="0"/>
              <a:t>, </a:t>
            </a:r>
            <a:r>
              <a:rPr lang="en-AU" dirty="0" smtClean="0"/>
              <a:t>the </a:t>
            </a:r>
            <a:r>
              <a:rPr lang="en-AU" dirty="0"/>
              <a:t>requirements of APES 110 have legal </a:t>
            </a:r>
            <a:r>
              <a:rPr lang="en-AU" dirty="0" smtClean="0"/>
              <a:t>enforceability, as Auditing </a:t>
            </a:r>
            <a:r>
              <a:rPr lang="en-AU" dirty="0"/>
              <a:t>Standard ASA </a:t>
            </a:r>
            <a:r>
              <a:rPr lang="en-AU" dirty="0" smtClean="0"/>
              <a:t>102 makes reference to </a:t>
            </a:r>
            <a:r>
              <a:rPr lang="en-AU" dirty="0"/>
              <a:t>compliance with “relevant ethical requirements” relating to audit </a:t>
            </a:r>
            <a:r>
              <a:rPr lang="en-AU" dirty="0" smtClean="0"/>
              <a:t>engagements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70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baseline="0" dirty="0" smtClean="0">
                <a:latin typeface="Arial" charset="0"/>
                <a:ea typeface="ヒラギノ角ゴ Pro W3" charset="0"/>
                <a:cs typeface="ヒラギノ角ゴ Pro W3" charset="0"/>
              </a:rPr>
              <a:t>Standard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s</a:t>
            </a:r>
            <a:r>
              <a:rPr lang="en-US" baseline="0" dirty="0" smtClean="0">
                <a:latin typeface="Arial" charset="0"/>
                <a:ea typeface="ヒラギノ角ゴ Pro W3" charset="0"/>
                <a:cs typeface="ヒラギノ角ゴ Pro W3" charset="0"/>
              </a:rPr>
              <a:t>etting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Compliance </a:t>
            </a:r>
            <a:r>
              <a:rPr lang="en-AU" dirty="0"/>
              <a:t>with APESB standards is monitored by the professional accounting body to which the member belongs </a:t>
            </a:r>
          </a:p>
          <a:p>
            <a:r>
              <a:rPr lang="en-AU" dirty="0" smtClean="0"/>
              <a:t>Instances </a:t>
            </a:r>
            <a:r>
              <a:rPr lang="en-AU" dirty="0"/>
              <a:t>of non-compliance are a matter for the disciplinary processes of the applicable professional accounting </a:t>
            </a:r>
            <a:r>
              <a:rPr lang="en-AU" dirty="0" smtClean="0"/>
              <a:t>body</a:t>
            </a:r>
          </a:p>
        </p:txBody>
      </p:sp>
    </p:spTree>
    <p:extLst>
      <p:ext uri="{BB962C8B-B14F-4D97-AF65-F5344CB8AC3E}">
        <p14:creationId xmlns:p14="http://schemas.microsoft.com/office/powerpoint/2010/main" val="173146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AU" dirty="0" smtClean="0"/>
              <a:t>APES 110 Code of Ethics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2006: APESB reviewed and issued APES </a:t>
            </a:r>
            <a:r>
              <a:rPr lang="en-AU" dirty="0"/>
              <a:t>110 </a:t>
            </a:r>
            <a:r>
              <a:rPr lang="en-AU" dirty="0" smtClean="0"/>
              <a:t>and </a:t>
            </a:r>
            <a:r>
              <a:rPr lang="en-AU" dirty="0"/>
              <a:t>APES 320 </a:t>
            </a:r>
            <a:r>
              <a:rPr lang="en-AU" dirty="0" smtClean="0"/>
              <a:t>stemming </a:t>
            </a:r>
            <a:r>
              <a:rPr lang="en-AU" dirty="0"/>
              <a:t>from the introduction of legally enforceable auditing </a:t>
            </a:r>
            <a:r>
              <a:rPr lang="en-AU" dirty="0" smtClean="0"/>
              <a:t>standards from </a:t>
            </a:r>
            <a:r>
              <a:rPr lang="en-AU" dirty="0"/>
              <a:t>1 July </a:t>
            </a:r>
            <a:r>
              <a:rPr lang="en-AU" dirty="0" smtClean="0"/>
              <a:t>2006</a:t>
            </a:r>
            <a:endParaRPr lang="en-AU" dirty="0"/>
          </a:p>
          <a:p>
            <a:r>
              <a:rPr lang="en-AU" dirty="0" smtClean="0"/>
              <a:t>2008: Reflected legislative changes in APES 110</a:t>
            </a:r>
          </a:p>
          <a:p>
            <a:r>
              <a:rPr lang="en-AU" dirty="0" smtClean="0"/>
              <a:t>2010: </a:t>
            </a:r>
            <a:r>
              <a:rPr lang="en-AU" dirty="0"/>
              <a:t>Revision of APES 110 </a:t>
            </a:r>
            <a:r>
              <a:rPr lang="en-AU" dirty="0" smtClean="0"/>
              <a:t>to align </a:t>
            </a:r>
            <a:r>
              <a:rPr lang="en-AU" dirty="0"/>
              <a:t>with the </a:t>
            </a:r>
            <a:r>
              <a:rPr lang="en-AU" dirty="0" smtClean="0"/>
              <a:t>IESBA Code </a:t>
            </a:r>
            <a:r>
              <a:rPr lang="en-AU" dirty="0"/>
              <a:t>issued in July </a:t>
            </a:r>
            <a:r>
              <a:rPr lang="en-AU" dirty="0" smtClean="0"/>
              <a:t>2009. Removal of legislative requirements </a:t>
            </a:r>
          </a:p>
          <a:p>
            <a:r>
              <a:rPr lang="en-AU" dirty="0" smtClean="0"/>
              <a:t>2011 and 2013: Further amendments to align with IESBA Code changes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5969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AU" dirty="0" smtClean="0"/>
              <a:t>APES 110 Code of Ethics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Legislative requirements removed to </a:t>
            </a:r>
            <a:r>
              <a:rPr lang="en-AU" dirty="0"/>
              <a:t>achieve a closer alignment to the IESBA Code and to avoid the risk of having incomplete or inaccurate information about the </a:t>
            </a:r>
            <a:r>
              <a:rPr lang="en-AU" dirty="0" smtClean="0"/>
              <a:t>laws in </a:t>
            </a:r>
            <a:r>
              <a:rPr lang="en-AU" dirty="0"/>
              <a:t>the </a:t>
            </a:r>
            <a:r>
              <a:rPr lang="en-AU" dirty="0" smtClean="0"/>
              <a:t>Code</a:t>
            </a:r>
          </a:p>
          <a:p>
            <a:r>
              <a:rPr lang="en-AU" dirty="0" smtClean="0"/>
              <a:t>Corporations Act requirements footnoted instead</a:t>
            </a:r>
          </a:p>
          <a:p>
            <a:r>
              <a:rPr lang="en-AU" dirty="0" smtClean="0"/>
              <a:t>Current version of APES 110 is almost the same as the IESBA Code with some AUST paragraphs</a:t>
            </a:r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3606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AUST paragraphs in APES 110 – some additional requirements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Communications required with prior auditors</a:t>
            </a:r>
          </a:p>
          <a:p>
            <a:r>
              <a:rPr lang="en-US" sz="2000" dirty="0" smtClean="0"/>
              <a:t>Written disclosure if receiving referral </a:t>
            </a:r>
            <a:r>
              <a:rPr lang="en-US" sz="2000" dirty="0"/>
              <a:t>fees and </a:t>
            </a:r>
            <a:r>
              <a:rPr lang="en-US" sz="2000" dirty="0" smtClean="0"/>
              <a:t>commissions</a:t>
            </a:r>
          </a:p>
          <a:p>
            <a:r>
              <a:rPr lang="en-US" sz="2000" dirty="0"/>
              <a:t>Consider multiple insignificant threats in </a:t>
            </a:r>
            <a:r>
              <a:rPr lang="en-US" sz="2000" dirty="0" smtClean="0"/>
              <a:t>aggregate</a:t>
            </a:r>
          </a:p>
          <a:p>
            <a:r>
              <a:rPr lang="en-US" sz="2000" dirty="0"/>
              <a:t>Company Secretary is an officer under the law in Australia so not permitted </a:t>
            </a:r>
            <a:r>
              <a:rPr lang="en-US" sz="2000" dirty="0" smtClean="0"/>
              <a:t>to act in this role for an audit client</a:t>
            </a:r>
            <a:endParaRPr lang="en-US" sz="2000" dirty="0"/>
          </a:p>
          <a:p>
            <a:r>
              <a:rPr lang="en-US" sz="2000" dirty="0" smtClean="0"/>
              <a:t>Consider referral </a:t>
            </a:r>
            <a:r>
              <a:rPr lang="en-US" sz="2000" dirty="0"/>
              <a:t>of multiple audit clients to the firm </a:t>
            </a:r>
            <a:r>
              <a:rPr lang="en-US" sz="2000" dirty="0" smtClean="0"/>
              <a:t>from a single source and look at total </a:t>
            </a:r>
            <a:r>
              <a:rPr lang="en-US" sz="2000" dirty="0"/>
              <a:t>fees from that </a:t>
            </a:r>
            <a:r>
              <a:rPr lang="en-US" sz="2000" dirty="0" smtClean="0"/>
              <a:t>source</a:t>
            </a:r>
          </a:p>
          <a:p>
            <a:r>
              <a:rPr lang="en-US" sz="2000" dirty="0" smtClean="0"/>
              <a:t>Emergency bookkeeping exception removed</a:t>
            </a:r>
            <a:endParaRPr lang="en-US" sz="2000" dirty="0"/>
          </a:p>
          <a:p>
            <a:endParaRPr lang="en-US" sz="2000" dirty="0"/>
          </a:p>
          <a:p>
            <a:endParaRPr lang="en-US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897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AUST paragraphs in APES 110 – definition of PIEs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Entities that </a:t>
            </a:r>
            <a:r>
              <a:rPr lang="en-AU" sz="2000" dirty="0"/>
              <a:t>will “generally satisfy the conditions in paragraph 290.26 as having a large number and wide range of stakeholders and thus are likely to be classified as Public Interest Entities</a:t>
            </a:r>
            <a:r>
              <a:rPr lang="en-AU" sz="2000" dirty="0" smtClean="0"/>
              <a:t>” taking into consideration the </a:t>
            </a:r>
            <a:r>
              <a:rPr lang="en-AU" sz="2000" dirty="0"/>
              <a:t>nature of the business, its size and the number of its employees: </a:t>
            </a:r>
            <a:endParaRPr lang="en-AU" sz="2000" dirty="0" smtClean="0"/>
          </a:p>
          <a:p>
            <a:pPr lvl="1"/>
            <a:r>
              <a:rPr lang="en-AU" dirty="0" smtClean="0"/>
              <a:t>Deposit-taking institutions, banks, insurance companies and superannuation entity licensees regulated by APRA</a:t>
            </a:r>
          </a:p>
          <a:p>
            <a:pPr lvl="1"/>
            <a:r>
              <a:rPr lang="en-AU" dirty="0" smtClean="0"/>
              <a:t>Disclosing entities regulated by ASIC and other issuers of debt and equity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80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Corporations Act – </a:t>
            </a:r>
            <a:r>
              <a:rPr lang="en-US" dirty="0" smtClean="0"/>
              <a:t>auditor independence obligations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New legal obligations on auditor independence introduced in the law in 2004, effective 2006 (</a:t>
            </a:r>
            <a:r>
              <a:rPr lang="en-AU" dirty="0"/>
              <a:t>Corporate Law Economic Reform </a:t>
            </a:r>
            <a:r>
              <a:rPr lang="en-AU" dirty="0" smtClean="0"/>
              <a:t>Program)</a:t>
            </a:r>
          </a:p>
          <a:p>
            <a:r>
              <a:rPr lang="en-AU" dirty="0" smtClean="0"/>
              <a:t>Amendments passed in 2008 after discussions with </a:t>
            </a:r>
            <a:r>
              <a:rPr lang="en-AU" dirty="0"/>
              <a:t>T</a:t>
            </a:r>
            <a:r>
              <a:rPr lang="en-AU" dirty="0" smtClean="0"/>
              <a:t>he Treasury about unintended consequences of some of the laws (e.g. “all partner rule” for financial interests)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3403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Corporations Act – </a:t>
            </a:r>
            <a:r>
              <a:rPr lang="en-US" dirty="0" smtClean="0"/>
              <a:t>some additional requirements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Auditors </a:t>
            </a:r>
            <a:r>
              <a:rPr lang="en-AU" dirty="0"/>
              <a:t>must give the directors of the company a </a:t>
            </a:r>
            <a:r>
              <a:rPr lang="en-AU" dirty="0" smtClean="0"/>
              <a:t>written declaration that </a:t>
            </a:r>
            <a:r>
              <a:rPr lang="en-AU" dirty="0"/>
              <a:t>the auditor </a:t>
            </a:r>
            <a:r>
              <a:rPr lang="en-AU" dirty="0" smtClean="0"/>
              <a:t>has complied </a:t>
            </a:r>
            <a:r>
              <a:rPr lang="en-AU" dirty="0"/>
              <a:t>with the auditor independence requirements of the Act and any applicable codes of professional </a:t>
            </a:r>
            <a:r>
              <a:rPr lang="en-AU" dirty="0" smtClean="0"/>
              <a:t>conduct, or set out contraventions. Independence declaration included in Directors Report </a:t>
            </a:r>
          </a:p>
          <a:p>
            <a:r>
              <a:rPr lang="en-AU" dirty="0" smtClean="0"/>
              <a:t>Disclosure of fees paid for non-audit services</a:t>
            </a:r>
          </a:p>
          <a:p>
            <a:r>
              <a:rPr lang="en-AU" dirty="0" smtClean="0"/>
              <a:t>Rules on financial and employment relationships (no requirements dealing with non-audit services)</a:t>
            </a:r>
            <a:endParaRPr lang="en-AU" dirty="0"/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5652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Corporations Act – </a:t>
            </a:r>
            <a:r>
              <a:rPr lang="en-US" dirty="0" smtClean="0"/>
              <a:t>some additional </a:t>
            </a:r>
            <a:r>
              <a:rPr lang="en-US" dirty="0"/>
              <a:t>requirements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General standard of independence: “conflict of interest” test</a:t>
            </a:r>
          </a:p>
          <a:p>
            <a:r>
              <a:rPr lang="en-AU" dirty="0" smtClean="0"/>
              <a:t>Rotation: 5 years on / 2 years off for signing partner and EQCR on audits of listed companies</a:t>
            </a:r>
          </a:p>
          <a:p>
            <a:r>
              <a:rPr lang="en-AU" dirty="0" smtClean="0"/>
              <a:t>2 year cooling off before audit partner can become officer of an audit client they served </a:t>
            </a:r>
          </a:p>
          <a:p>
            <a:r>
              <a:rPr lang="en-AU" dirty="0" smtClean="0"/>
              <a:t>Former partner of the firm can’t join an audit client if another former partner joined within previous 5 years</a:t>
            </a:r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1667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Corporations Act –</a:t>
            </a:r>
            <a:r>
              <a:rPr lang="en-US" dirty="0"/>
              <a:t> </a:t>
            </a:r>
            <a:r>
              <a:rPr lang="en-US" dirty="0" smtClean="0"/>
              <a:t>some additional requirements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Can’t engage as consultants any individuals who are also officers or audit critical employees of audit clients</a:t>
            </a:r>
          </a:p>
          <a:p>
            <a:r>
              <a:rPr lang="en-AU" dirty="0" smtClean="0"/>
              <a:t>Can’t admit to the partnership, employ or contract any individual who was an officer of an audit client any time in the prior 12 months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727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baseline="0" dirty="0" smtClean="0">
                <a:latin typeface="Arial" charset="0"/>
                <a:ea typeface="ヒラギノ角ゴ Pro W3" charset="0"/>
                <a:cs typeface="ヒラギノ角ゴ Pro W3" charset="0"/>
              </a:rPr>
              <a:t>R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egulatory framework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Various bodies </a:t>
            </a:r>
            <a:r>
              <a:rPr lang="en-AU" dirty="0"/>
              <a:t>responsible for regulating the accounting </a:t>
            </a:r>
            <a:r>
              <a:rPr lang="en-AU" dirty="0" smtClean="0"/>
              <a:t>profession in </a:t>
            </a:r>
            <a:r>
              <a:rPr lang="en-AU" dirty="0"/>
              <a:t>A</a:t>
            </a:r>
            <a:r>
              <a:rPr lang="en-AU" dirty="0" smtClean="0"/>
              <a:t>ustralia, for example:</a:t>
            </a:r>
          </a:p>
          <a:p>
            <a:pPr lvl="1"/>
            <a:r>
              <a:rPr lang="en-AU" dirty="0"/>
              <a:t>Australian Securities &amp; Investments </a:t>
            </a:r>
            <a:r>
              <a:rPr lang="en-AU" dirty="0" smtClean="0"/>
              <a:t>Commission (</a:t>
            </a:r>
            <a:r>
              <a:rPr lang="en-AU" dirty="0"/>
              <a:t>ASIC)</a:t>
            </a:r>
          </a:p>
          <a:p>
            <a:pPr lvl="1" fontAlgn="auto"/>
            <a:r>
              <a:rPr lang="en-AU" dirty="0"/>
              <a:t>Australian Prudential Regulation Authority (APRA)</a:t>
            </a:r>
          </a:p>
          <a:p>
            <a:pPr lvl="1" fontAlgn="auto"/>
            <a:r>
              <a:rPr lang="en-AU" dirty="0" smtClean="0"/>
              <a:t>Tax </a:t>
            </a:r>
            <a:r>
              <a:rPr lang="en-AU" dirty="0"/>
              <a:t>Practitioners </a:t>
            </a:r>
            <a:r>
              <a:rPr lang="en-AU" dirty="0" smtClean="0"/>
              <a:t>Board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8759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36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baseline="0" dirty="0" smtClean="0">
                <a:latin typeface="Arial" charset="0"/>
                <a:ea typeface="ヒラギノ角ゴ Pro W3" charset="0"/>
                <a:cs typeface="ヒラギノ角ゴ Pro W3" charset="0"/>
              </a:rPr>
              <a:t>ASIC &amp; APRA – twin peaks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regulatory model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83678"/>
              </p:ext>
            </p:extLst>
          </p:nvPr>
        </p:nvGraphicFramePr>
        <p:xfrm>
          <a:off x="381000" y="1352550"/>
          <a:ext cx="84582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9100"/>
                <a:gridCol w="42291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Australian Securities &amp; Investments Commission (ASIC)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000" dirty="0" smtClean="0"/>
                        <a:t>Australian Prudential Regulation Authority (APRA)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sz="20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Market conduct regulator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sz="20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Enforces &amp; regulates company &amp; financial services laws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sz="20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Market integrity and consumer protection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sz="20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Member of IOSCO and IFIAR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sz="2000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Prudential regulator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AU" sz="2000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Oversees banks, credit unions, building societies, general insurance and reinsurance companies, life insurance, friendly societies and most of the superannuation industry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498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Three accounting professional bodies in Australia: The “Joint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Accounting 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Bodies”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CPA </a:t>
            </a:r>
            <a:r>
              <a:rPr lang="en-US" dirty="0">
                <a:latin typeface="Arial" charset="0"/>
              </a:rPr>
              <a:t>Australia </a:t>
            </a:r>
          </a:p>
          <a:p>
            <a:r>
              <a:rPr lang="en-AU" dirty="0" smtClean="0">
                <a:latin typeface="Arial" charset="0"/>
              </a:rPr>
              <a:t>Chartered Accountants Australia </a:t>
            </a:r>
            <a:r>
              <a:rPr lang="en-AU" dirty="0">
                <a:latin typeface="Arial" charset="0"/>
              </a:rPr>
              <a:t>and New </a:t>
            </a:r>
            <a:r>
              <a:rPr lang="en-AU" dirty="0" smtClean="0">
                <a:latin typeface="Arial" charset="0"/>
              </a:rPr>
              <a:t>Zealand</a:t>
            </a:r>
          </a:p>
          <a:p>
            <a:pPr lvl="1"/>
            <a:r>
              <a:rPr lang="en-AU" dirty="0" smtClean="0"/>
              <a:t>Institute </a:t>
            </a:r>
            <a:r>
              <a:rPr lang="en-AU" dirty="0"/>
              <a:t>of Chartered Accountants in Australia and the New Zealand Institute of Chartered </a:t>
            </a:r>
            <a:r>
              <a:rPr lang="en-AU" dirty="0" smtClean="0"/>
              <a:t>Accountants</a:t>
            </a:r>
          </a:p>
          <a:p>
            <a:pPr lvl="1"/>
            <a:r>
              <a:rPr lang="en-AU" dirty="0" smtClean="0"/>
              <a:t>Amalgamation</a:t>
            </a:r>
            <a:r>
              <a:rPr lang="en-AU" dirty="0" smtClean="0"/>
              <a:t> </a:t>
            </a:r>
            <a:r>
              <a:rPr lang="en-AU" dirty="0" smtClean="0"/>
              <a:t>took effect 31 December 2014</a:t>
            </a:r>
          </a:p>
          <a:p>
            <a:r>
              <a:rPr lang="en-AU" dirty="0" smtClean="0">
                <a:latin typeface="Arial" charset="0"/>
              </a:rPr>
              <a:t>The </a:t>
            </a:r>
            <a:r>
              <a:rPr lang="en-AU" dirty="0">
                <a:latin typeface="Arial" charset="0"/>
              </a:rPr>
              <a:t>Institute of Public </a:t>
            </a:r>
            <a:r>
              <a:rPr lang="en-AU" dirty="0" smtClean="0">
                <a:latin typeface="Arial" charset="0"/>
              </a:rPr>
              <a:t>Accountants</a:t>
            </a:r>
          </a:p>
          <a:p>
            <a:endParaRPr lang="en-A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7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baseline="0" dirty="0" smtClean="0">
                <a:latin typeface="Arial" charset="0"/>
                <a:ea typeface="ヒラギノ角ゴ Pro W3" charset="0"/>
                <a:cs typeface="ヒラギノ角ゴ Pro W3" charset="0"/>
              </a:rPr>
              <a:t>Regulation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 baseline="0" dirty="0" smtClean="0">
                <a:latin typeface="Arial" charset="0"/>
                <a:ea typeface="ヒラギノ角ゴ Pro W3" charset="0"/>
                <a:cs typeface="ヒラギノ角ゴ Pro W3" charset="0"/>
              </a:rPr>
              <a:t>of audits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In Australia, the independent audit is regulated </a:t>
            </a:r>
            <a:r>
              <a:rPr lang="en-AU" dirty="0" smtClean="0"/>
              <a:t>by:</a:t>
            </a:r>
          </a:p>
          <a:p>
            <a:pPr lvl="1"/>
            <a:r>
              <a:rPr lang="en-AU" dirty="0" smtClean="0"/>
              <a:t>the </a:t>
            </a:r>
            <a:r>
              <a:rPr lang="en-AU" dirty="0"/>
              <a:t>Corporations Act (2001</a:t>
            </a:r>
            <a:r>
              <a:rPr lang="en-AU" dirty="0" smtClean="0"/>
              <a:t>) (legislation)</a:t>
            </a:r>
          </a:p>
          <a:p>
            <a:pPr lvl="1"/>
            <a:r>
              <a:rPr lang="en-AU" dirty="0" smtClean="0"/>
              <a:t>Australian Auditing Standards issued by the Auditing </a:t>
            </a:r>
            <a:r>
              <a:rPr lang="en-AU" dirty="0"/>
              <a:t>and Assurance Standards Board (AUASB</a:t>
            </a:r>
            <a:r>
              <a:rPr lang="en-AU" dirty="0" smtClean="0"/>
              <a:t>), an </a:t>
            </a:r>
            <a:r>
              <a:rPr lang="en-AU" dirty="0"/>
              <a:t>independent, statutory agency of the Australian </a:t>
            </a:r>
            <a:r>
              <a:rPr lang="en-AU" dirty="0" smtClean="0"/>
              <a:t>Government</a:t>
            </a:r>
          </a:p>
          <a:p>
            <a:pPr lvl="1"/>
            <a:r>
              <a:rPr lang="en-AU" dirty="0" smtClean="0"/>
              <a:t>APES </a:t>
            </a:r>
            <a:r>
              <a:rPr lang="en-AU" dirty="0"/>
              <a:t>110 </a:t>
            </a:r>
            <a:r>
              <a:rPr lang="en-AU" i="1" dirty="0"/>
              <a:t>Code of Ethics for </a:t>
            </a:r>
            <a:r>
              <a:rPr lang="en-AU" i="1" dirty="0" smtClean="0"/>
              <a:t>Professional Accountants </a:t>
            </a:r>
            <a:r>
              <a:rPr lang="en-AU" dirty="0" smtClean="0"/>
              <a:t>and APES </a:t>
            </a:r>
            <a:r>
              <a:rPr lang="en-AU" dirty="0"/>
              <a:t>320 </a:t>
            </a:r>
            <a:r>
              <a:rPr lang="en-AU" i="1" dirty="0"/>
              <a:t>Quality Control for </a:t>
            </a:r>
            <a:r>
              <a:rPr lang="en-AU" i="1" dirty="0" smtClean="0"/>
              <a:t>Firms </a:t>
            </a:r>
            <a:r>
              <a:rPr lang="en-AU" dirty="0" smtClean="0"/>
              <a:t>issued by the Accounting Professional &amp; </a:t>
            </a:r>
            <a:r>
              <a:rPr lang="en-AU" dirty="0"/>
              <a:t>Ethical Standards Board (APESB</a:t>
            </a:r>
            <a:r>
              <a:rPr lang="en-AU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4096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baseline="0" dirty="0" smtClean="0">
                <a:latin typeface="Arial" charset="0"/>
                <a:ea typeface="ヒラギノ角ゴ Pro W3" charset="0"/>
                <a:cs typeface="ヒラギノ角ゴ Pro W3" charset="0"/>
              </a:rPr>
              <a:t>Ethics: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 baseline="0" dirty="0" smtClean="0">
                <a:latin typeface="Arial" charset="0"/>
                <a:ea typeface="ヒラギノ角ゴ Pro W3" charset="0"/>
                <a:cs typeface="ヒラギノ角ゴ Pro W3" charset="0"/>
              </a:rPr>
              <a:t>a co-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regulatory framework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2004-2006:Corporate law reform introduced legislative independence requirements </a:t>
            </a:r>
          </a:p>
          <a:p>
            <a:r>
              <a:rPr lang="en-AU" dirty="0" smtClean="0"/>
              <a:t>Post law reform co-regulatory environment: </a:t>
            </a:r>
          </a:p>
          <a:p>
            <a:pPr lvl="1"/>
            <a:r>
              <a:rPr lang="en-AU" dirty="0" smtClean="0"/>
              <a:t>the regulators </a:t>
            </a:r>
          </a:p>
          <a:p>
            <a:pPr lvl="1"/>
            <a:r>
              <a:rPr lang="en-AU" dirty="0" smtClean="0"/>
              <a:t>government </a:t>
            </a:r>
            <a:r>
              <a:rPr lang="en-AU" dirty="0"/>
              <a:t>standard-setting </a:t>
            </a:r>
            <a:r>
              <a:rPr lang="en-AU" dirty="0" smtClean="0"/>
              <a:t>bodies </a:t>
            </a:r>
          </a:p>
          <a:p>
            <a:pPr lvl="1"/>
            <a:r>
              <a:rPr lang="en-AU" dirty="0" smtClean="0"/>
              <a:t>the </a:t>
            </a:r>
            <a:r>
              <a:rPr lang="en-AU" dirty="0"/>
              <a:t>Accounting Professional </a:t>
            </a:r>
            <a:r>
              <a:rPr lang="en-AU" dirty="0" smtClean="0"/>
              <a:t>&amp; Ethical </a:t>
            </a:r>
            <a:r>
              <a:rPr lang="en-AU" dirty="0"/>
              <a:t>Standards Board </a:t>
            </a:r>
            <a:endParaRPr lang="en-AU" dirty="0" smtClean="0"/>
          </a:p>
          <a:p>
            <a:pPr lvl="1"/>
            <a:r>
              <a:rPr lang="en-AU" dirty="0" smtClean="0"/>
              <a:t>the </a:t>
            </a:r>
            <a:r>
              <a:rPr lang="en-AU" dirty="0"/>
              <a:t>three professional accounting </a:t>
            </a:r>
            <a:r>
              <a:rPr lang="en-AU" dirty="0" smtClean="0"/>
              <a:t>bodies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8445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1"/>
            <a:r>
              <a:rPr lang="en-AU" dirty="0"/>
              <a:t>Accounting Professional &amp; Ethical Standards Board (APESB)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Established as an independent body in 2006</a:t>
            </a:r>
          </a:p>
          <a:p>
            <a:r>
              <a:rPr lang="en-AU" dirty="0" smtClean="0"/>
              <a:t>Jointly funded by the three professional bodies</a:t>
            </a:r>
          </a:p>
          <a:p>
            <a:r>
              <a:rPr lang="en-AU" dirty="0" smtClean="0"/>
              <a:t>Sets the </a:t>
            </a:r>
            <a:r>
              <a:rPr lang="en-AU" dirty="0"/>
              <a:t>code of ethics and professional standards with which accounting professionals who are members of </a:t>
            </a:r>
            <a:r>
              <a:rPr lang="en-AU" dirty="0" smtClean="0"/>
              <a:t>the three accounting bodies must comply</a:t>
            </a:r>
          </a:p>
          <a:p>
            <a:r>
              <a:rPr lang="en-AU" dirty="0" smtClean="0"/>
              <a:t>Issues </a:t>
            </a:r>
            <a:r>
              <a:rPr lang="en-AU" i="1" dirty="0" smtClean="0"/>
              <a:t>APES 110 Code of Ethics for Professional Accountants </a:t>
            </a:r>
            <a:r>
              <a:rPr lang="en-AU" dirty="0" smtClean="0"/>
              <a:t>– equivalent to the IESBA Code of Ethics</a:t>
            </a:r>
          </a:p>
        </p:txBody>
      </p:sp>
    </p:spTree>
    <p:extLst>
      <p:ext uri="{BB962C8B-B14F-4D97-AF65-F5344CB8AC3E}">
        <p14:creationId xmlns:p14="http://schemas.microsoft.com/office/powerpoint/2010/main" val="82791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1"/>
            <a:r>
              <a:rPr lang="en-AU" dirty="0"/>
              <a:t>Accounting Professional &amp; Ethical Standards Board (APESB)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067800" cy="3276600"/>
          </a:xfrm>
        </p:spPr>
        <p:txBody>
          <a:bodyPr/>
          <a:lstStyle/>
          <a:p>
            <a:r>
              <a:rPr lang="en-AU" dirty="0" smtClean="0"/>
              <a:t>Also issues accounting professional standards, e.g.:</a:t>
            </a:r>
          </a:p>
          <a:p>
            <a:pPr lvl="1"/>
            <a:r>
              <a:rPr lang="en-AU" dirty="0" smtClean="0"/>
              <a:t>APES 215: </a:t>
            </a:r>
            <a:r>
              <a:rPr lang="en-AU" dirty="0"/>
              <a:t>Forensic Accounting Services</a:t>
            </a:r>
          </a:p>
          <a:p>
            <a:pPr lvl="1"/>
            <a:r>
              <a:rPr lang="en-AU" dirty="0" smtClean="0"/>
              <a:t>APES 220: </a:t>
            </a:r>
            <a:r>
              <a:rPr lang="en-AU" dirty="0"/>
              <a:t>Taxation Services</a:t>
            </a:r>
          </a:p>
          <a:p>
            <a:pPr lvl="1"/>
            <a:r>
              <a:rPr lang="en-AU" dirty="0" smtClean="0"/>
              <a:t>APES 225: </a:t>
            </a:r>
            <a:r>
              <a:rPr lang="en-AU" dirty="0"/>
              <a:t>Valuation Services</a:t>
            </a:r>
          </a:p>
          <a:p>
            <a:pPr lvl="1"/>
            <a:r>
              <a:rPr lang="en-AU" dirty="0" smtClean="0"/>
              <a:t>APES 230: Financial </a:t>
            </a:r>
            <a:r>
              <a:rPr lang="en-AU" dirty="0"/>
              <a:t>Planning </a:t>
            </a:r>
            <a:r>
              <a:rPr lang="en-AU" dirty="0" smtClean="0"/>
              <a:t>Services</a:t>
            </a:r>
          </a:p>
          <a:p>
            <a:pPr lvl="1"/>
            <a:r>
              <a:rPr lang="en-AU" dirty="0"/>
              <a:t>APES </a:t>
            </a:r>
            <a:r>
              <a:rPr lang="en-AU" dirty="0" smtClean="0"/>
              <a:t>305: Terms </a:t>
            </a:r>
            <a:r>
              <a:rPr lang="en-AU" dirty="0"/>
              <a:t>of Engagement</a:t>
            </a:r>
          </a:p>
          <a:p>
            <a:pPr lvl="1"/>
            <a:r>
              <a:rPr lang="en-AU" dirty="0" smtClean="0"/>
              <a:t>APES 310: </a:t>
            </a:r>
            <a:r>
              <a:rPr lang="en-AU" dirty="0"/>
              <a:t>Dealing with Client Monies</a:t>
            </a:r>
          </a:p>
          <a:p>
            <a:pPr lvl="1"/>
            <a:r>
              <a:rPr lang="en-AU" dirty="0" smtClean="0"/>
              <a:t>APES 315: Compilation </a:t>
            </a:r>
            <a:r>
              <a:rPr lang="en-AU" dirty="0"/>
              <a:t>of Financial </a:t>
            </a:r>
            <a:r>
              <a:rPr lang="en-AU" dirty="0" smtClean="0"/>
              <a:t>Information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3528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baseline="0" dirty="0" smtClean="0">
                <a:latin typeface="Arial" charset="0"/>
                <a:ea typeface="ヒラギノ角ゴ Pro W3" charset="0"/>
                <a:cs typeface="ヒラギノ角ゴ Pro W3" charset="0"/>
              </a:rPr>
              <a:t>Standard setting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200" dirty="0" smtClean="0"/>
              <a:t>The APESB</a:t>
            </a:r>
            <a:r>
              <a:rPr lang="en-AU" sz="2200" dirty="0"/>
              <a:t>, wherever possible, uses pronouncements </a:t>
            </a:r>
            <a:r>
              <a:rPr lang="en-AU" sz="2200" dirty="0" smtClean="0"/>
              <a:t>issued by </a:t>
            </a:r>
            <a:r>
              <a:rPr lang="en-AU" sz="2200" dirty="0"/>
              <a:t>the International Ethics Standards Board for Accountants (IESBA) as a base for its </a:t>
            </a:r>
            <a:r>
              <a:rPr lang="en-AU" sz="2200" dirty="0" smtClean="0"/>
              <a:t>proposed professional </a:t>
            </a:r>
            <a:r>
              <a:rPr lang="en-AU" sz="2200" dirty="0"/>
              <a:t>and ethical </a:t>
            </a:r>
            <a:r>
              <a:rPr lang="en-AU" sz="2200" dirty="0" smtClean="0"/>
              <a:t>standards </a:t>
            </a:r>
          </a:p>
          <a:p>
            <a:r>
              <a:rPr lang="en-AU" sz="2200" dirty="0" smtClean="0"/>
              <a:t>Seeks </a:t>
            </a:r>
            <a:r>
              <a:rPr lang="en-AU" sz="2200" dirty="0"/>
              <a:t>to maintain conformity of </a:t>
            </a:r>
            <a:r>
              <a:rPr lang="en-AU" sz="2200" dirty="0" smtClean="0"/>
              <a:t>standards with </a:t>
            </a:r>
            <a:r>
              <a:rPr lang="en-AU" sz="2200" dirty="0"/>
              <a:t>those </a:t>
            </a:r>
            <a:r>
              <a:rPr lang="en-AU" sz="2200" dirty="0" smtClean="0"/>
              <a:t>of IESBA</a:t>
            </a:r>
          </a:p>
          <a:p>
            <a:r>
              <a:rPr lang="en-AU" sz="2200" dirty="0" smtClean="0"/>
              <a:t>Additional Australian </a:t>
            </a:r>
            <a:r>
              <a:rPr lang="en-AU" sz="2200" dirty="0"/>
              <a:t>requirements in the Code </a:t>
            </a:r>
            <a:r>
              <a:rPr lang="en-AU" sz="2200" dirty="0" smtClean="0"/>
              <a:t>(added as “AUST” paragraphs) that are considered appropriate </a:t>
            </a:r>
            <a:r>
              <a:rPr lang="en-AU" sz="2200" dirty="0"/>
              <a:t>and in the public </a:t>
            </a:r>
            <a:r>
              <a:rPr lang="en-AU" sz="2200" dirty="0" smtClean="0"/>
              <a:t>interest</a:t>
            </a:r>
            <a:endParaRPr lang="en-AU" sz="2200" dirty="0"/>
          </a:p>
          <a:p>
            <a:endParaRPr lang="en-AU" sz="2200" dirty="0"/>
          </a:p>
        </p:txBody>
      </p:sp>
    </p:spTree>
    <p:extLst>
      <p:ext uri="{BB962C8B-B14F-4D97-AF65-F5344CB8AC3E}">
        <p14:creationId xmlns:p14="http://schemas.microsoft.com/office/powerpoint/2010/main" val="299219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RIBBON_WIDESCREEN</Template>
  <TotalTime>2665</TotalTime>
  <Words>1092</Words>
  <Application>Microsoft Office PowerPoint</Application>
  <PresentationFormat>On-screen Show (16:9)</PresentationFormat>
  <Paragraphs>114</Paragraphs>
  <Slides>20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The Australian framework</vt:lpstr>
      <vt:lpstr>Regulatory framework</vt:lpstr>
      <vt:lpstr>ASIC &amp; APRA – twin peaks regulatory model</vt:lpstr>
      <vt:lpstr>Three accounting professional bodies in Australia: The “Joint Accounting Bodies”</vt:lpstr>
      <vt:lpstr>Regulation of audits</vt:lpstr>
      <vt:lpstr>Ethics: a co-regulatory framework</vt:lpstr>
      <vt:lpstr>Accounting Professional &amp; Ethical Standards Board (APESB)</vt:lpstr>
      <vt:lpstr>Accounting Professional &amp; Ethical Standards Board (APESB)</vt:lpstr>
      <vt:lpstr>Standard setting</vt:lpstr>
      <vt:lpstr>Standard setting</vt:lpstr>
      <vt:lpstr>Standard setting</vt:lpstr>
      <vt:lpstr>APES 110 Code of Ethics</vt:lpstr>
      <vt:lpstr>APES 110 Code of Ethics</vt:lpstr>
      <vt:lpstr>AUST paragraphs in APES 110 – some additional requirements</vt:lpstr>
      <vt:lpstr>AUST paragraphs in APES 110 – definition of PIEs</vt:lpstr>
      <vt:lpstr>Corporations Act – auditor independence obligations</vt:lpstr>
      <vt:lpstr>Corporations Act – some additional requirements</vt:lpstr>
      <vt:lpstr>Corporations Act – some additional requirements</vt:lpstr>
      <vt:lpstr>Corporations Act – some additional requirements</vt:lpstr>
      <vt:lpstr>PowerPoint Presentation</vt:lpstr>
    </vt:vector>
  </TitlesOfParts>
  <Company>KPMG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CDunning</dc:creator>
  <cp:lastModifiedBy>Kaushal Gandhi</cp:lastModifiedBy>
  <cp:revision>243</cp:revision>
  <cp:lastPrinted>2014-12-18T23:08:42Z</cp:lastPrinted>
  <dcterms:created xsi:type="dcterms:W3CDTF">2014-09-09T20:50:48Z</dcterms:created>
  <dcterms:modified xsi:type="dcterms:W3CDTF">2015-04-09T18:28:16Z</dcterms:modified>
</cp:coreProperties>
</file>