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26" r:id="rId1"/>
  </p:sldMasterIdLst>
  <p:notesMasterIdLst>
    <p:notesMasterId r:id="rId23"/>
  </p:notesMasterIdLst>
  <p:handoutMasterIdLst>
    <p:handoutMasterId r:id="rId24"/>
  </p:handoutMasterIdLst>
  <p:sldIdLst>
    <p:sldId id="281" r:id="rId2"/>
    <p:sldId id="371" r:id="rId3"/>
    <p:sldId id="372" r:id="rId4"/>
    <p:sldId id="373" r:id="rId5"/>
    <p:sldId id="374" r:id="rId6"/>
    <p:sldId id="375" r:id="rId7"/>
    <p:sldId id="353" r:id="rId8"/>
    <p:sldId id="376" r:id="rId9"/>
    <p:sldId id="380" r:id="rId10"/>
    <p:sldId id="381" r:id="rId11"/>
    <p:sldId id="382" r:id="rId12"/>
    <p:sldId id="383" r:id="rId13"/>
    <p:sldId id="384" r:id="rId14"/>
    <p:sldId id="356" r:id="rId15"/>
    <p:sldId id="358" r:id="rId16"/>
    <p:sldId id="366" r:id="rId17"/>
    <p:sldId id="364" r:id="rId18"/>
    <p:sldId id="368" r:id="rId19"/>
    <p:sldId id="369" r:id="rId20"/>
    <p:sldId id="370" r:id="rId21"/>
    <p:sldId id="299" r:id="rId22"/>
  </p:sldIdLst>
  <p:sldSz cx="9144000" cy="5143500" type="screen16x9"/>
  <p:notesSz cx="6950075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493">
          <p15:clr>
            <a:srgbClr val="A4A3A4"/>
          </p15:clr>
        </p15:guide>
        <p15:guide id="2" orient="horz" pos="295">
          <p15:clr>
            <a:srgbClr val="A4A3A4"/>
          </p15:clr>
        </p15:guide>
        <p15:guide id="3" orient="horz" pos="850">
          <p15:clr>
            <a:srgbClr val="A4A3A4"/>
          </p15:clr>
        </p15:guide>
        <p15:guide id="4" orient="horz" pos="2784">
          <p15:clr>
            <a:srgbClr val="A4A3A4"/>
          </p15:clr>
        </p15:guide>
        <p15:guide id="5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ushal Gandhi" initials="KG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A9D9"/>
    <a:srgbClr val="013C80"/>
    <a:srgbClr val="2D8EC2"/>
    <a:srgbClr val="1A276D"/>
    <a:srgbClr val="68B133"/>
    <a:srgbClr val="168136"/>
    <a:srgbClr val="D53D20"/>
    <a:srgbClr val="D56229"/>
    <a:srgbClr val="E58D23"/>
    <a:srgbClr val="2953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80" autoAdjust="0"/>
    <p:restoredTop sz="94660"/>
  </p:normalViewPr>
  <p:slideViewPr>
    <p:cSldViewPr showGuides="1">
      <p:cViewPr>
        <p:scale>
          <a:sx n="75" d="100"/>
          <a:sy n="75" d="100"/>
        </p:scale>
        <p:origin x="1094" y="341"/>
      </p:cViewPr>
      <p:guideLst>
        <p:guide orient="horz" pos="1493"/>
        <p:guide orient="horz" pos="295"/>
        <p:guide orient="horz" pos="850"/>
        <p:guide orient="horz" pos="278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12329" cy="46369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173" y="1"/>
            <a:ext cx="3012329" cy="46369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153CFF9A-1E3E-4D95-BBCE-A4BEAD4548E7}" type="datetimeFigureOut">
              <a:rPr lang="en-US" smtClean="0"/>
              <a:t>6/30/2014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379"/>
            <a:ext cx="3012329" cy="46369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173" y="8772379"/>
            <a:ext cx="3012329" cy="46369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A8EE59FC-807F-4461-837C-9FC550E717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8256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1804"/>
          </a:xfrm>
          <a:prstGeom prst="rect">
            <a:avLst/>
          </a:prstGeom>
        </p:spPr>
        <p:txBody>
          <a:bodyPr vert="horz" lIns="92487" tIns="46244" rIns="92487" bIns="46244" rtlCol="0"/>
          <a:lstStyle>
            <a:lvl1pPr algn="l">
              <a:defRPr sz="1200"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1804"/>
          </a:xfrm>
          <a:prstGeom prst="rect">
            <a:avLst/>
          </a:prstGeom>
        </p:spPr>
        <p:txBody>
          <a:bodyPr vert="horz" wrap="square" lIns="92487" tIns="46244" rIns="92487" bIns="4624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12CF44F-EFC8-E748-80EB-4ED396B872D8}" type="datetime1">
              <a:rPr lang="en-US"/>
              <a:pPr>
                <a:defRPr/>
              </a:pPr>
              <a:t>6/30/2014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692150"/>
            <a:ext cx="61563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87" tIns="46244" rIns="92487" bIns="46244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387136"/>
            <a:ext cx="5560060" cy="4156234"/>
          </a:xfrm>
          <a:prstGeom prst="rect">
            <a:avLst/>
          </a:prstGeom>
        </p:spPr>
        <p:txBody>
          <a:bodyPr vert="horz" lIns="92487" tIns="46244" rIns="92487" bIns="4624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1804"/>
          </a:xfrm>
          <a:prstGeom prst="rect">
            <a:avLst/>
          </a:prstGeom>
        </p:spPr>
        <p:txBody>
          <a:bodyPr vert="horz" lIns="92487" tIns="46244" rIns="92487" bIns="46244" rtlCol="0" anchor="b"/>
          <a:lstStyle>
            <a:lvl1pPr algn="l">
              <a:defRPr sz="1200">
                <a:ea typeface="ヒラギノ角ゴ Pro W3" charset="-128"/>
                <a:cs typeface="ヒラギノ角ゴ Pro W3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1804"/>
          </a:xfrm>
          <a:prstGeom prst="rect">
            <a:avLst/>
          </a:prstGeom>
        </p:spPr>
        <p:txBody>
          <a:bodyPr vert="horz" wrap="square" lIns="92487" tIns="46244" rIns="92487" bIns="4624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177551F-2C26-5D4E-AA97-F437309E4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5575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ifac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776"/>
              </a:spcBef>
              <a:defRPr/>
            </a:lvl2pPr>
            <a:lvl3pPr>
              <a:spcBef>
                <a:spcPts val="776"/>
              </a:spcBef>
              <a:defRPr/>
            </a:lvl3pPr>
            <a:lvl4pPr>
              <a:spcBef>
                <a:spcPts val="776"/>
              </a:spcBef>
              <a:defRPr/>
            </a:lvl4pPr>
            <a:lvl5pPr>
              <a:spcBef>
                <a:spcPts val="776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2667000" cy="171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461930"/>
            <a:ext cx="7543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xmlns:mv="urn:schemas-microsoft-com:mac:vml" xmlns:mc="http://schemas.openxmlformats.org/markup-compatibility/2006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47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198961"/>
            <a:ext cx="9144000" cy="3950208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198961"/>
            <a:ext cx="6629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7200" y="1398986"/>
            <a:ext cx="4648200" cy="742950"/>
          </a:xfrm>
        </p:spPr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267200" y="2484835"/>
            <a:ext cx="3060700" cy="1314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84188"/>
            <a:ext cx="2075688" cy="60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718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1785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9078"/>
            <a:ext cx="5791200" cy="481012"/>
          </a:xfrm>
        </p:spPr>
        <p:txBody>
          <a:bodyPr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49374"/>
            <a:ext cx="5111750" cy="3070225"/>
          </a:xfr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6" y="1349377"/>
            <a:ext cx="3084513" cy="30702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6068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6" y="3305177"/>
            <a:ext cx="8113713" cy="1021557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6" y="2180035"/>
            <a:ext cx="8113713" cy="1125140"/>
          </a:xfrm>
        </p:spPr>
        <p:txBody>
          <a:bodyPr anchor="b"/>
          <a:lstStyle>
            <a:lvl1pPr marL="0" indent="0">
              <a:buNone/>
              <a:defRPr sz="24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3027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349375"/>
            <a:ext cx="4114800" cy="3070225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49375"/>
            <a:ext cx="4114800" cy="3070225"/>
          </a:xfrm>
        </p:spPr>
        <p:txBody>
          <a:bodyPr/>
          <a:lstStyle>
            <a:lvl1pPr>
              <a:defRPr sz="2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7543800" cy="40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381000" y="137160"/>
            <a:ext cx="2667000" cy="171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33283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7543800" cy="4000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381000" y="137160"/>
            <a:ext cx="2667000" cy="17145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00490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7911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000" y="1349375"/>
            <a:ext cx="8458200" cy="3070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412911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3388658" y="3829050"/>
            <a:ext cx="2326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2">
                    <a:lumMod val="65000"/>
                    <a:lumOff val="35000"/>
                  </a:schemeClr>
                </a:solidFill>
                <a:hlinkClick r:id="rId2"/>
              </a:rPr>
              <a:t>www.ethicsboard.org</a:t>
            </a:r>
            <a:endParaRPr lang="en-US" sz="18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370" y="1662424"/>
            <a:ext cx="2651261" cy="767091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384175" y="4572000"/>
            <a:ext cx="8759825" cy="46038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2215068" y="2744562"/>
            <a:ext cx="4713863" cy="76944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4400" kern="300" dirty="0" smtClean="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  <a:endParaRPr lang="en-US" sz="4400" kern="300" dirty="0">
              <a:solidFill>
                <a:srgbClr val="005BAA"/>
              </a:solidFill>
              <a:latin typeface="Bauer Bodoni St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911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29" y="2"/>
            <a:ext cx="9140971" cy="1258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384175" y="4572000"/>
            <a:ext cx="8759825" cy="46038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461930"/>
            <a:ext cx="7543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xmlns:mv="urn:schemas-microsoft-com:mac:vml" xmlns:mc="http://schemas.openxmlformats.org/markup-compatibility/2006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345876"/>
            <a:ext cx="8458200" cy="306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xmlns:mv="urn:schemas-microsoft-com:mac:vml" xmlns:mc="http://schemas.openxmlformats.org/markup-compatibility/2006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6424616" y="4824412"/>
            <a:ext cx="241458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800" dirty="0" smtClean="0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800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800" dirty="0" smtClean="0">
                <a:solidFill>
                  <a:schemeClr val="bg2"/>
                </a:solidFill>
                <a:cs typeface="MS PGothic" charset="0"/>
              </a:rPr>
              <a:t>  |  Confidential and Proprietary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739925"/>
            <a:ext cx="1037844" cy="3002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45" r:id="rId2"/>
    <p:sldLayoutId id="2147483846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44" r:id="rId9"/>
    <p:sldLayoutId id="2147483847" r:id="rId10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342900" indent="-342900" algn="l" rtl="0" eaLnBrk="1" fontAlgn="base" hangingPunct="1">
        <a:spcBef>
          <a:spcPts val="776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694944" indent="-347472" algn="l" rtl="0" eaLnBrk="1" fontAlgn="base" hangingPunct="1">
        <a:spcBef>
          <a:spcPts val="776"/>
        </a:spcBef>
        <a:spcAft>
          <a:spcPct val="0"/>
        </a:spcAft>
        <a:buChar char="–"/>
        <a:defRPr sz="20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042416" indent="-347472" algn="l" rtl="0" eaLnBrk="1" fontAlgn="base" hangingPunct="1">
        <a:spcBef>
          <a:spcPts val="776"/>
        </a:spcBef>
        <a:spcAft>
          <a:spcPct val="0"/>
        </a:spcAft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389888" indent="-347472" algn="l" rtl="0" eaLnBrk="1" fontAlgn="base" hangingPunct="1">
        <a:spcBef>
          <a:spcPts val="776"/>
        </a:spcBef>
        <a:spcAft>
          <a:spcPct val="0"/>
        </a:spcAft>
        <a:buChar char="–"/>
        <a:defRPr sz="16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1737360" indent="-347472" algn="l" rtl="0" eaLnBrk="1" fontAlgn="base" hangingPunct="1">
        <a:spcBef>
          <a:spcPts val="776"/>
        </a:spcBef>
        <a:spcAft>
          <a:spcPct val="0"/>
        </a:spcAft>
        <a:buChar char="»"/>
        <a:defRPr sz="1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ctrTitle"/>
          </p:nvPr>
        </p:nvSpPr>
        <p:spPr>
          <a:xfrm>
            <a:off x="3962400" y="1398986"/>
            <a:ext cx="5105400" cy="742950"/>
          </a:xfrm>
        </p:spPr>
        <p:txBody>
          <a:bodyPr/>
          <a:lstStyle/>
          <a:p>
            <a:r>
              <a:rPr lang="en-US" dirty="0" smtClean="0"/>
              <a:t>NOCLAR Update</a:t>
            </a:r>
            <a:endParaRPr lang="en-US" dirty="0">
              <a:latin typeface="Arial" charset="0"/>
            </a:endParaRPr>
          </a:p>
        </p:txBody>
      </p:sp>
      <p:sp>
        <p:nvSpPr>
          <p:cNvPr id="5" name="Subtitle 3"/>
          <p:cNvSpPr txBox="1">
            <a:spLocks/>
          </p:cNvSpPr>
          <p:nvPr/>
        </p:nvSpPr>
        <p:spPr bwMode="auto">
          <a:xfrm>
            <a:off x="4114800" y="2619373"/>
            <a:ext cx="4724400" cy="942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xmlns:mv="urn:schemas-microsoft-com:mac:vml" xmlns:mc="http://schemas.openxmlformats.org/markup-compatibility/2006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3700" indent="-393700"/>
            <a:r>
              <a:rPr lang="en-US" sz="2200" dirty="0" smtClean="0"/>
              <a:t>Caroline Gardner, Task Force Chair</a:t>
            </a:r>
          </a:p>
          <a:p>
            <a:pPr marL="393700" indent="-393700"/>
            <a:r>
              <a:rPr lang="en-US" sz="2200" dirty="0" smtClean="0"/>
              <a:t>Ken Siong, Technical Director</a:t>
            </a:r>
          </a:p>
        </p:txBody>
      </p:sp>
      <p:sp>
        <p:nvSpPr>
          <p:cNvPr id="6" name="Subtitle 3"/>
          <p:cNvSpPr>
            <a:spLocks noGrp="1"/>
          </p:cNvSpPr>
          <p:nvPr>
            <p:ph type="subTitle" idx="1"/>
          </p:nvPr>
        </p:nvSpPr>
        <p:spPr>
          <a:xfrm>
            <a:off x="4114800" y="3790950"/>
            <a:ext cx="4876800" cy="1143000"/>
          </a:xfrm>
        </p:spPr>
        <p:txBody>
          <a:bodyPr/>
          <a:lstStyle/>
          <a:p>
            <a:pPr marL="236538" indent="-236538"/>
            <a:r>
              <a:rPr lang="en-US" sz="1800" dirty="0" smtClean="0"/>
              <a:t>IESBA Meeting</a:t>
            </a:r>
          </a:p>
          <a:p>
            <a:pPr marL="236538" indent="-236538"/>
            <a:r>
              <a:rPr lang="en-US" sz="1800" dirty="0" smtClean="0">
                <a:latin typeface="Arial" charset="0"/>
              </a:rPr>
              <a:t>New York</a:t>
            </a:r>
            <a:endParaRPr lang="en-US" sz="1800" dirty="0">
              <a:latin typeface="Arial" charset="0"/>
            </a:endParaRPr>
          </a:p>
          <a:p>
            <a:pPr marL="236538" indent="-236538"/>
            <a:r>
              <a:rPr lang="en-US" sz="1800" dirty="0" smtClean="0"/>
              <a:t>July 7, 2014</a:t>
            </a:r>
          </a:p>
        </p:txBody>
      </p:sp>
    </p:spTree>
    <p:extLst>
      <p:ext uri="{BB962C8B-B14F-4D97-AF65-F5344CB8AC3E}">
        <p14:creationId xmlns:p14="http://schemas.microsoft.com/office/powerpoint/2010/main" val="309862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534400" cy="3207074"/>
          </a:xfrm>
        </p:spPr>
        <p:txBody>
          <a:bodyPr/>
          <a:lstStyle/>
          <a:p>
            <a:r>
              <a:rPr lang="en-US" sz="2200" dirty="0"/>
              <a:t>General support for broad </a:t>
            </a:r>
            <a:r>
              <a:rPr lang="en-US" sz="2200" dirty="0" smtClean="0"/>
              <a:t>scope of NOCLARs but </a:t>
            </a:r>
            <a:r>
              <a:rPr lang="en-US" sz="2200" dirty="0"/>
              <a:t>concentrate on ‘hard core’ of </a:t>
            </a:r>
            <a:r>
              <a:rPr lang="en-US" sz="2200" dirty="0" smtClean="0"/>
              <a:t>issues</a:t>
            </a:r>
          </a:p>
          <a:p>
            <a:pPr lvl="1">
              <a:spcBef>
                <a:spcPts val="700"/>
              </a:spcBef>
            </a:pPr>
            <a:r>
              <a:rPr lang="en-US" sz="1800" dirty="0" smtClean="0"/>
              <a:t>HK roundtable</a:t>
            </a:r>
          </a:p>
          <a:p>
            <a:pPr lvl="2">
              <a:spcBef>
                <a:spcPts val="700"/>
              </a:spcBef>
              <a:buFont typeface="Wingdings" panose="05000000000000000000" pitchFamily="2" charset="2"/>
              <a:buChar char="§"/>
            </a:pPr>
            <a:r>
              <a:rPr lang="en-US" sz="1600" dirty="0" smtClean="0"/>
              <a:t>Some requests for examples</a:t>
            </a:r>
          </a:p>
          <a:p>
            <a:pPr lvl="2">
              <a:spcBef>
                <a:spcPts val="700"/>
              </a:spcBef>
              <a:buFont typeface="Wingdings" panose="05000000000000000000" pitchFamily="2" charset="2"/>
              <a:buChar char="§"/>
            </a:pPr>
            <a:r>
              <a:rPr lang="en-US" sz="1600" dirty="0"/>
              <a:t>Make clear no responsibility to ferret out NOCLARs</a:t>
            </a:r>
            <a:endParaRPr lang="en-US" sz="1600" dirty="0" smtClean="0"/>
          </a:p>
          <a:p>
            <a:pPr lvl="1">
              <a:spcBef>
                <a:spcPts val="700"/>
              </a:spcBef>
            </a:pPr>
            <a:r>
              <a:rPr lang="en-US" sz="1800" dirty="0" smtClean="0"/>
              <a:t>Brussels roundtable</a:t>
            </a:r>
          </a:p>
          <a:p>
            <a:pPr lvl="2">
              <a:spcBef>
                <a:spcPts val="700"/>
              </a:spcBef>
              <a:buFont typeface="Wingdings" panose="05000000000000000000" pitchFamily="2" charset="2"/>
              <a:buChar char="§"/>
            </a:pPr>
            <a:r>
              <a:rPr lang="en-US" sz="1600" dirty="0"/>
              <a:t>Criminal offences?</a:t>
            </a:r>
          </a:p>
          <a:p>
            <a:pPr lvl="2">
              <a:spcBef>
                <a:spcPts val="700"/>
              </a:spcBef>
              <a:buFont typeface="Wingdings" panose="05000000000000000000" pitchFamily="2" charset="2"/>
              <a:buChar char="§"/>
            </a:pPr>
            <a:r>
              <a:rPr lang="en-US" sz="1600" dirty="0"/>
              <a:t>Some views that insider trading should be </a:t>
            </a:r>
            <a:r>
              <a:rPr lang="en-US" sz="1600" dirty="0" smtClean="0"/>
              <a:t>reportable</a:t>
            </a:r>
          </a:p>
          <a:p>
            <a:pPr lvl="2">
              <a:spcBef>
                <a:spcPts val="700"/>
              </a:spcBef>
              <a:buFont typeface="Wingdings" panose="05000000000000000000" pitchFamily="2" charset="2"/>
              <a:buChar char="§"/>
            </a:pPr>
            <a:r>
              <a:rPr lang="en-US" sz="1600" dirty="0" smtClean="0"/>
              <a:t>Some views that examples could be seen as limiting – perhaps best off-Code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</a:t>
            </a:r>
            <a:r>
              <a:rPr lang="en-US" dirty="0"/>
              <a:t>Themes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3276600" cy="228600"/>
          </a:xfrm>
        </p:spPr>
        <p:txBody>
          <a:bodyPr/>
          <a:lstStyle/>
          <a:p>
            <a:r>
              <a:rPr lang="en-US" dirty="0" smtClean="0"/>
              <a:t>Hong Kong and Brussels Roundtable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110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763000" cy="3207074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US" sz="2200" dirty="0" smtClean="0"/>
              <a:t>General </a:t>
            </a:r>
            <a:r>
              <a:rPr lang="en-US" sz="2200" dirty="0"/>
              <a:t>consensus that principles apply to all PAs</a:t>
            </a:r>
            <a:endParaRPr lang="en-US" sz="2200" dirty="0" smtClean="0"/>
          </a:p>
          <a:p>
            <a:pPr lvl="1">
              <a:spcBef>
                <a:spcPts val="1200"/>
              </a:spcBef>
            </a:pPr>
            <a:r>
              <a:rPr lang="en-US" sz="1800" dirty="0"/>
              <a:t>No differentiation </a:t>
            </a:r>
            <a:r>
              <a:rPr lang="en-US" sz="1800" dirty="0" smtClean="0"/>
              <a:t>for </a:t>
            </a:r>
            <a:r>
              <a:rPr lang="en-US" sz="1800" dirty="0"/>
              <a:t>different types of </a:t>
            </a:r>
            <a:r>
              <a:rPr lang="en-US" sz="1800" dirty="0" smtClean="0"/>
              <a:t>PAs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But recognize </a:t>
            </a:r>
            <a:r>
              <a:rPr lang="en-US" sz="2200" dirty="0" err="1"/>
              <a:t>PAs’</a:t>
            </a:r>
            <a:r>
              <a:rPr lang="en-US" sz="2200" dirty="0"/>
              <a:t> different roles/spheres of </a:t>
            </a:r>
            <a:r>
              <a:rPr lang="en-US" sz="2200" dirty="0" smtClean="0"/>
              <a:t>influence/reporting vehicles, and therefore higher expectations for some than others</a:t>
            </a:r>
          </a:p>
          <a:p>
            <a:pPr lvl="1">
              <a:spcBef>
                <a:spcPts val="1200"/>
              </a:spcBef>
            </a:pPr>
            <a:r>
              <a:rPr lang="en-US" sz="1800" dirty="0"/>
              <a:t>Auditors/others (e.g. public </a:t>
            </a:r>
            <a:r>
              <a:rPr lang="en-US" sz="1800" dirty="0" smtClean="0"/>
              <a:t>expectations, access </a:t>
            </a:r>
            <a:r>
              <a:rPr lang="en-US" sz="1800" dirty="0"/>
              <a:t>to information)</a:t>
            </a:r>
          </a:p>
          <a:p>
            <a:pPr lvl="1">
              <a:spcBef>
                <a:spcPts val="1200"/>
              </a:spcBef>
            </a:pPr>
            <a:r>
              <a:rPr lang="en-US" sz="1800" dirty="0"/>
              <a:t>CFO/junior preparer (e.g. </a:t>
            </a:r>
            <a:r>
              <a:rPr lang="en-US" sz="1800" dirty="0" smtClean="0"/>
              <a:t>in seeking </a:t>
            </a:r>
            <a:r>
              <a:rPr lang="en-US" sz="1800" dirty="0"/>
              <a:t>legal advice, reporting externally</a:t>
            </a:r>
            <a:r>
              <a:rPr lang="en-US" sz="1800" dirty="0" smtClean="0"/>
              <a:t>)</a:t>
            </a:r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</a:t>
            </a:r>
            <a:r>
              <a:rPr lang="en-US" dirty="0"/>
              <a:t>Themes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3276600" cy="228600"/>
          </a:xfrm>
        </p:spPr>
        <p:txBody>
          <a:bodyPr/>
          <a:lstStyle/>
          <a:p>
            <a:r>
              <a:rPr lang="en-US" dirty="0" smtClean="0"/>
              <a:t>Hong Kong and Brussels Roundtable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598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763000" cy="3207074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US" sz="2200" dirty="0" smtClean="0"/>
              <a:t>Thresholds </a:t>
            </a:r>
            <a:r>
              <a:rPr lang="en-US" sz="2200" dirty="0"/>
              <a:t>need more thought</a:t>
            </a:r>
            <a:endParaRPr lang="en-US" sz="2200" dirty="0" smtClean="0"/>
          </a:p>
          <a:p>
            <a:pPr lvl="1">
              <a:spcBef>
                <a:spcPts val="700"/>
              </a:spcBef>
            </a:pPr>
            <a:r>
              <a:rPr lang="en-US" sz="1800" dirty="0" smtClean="0"/>
              <a:t>“Clearly </a:t>
            </a:r>
            <a:r>
              <a:rPr lang="en-US" sz="1800" dirty="0"/>
              <a:t>inconsequential” </a:t>
            </a:r>
            <a:r>
              <a:rPr lang="en-US" sz="1800" dirty="0" smtClean="0"/>
              <a:t>bar too low, especially given wide scope</a:t>
            </a:r>
            <a:endParaRPr lang="en-US" sz="1800" dirty="0"/>
          </a:p>
          <a:p>
            <a:pPr lvl="1">
              <a:spcBef>
                <a:spcPts val="700"/>
              </a:spcBef>
            </a:pPr>
            <a:r>
              <a:rPr lang="en-US" sz="1800" dirty="0" smtClean="0"/>
              <a:t>Clarity needed </a:t>
            </a:r>
            <a:r>
              <a:rPr lang="en-US" sz="1800" dirty="0"/>
              <a:t>re significant </a:t>
            </a:r>
            <a:r>
              <a:rPr lang="en-US" sz="1800" dirty="0" smtClean="0"/>
              <a:t>consequences, esp. re “non-financial” NOCLARs</a:t>
            </a:r>
            <a:endParaRPr lang="en-US" sz="1800" dirty="0"/>
          </a:p>
          <a:p>
            <a:pPr lvl="1">
              <a:spcBef>
                <a:spcPts val="700"/>
              </a:spcBef>
            </a:pPr>
            <a:r>
              <a:rPr lang="en-US" sz="1800" dirty="0" smtClean="0"/>
              <a:t>HK roundtable</a:t>
            </a:r>
          </a:p>
          <a:p>
            <a:pPr lvl="2">
              <a:spcBef>
                <a:spcPts val="700"/>
              </a:spcBef>
              <a:buFont typeface="Wingdings" panose="05000000000000000000" pitchFamily="2" charset="2"/>
              <a:buChar char="§"/>
            </a:pPr>
            <a:r>
              <a:rPr lang="en-US" sz="1600" dirty="0" smtClean="0"/>
              <a:t>Meaning of consequences for “others”?</a:t>
            </a:r>
          </a:p>
          <a:p>
            <a:pPr lvl="2">
              <a:spcBef>
                <a:spcPts val="700"/>
              </a:spcBef>
              <a:buFont typeface="Wingdings" panose="05000000000000000000" pitchFamily="2" charset="2"/>
              <a:buChar char="§"/>
            </a:pPr>
            <a:r>
              <a:rPr lang="en-US" sz="1600" dirty="0" smtClean="0"/>
              <a:t>Consider use of reasonable and informed third party test?</a:t>
            </a:r>
          </a:p>
          <a:p>
            <a:pPr lvl="1">
              <a:spcBef>
                <a:spcPts val="700"/>
              </a:spcBef>
            </a:pPr>
            <a:r>
              <a:rPr lang="en-US" sz="1800" dirty="0" smtClean="0"/>
              <a:t>Brussels roundtable</a:t>
            </a:r>
          </a:p>
          <a:p>
            <a:pPr lvl="2">
              <a:spcBef>
                <a:spcPts val="700"/>
              </a:spcBef>
              <a:buFont typeface="Wingdings" panose="05000000000000000000" pitchFamily="2" charset="2"/>
              <a:buChar char="§"/>
            </a:pPr>
            <a:r>
              <a:rPr lang="en-US" sz="1600" dirty="0" smtClean="0"/>
              <a:t>Link with PA’s </a:t>
            </a:r>
            <a:r>
              <a:rPr lang="en-US" sz="1600" dirty="0"/>
              <a:t>expertise</a:t>
            </a:r>
            <a:r>
              <a:rPr lang="en-US" sz="1600" dirty="0" smtClean="0"/>
              <a:t>?</a:t>
            </a:r>
          </a:p>
          <a:p>
            <a:pPr lvl="2">
              <a:spcBef>
                <a:spcPts val="700"/>
              </a:spcBef>
              <a:buFont typeface="Wingdings" panose="05000000000000000000" pitchFamily="2" charset="2"/>
              <a:buChar char="§"/>
            </a:pPr>
            <a:r>
              <a:rPr lang="en-US" sz="1600" dirty="0" smtClean="0"/>
              <a:t>Recognition that application of thresholds potentially more difficult for non-auditors</a:t>
            </a:r>
            <a:endParaRPr lang="en-US" sz="1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Themes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3276600" cy="171450"/>
          </a:xfrm>
        </p:spPr>
        <p:txBody>
          <a:bodyPr/>
          <a:lstStyle/>
          <a:p>
            <a:r>
              <a:rPr lang="en-US" dirty="0"/>
              <a:t>Hong Kong and Brussels </a:t>
            </a:r>
            <a:r>
              <a:rPr lang="en-US" dirty="0" smtClean="0"/>
              <a:t>Roundtable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825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763000" cy="3207074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US" sz="2200" dirty="0" smtClean="0"/>
              <a:t>Acknowledge importance of judgment</a:t>
            </a:r>
          </a:p>
          <a:p>
            <a:pPr lvl="1">
              <a:spcBef>
                <a:spcPts val="700"/>
              </a:spcBef>
            </a:pPr>
            <a:r>
              <a:rPr lang="en-US" sz="1800" dirty="0" smtClean="0"/>
              <a:t>Need for PA to weigh costs and benefits</a:t>
            </a:r>
          </a:p>
          <a:p>
            <a:pPr lvl="1">
              <a:spcBef>
                <a:spcPts val="700"/>
              </a:spcBef>
            </a:pPr>
            <a:r>
              <a:rPr lang="en-US" sz="1800" dirty="0" smtClean="0"/>
              <a:t>Also in determining degree of prescription in the proposals (HK)</a:t>
            </a:r>
          </a:p>
          <a:p>
            <a:pPr>
              <a:spcBef>
                <a:spcPts val="700"/>
              </a:spcBef>
            </a:pPr>
            <a:r>
              <a:rPr lang="en-US" sz="2200" dirty="0" smtClean="0"/>
              <a:t>Concern for a level playing field</a:t>
            </a:r>
          </a:p>
          <a:p>
            <a:pPr lvl="1">
              <a:spcBef>
                <a:spcPts val="700"/>
              </a:spcBef>
            </a:pPr>
            <a:r>
              <a:rPr lang="en-US" sz="1800" dirty="0" smtClean="0"/>
              <a:t>Why should other professions not have same obligations?</a:t>
            </a:r>
          </a:p>
          <a:p>
            <a:pPr lvl="1">
              <a:spcBef>
                <a:spcPts val="700"/>
              </a:spcBef>
            </a:pPr>
            <a:r>
              <a:rPr lang="en-US" sz="1800" dirty="0" smtClean="0"/>
              <a:t>Putting the profession in jeopardy not in public interest (HK)</a:t>
            </a:r>
          </a:p>
          <a:p>
            <a:pPr>
              <a:spcBef>
                <a:spcPts val="700"/>
              </a:spcBef>
            </a:pPr>
            <a:r>
              <a:rPr lang="en-US" sz="2200" dirty="0" smtClean="0"/>
              <a:t>Think about the title</a:t>
            </a:r>
          </a:p>
          <a:p>
            <a:pPr lvl="1">
              <a:spcBef>
                <a:spcPts val="700"/>
              </a:spcBef>
            </a:pPr>
            <a:r>
              <a:rPr lang="en-US" sz="1800" dirty="0" smtClean="0"/>
              <a:t>Include “suspected” NOCLARs?</a:t>
            </a:r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Common </a:t>
            </a:r>
            <a:r>
              <a:rPr lang="en-US" dirty="0"/>
              <a:t>Themes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3276600" cy="171450"/>
          </a:xfrm>
        </p:spPr>
        <p:txBody>
          <a:bodyPr/>
          <a:lstStyle/>
          <a:p>
            <a:r>
              <a:rPr lang="en-US" dirty="0"/>
              <a:t>Hong Kong and Brussels </a:t>
            </a:r>
            <a:r>
              <a:rPr lang="en-US" dirty="0" smtClean="0"/>
              <a:t>Roundtable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566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610600" cy="3207074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US" sz="2200" dirty="0" smtClean="0"/>
              <a:t>Recognize context in which PA operates</a:t>
            </a:r>
          </a:p>
          <a:p>
            <a:pPr lvl="1">
              <a:spcBef>
                <a:spcPts val="1200"/>
              </a:spcBef>
            </a:pPr>
            <a:r>
              <a:rPr lang="en-US" sz="1800" dirty="0" smtClean="0"/>
              <a:t>E.g. general expectation of strong systems/protocols in </a:t>
            </a:r>
            <a:r>
              <a:rPr lang="en-US" sz="1800" dirty="0"/>
              <a:t>listed entities </a:t>
            </a:r>
            <a:r>
              <a:rPr lang="en-US" sz="1800" dirty="0" smtClean="0"/>
              <a:t>to deal with the issue vs. smaller private entities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Some concern about end-game with no disclosure outcome</a:t>
            </a:r>
          </a:p>
          <a:p>
            <a:pPr lvl="1">
              <a:spcBef>
                <a:spcPts val="1200"/>
              </a:spcBef>
            </a:pPr>
            <a:r>
              <a:rPr lang="en-US" sz="1800" dirty="0"/>
              <a:t>But acknowledgement that </a:t>
            </a:r>
            <a:r>
              <a:rPr lang="en-US" sz="1800" dirty="0" smtClean="0"/>
              <a:t>raising the issue with management/TCWG already a big step forward (also shared by Brussels participants)</a:t>
            </a:r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HK – Other Main Points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3276600" cy="171450"/>
          </a:xfrm>
        </p:spPr>
        <p:txBody>
          <a:bodyPr/>
          <a:lstStyle/>
          <a:p>
            <a:r>
              <a:rPr lang="en-US" dirty="0" smtClean="0"/>
              <a:t>HK Roundtable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7461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763000" cy="3207074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US" sz="2000" dirty="0"/>
              <a:t>Suggestion for guidelines to consider re WB legislation</a:t>
            </a:r>
          </a:p>
          <a:p>
            <a:pPr lvl="1">
              <a:spcBef>
                <a:spcPts val="700"/>
              </a:spcBef>
            </a:pPr>
            <a:r>
              <a:rPr lang="en-US" sz="1700" dirty="0"/>
              <a:t>E.g. anonymity, liability protection, regulator to review and can act, accused person entitled to adequate safeguards, “good faith and honor” assessment</a:t>
            </a:r>
          </a:p>
          <a:p>
            <a:pPr>
              <a:spcBef>
                <a:spcPts val="700"/>
              </a:spcBef>
            </a:pPr>
            <a:r>
              <a:rPr lang="en-US" sz="2000" dirty="0" smtClean="0"/>
              <a:t>Need for other key players in financial architecture to fulfill their responsibilities as well</a:t>
            </a:r>
          </a:p>
          <a:p>
            <a:pPr lvl="1">
              <a:spcBef>
                <a:spcPts val="700"/>
              </a:spcBef>
            </a:pPr>
            <a:r>
              <a:rPr lang="en-US" sz="1700" dirty="0" smtClean="0"/>
              <a:t>E.g. management, TCWG, regulators</a:t>
            </a:r>
          </a:p>
          <a:p>
            <a:pPr lvl="1">
              <a:spcBef>
                <a:spcPts val="700"/>
              </a:spcBef>
            </a:pPr>
            <a:r>
              <a:rPr lang="en-US" sz="1700" dirty="0" smtClean="0"/>
              <a:t>Not so much where the “middle ground” is but where the “balance” is</a:t>
            </a:r>
          </a:p>
          <a:p>
            <a:pPr>
              <a:spcBef>
                <a:spcPts val="700"/>
              </a:spcBef>
            </a:pPr>
            <a:r>
              <a:rPr lang="en-US" sz="2000" dirty="0" smtClean="0"/>
              <a:t>Provide PAs with the right tools to do the job</a:t>
            </a:r>
          </a:p>
          <a:p>
            <a:pPr lvl="1">
              <a:spcBef>
                <a:spcPts val="700"/>
              </a:spcBef>
            </a:pPr>
            <a:r>
              <a:rPr lang="en-US" sz="1700" dirty="0" smtClean="0"/>
              <a:t>E.g. risk management tools, reporting lines to TCWG, </a:t>
            </a:r>
            <a:r>
              <a:rPr lang="en-US" sz="1700" dirty="0" err="1" smtClean="0"/>
              <a:t>etc</a:t>
            </a:r>
            <a:endParaRPr lang="en-US" sz="17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HK </a:t>
            </a:r>
            <a:r>
              <a:rPr lang="en-US" dirty="0"/>
              <a:t>– Other Main Points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3276600" cy="171450"/>
          </a:xfrm>
        </p:spPr>
        <p:txBody>
          <a:bodyPr/>
          <a:lstStyle/>
          <a:p>
            <a:r>
              <a:rPr lang="en-US" dirty="0" smtClean="0"/>
              <a:t>HK Roundtable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536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534400" cy="3207074"/>
          </a:xfrm>
        </p:spPr>
        <p:txBody>
          <a:bodyPr/>
          <a:lstStyle/>
          <a:p>
            <a:pPr lvl="0"/>
            <a:r>
              <a:rPr lang="en-US" sz="2200" dirty="0"/>
              <a:t>Most clients/management would want to do the right thing</a:t>
            </a:r>
          </a:p>
          <a:p>
            <a:pPr>
              <a:spcBef>
                <a:spcPts val="1000"/>
              </a:spcBef>
            </a:pPr>
            <a:r>
              <a:rPr lang="en-US" sz="2200" dirty="0"/>
              <a:t>Challenge arises where facts continue to be challenged by management</a:t>
            </a:r>
          </a:p>
          <a:p>
            <a:pPr lvl="1">
              <a:spcBef>
                <a:spcPts val="1000"/>
              </a:spcBef>
            </a:pPr>
            <a:r>
              <a:rPr lang="en-US" sz="1800" dirty="0"/>
              <a:t>If facts not challenged and management not responding appropriately, greater expectation for PA to report</a:t>
            </a:r>
          </a:p>
          <a:p>
            <a:pPr>
              <a:spcBef>
                <a:spcPts val="1000"/>
              </a:spcBef>
            </a:pPr>
            <a:r>
              <a:rPr lang="en-US" sz="2200" dirty="0" smtClean="0"/>
              <a:t>For </a:t>
            </a:r>
            <a:r>
              <a:rPr lang="en-US" sz="2200" dirty="0"/>
              <a:t>auditors, ISA 250 must be considered</a:t>
            </a:r>
            <a:endParaRPr lang="en-US" sz="2200" dirty="0" smtClean="0"/>
          </a:p>
          <a:p>
            <a:pPr lvl="1">
              <a:spcBef>
                <a:spcPts val="1000"/>
              </a:spcBef>
            </a:pPr>
            <a:r>
              <a:rPr lang="en-US" sz="1800" dirty="0"/>
              <a:t>But question re timing of modification of report – what if issue occurs at the start of the year</a:t>
            </a:r>
            <a:r>
              <a:rPr lang="en-US" sz="1800" dirty="0" smtClean="0"/>
              <a:t>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Brussels – Other Main Points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3276600" cy="171450"/>
          </a:xfrm>
        </p:spPr>
        <p:txBody>
          <a:bodyPr/>
          <a:lstStyle/>
          <a:p>
            <a:r>
              <a:rPr lang="en-US" dirty="0" smtClean="0"/>
              <a:t>Brussels Roundtable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714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534400" cy="320707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200" dirty="0"/>
              <a:t>Greater support for reporting to external auditor when NOCLAR has more direct or immediate impact on financial statements</a:t>
            </a:r>
          </a:p>
          <a:p>
            <a:pPr lvl="1">
              <a:spcBef>
                <a:spcPts val="1200"/>
              </a:spcBef>
            </a:pPr>
            <a:r>
              <a:rPr lang="en-US" sz="1800" dirty="0"/>
              <a:t>But weak to only require consideration of disclosure?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Importance </a:t>
            </a:r>
            <a:r>
              <a:rPr lang="en-US" sz="2200" dirty="0"/>
              <a:t>of local context</a:t>
            </a:r>
            <a:endParaRPr lang="en-US" sz="2200" dirty="0" smtClean="0"/>
          </a:p>
          <a:p>
            <a:pPr lvl="1">
              <a:spcBef>
                <a:spcPts val="1200"/>
              </a:spcBef>
            </a:pPr>
            <a:r>
              <a:rPr lang="en-US" sz="1800" dirty="0"/>
              <a:t>E.g. extended auditor reporting in the </a:t>
            </a:r>
            <a:r>
              <a:rPr lang="en-US" sz="1800" dirty="0" smtClean="0"/>
              <a:t>UK</a:t>
            </a:r>
          </a:p>
          <a:p>
            <a:pPr lvl="1">
              <a:spcBef>
                <a:spcPts val="1200"/>
              </a:spcBef>
            </a:pPr>
            <a:r>
              <a:rPr lang="en-US" sz="1800" dirty="0"/>
              <a:t>Must </a:t>
            </a:r>
            <a:r>
              <a:rPr lang="en-US" sz="1800" dirty="0" smtClean="0"/>
              <a:t>be factored </a:t>
            </a:r>
            <a:r>
              <a:rPr lang="en-US" sz="1800" dirty="0"/>
              <a:t>into any disclosure requirement – legislation best placed to </a:t>
            </a:r>
            <a:r>
              <a:rPr lang="en-US" sz="1800" dirty="0" smtClean="0"/>
              <a:t>address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Brussels </a:t>
            </a:r>
            <a:r>
              <a:rPr lang="en-US" dirty="0"/>
              <a:t>– Other Main Points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3276600" cy="171450"/>
          </a:xfrm>
        </p:spPr>
        <p:txBody>
          <a:bodyPr/>
          <a:lstStyle/>
          <a:p>
            <a:r>
              <a:rPr lang="en-US" dirty="0" smtClean="0"/>
              <a:t>Brussels Roundtable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100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763000" cy="320707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000" dirty="0" smtClean="0"/>
              <a:t>Documentation </a:t>
            </a:r>
            <a:r>
              <a:rPr lang="en-US" sz="2000" dirty="0"/>
              <a:t>should be a requirement</a:t>
            </a:r>
          </a:p>
          <a:p>
            <a:pPr lvl="1">
              <a:spcBef>
                <a:spcPts val="900"/>
              </a:spcBef>
            </a:pPr>
            <a:r>
              <a:rPr lang="en-US" sz="1700" dirty="0"/>
              <a:t>Adds to the discipline of the thinking </a:t>
            </a:r>
            <a:r>
              <a:rPr lang="en-US" sz="1700" dirty="0" smtClean="0"/>
              <a:t>process; helps </a:t>
            </a:r>
            <a:r>
              <a:rPr lang="en-US" sz="1700" dirty="0"/>
              <a:t>protect PA if “wrong” call is made</a:t>
            </a:r>
          </a:p>
          <a:p>
            <a:pPr>
              <a:spcBef>
                <a:spcPts val="900"/>
              </a:spcBef>
            </a:pPr>
            <a:r>
              <a:rPr lang="en-US" sz="2000" dirty="0" smtClean="0"/>
              <a:t>Expectations for forensic </a:t>
            </a:r>
            <a:r>
              <a:rPr lang="en-US" sz="2000" dirty="0"/>
              <a:t>accountants</a:t>
            </a:r>
            <a:r>
              <a:rPr lang="en-US" sz="2000" dirty="0" smtClean="0"/>
              <a:t>?</a:t>
            </a:r>
          </a:p>
          <a:p>
            <a:pPr>
              <a:spcBef>
                <a:spcPts val="900"/>
              </a:spcBef>
            </a:pPr>
            <a:r>
              <a:rPr lang="en-US" sz="2000" dirty="0" smtClean="0"/>
              <a:t>Expectations for multi-disciplinary firms?</a:t>
            </a:r>
          </a:p>
          <a:p>
            <a:pPr lvl="1">
              <a:spcBef>
                <a:spcPts val="900"/>
              </a:spcBef>
            </a:pPr>
            <a:r>
              <a:rPr lang="en-US" sz="1700" dirty="0" smtClean="0"/>
              <a:t>Personnel subject to different ethical codes that are in conflict</a:t>
            </a:r>
          </a:p>
          <a:p>
            <a:pPr lvl="1">
              <a:spcBef>
                <a:spcPts val="900"/>
              </a:spcBef>
            </a:pPr>
            <a:r>
              <a:rPr lang="en-US" sz="1700" dirty="0" smtClean="0"/>
              <a:t>PAs belonging to another profession with a conflicting ethical code</a:t>
            </a:r>
            <a:endParaRPr lang="en-US" sz="1700" dirty="0"/>
          </a:p>
          <a:p>
            <a:pPr>
              <a:spcBef>
                <a:spcPts val="900"/>
              </a:spcBef>
            </a:pPr>
            <a:r>
              <a:rPr lang="en-US" sz="2000" dirty="0" smtClean="0"/>
              <a:t>Consider </a:t>
            </a:r>
            <a:r>
              <a:rPr lang="en-US" sz="2000" dirty="0"/>
              <a:t>OECD work on bribery of public officials</a:t>
            </a:r>
            <a:endParaRPr lang="en-US" sz="20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Brussels – Other Main Points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3276600" cy="171450"/>
          </a:xfrm>
        </p:spPr>
        <p:txBody>
          <a:bodyPr/>
          <a:lstStyle/>
          <a:p>
            <a:r>
              <a:rPr lang="en-US" dirty="0" smtClean="0"/>
              <a:t>Brussels Roundtable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333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763000" cy="3207074"/>
          </a:xfrm>
        </p:spPr>
        <p:txBody>
          <a:bodyPr/>
          <a:lstStyle/>
          <a:p>
            <a:r>
              <a:rPr lang="en-US" sz="2200" dirty="0" smtClean="0"/>
              <a:t>About 60 senior-level delegates expected</a:t>
            </a:r>
          </a:p>
          <a:p>
            <a:pPr>
              <a:spcBef>
                <a:spcPts val="900"/>
              </a:spcBef>
            </a:pPr>
            <a:r>
              <a:rPr lang="en-US" sz="2200" dirty="0" smtClean="0"/>
              <a:t>6 </a:t>
            </a:r>
            <a:r>
              <a:rPr lang="en-US" sz="2200" dirty="0" smtClean="0"/>
              <a:t>countries represented</a:t>
            </a:r>
          </a:p>
          <a:p>
            <a:pPr lvl="1">
              <a:spcBef>
                <a:spcPts val="900"/>
              </a:spcBef>
            </a:pPr>
            <a:r>
              <a:rPr lang="en-US" sz="1800" dirty="0" smtClean="0"/>
              <a:t>Brazil, Canada, India, Mexico, Pakistan, U.S</a:t>
            </a:r>
            <a:r>
              <a:rPr lang="en-US" sz="1800" dirty="0" smtClean="0"/>
              <a:t>.</a:t>
            </a:r>
            <a:endParaRPr lang="en-US" sz="1800" dirty="0" smtClean="0"/>
          </a:p>
          <a:p>
            <a:pPr>
              <a:spcBef>
                <a:spcPts val="900"/>
              </a:spcBef>
            </a:pPr>
            <a:r>
              <a:rPr lang="en-US" sz="2200" dirty="0" smtClean="0"/>
              <a:t>Participation from wide </a:t>
            </a:r>
            <a:r>
              <a:rPr lang="en-US" sz="2200" dirty="0"/>
              <a:t>cross-section of stakeholder </a:t>
            </a:r>
            <a:r>
              <a:rPr lang="en-US" sz="2200" dirty="0" smtClean="0"/>
              <a:t>groups</a:t>
            </a:r>
          </a:p>
          <a:p>
            <a:pPr lvl="1">
              <a:spcBef>
                <a:spcPts val="900"/>
              </a:spcBef>
            </a:pPr>
            <a:r>
              <a:rPr lang="en-US" sz="1800" dirty="0" smtClean="0"/>
              <a:t>Regulators </a:t>
            </a:r>
            <a:r>
              <a:rPr lang="en-US" sz="1800" dirty="0"/>
              <a:t>and public authorities, </a:t>
            </a:r>
            <a:r>
              <a:rPr lang="en-US" sz="1800" dirty="0" smtClean="0"/>
              <a:t>preparers/PAIBs, investors, TCWG, academia, standard </a:t>
            </a:r>
            <a:r>
              <a:rPr lang="en-US" sz="1800" dirty="0"/>
              <a:t>setters, IFAC Member Bodies, </a:t>
            </a:r>
            <a:r>
              <a:rPr lang="en-US" sz="1800" dirty="0" smtClean="0"/>
              <a:t>accounting firms </a:t>
            </a:r>
            <a:r>
              <a:rPr lang="en-US" sz="1800" dirty="0"/>
              <a:t>(both large and small</a:t>
            </a:r>
            <a:r>
              <a:rPr lang="en-US" sz="1800" dirty="0" smtClean="0"/>
              <a:t>), </a:t>
            </a:r>
            <a:r>
              <a:rPr lang="en-US" sz="1800" dirty="0"/>
              <a:t>law firms, and </a:t>
            </a:r>
            <a:r>
              <a:rPr lang="en-US" sz="1800" dirty="0" smtClean="0"/>
              <a:t>others</a:t>
            </a:r>
          </a:p>
          <a:p>
            <a:r>
              <a:rPr lang="en-US" sz="2200" dirty="0" smtClean="0"/>
              <a:t>Observers include PIOB</a:t>
            </a:r>
            <a:r>
              <a:rPr lang="en-US" sz="2200" dirty="0"/>
              <a:t>, </a:t>
            </a:r>
            <a:r>
              <a:rPr lang="en-US" sz="2200" dirty="0" smtClean="0"/>
              <a:t>IAASB, </a:t>
            </a:r>
            <a:r>
              <a:rPr lang="en-US" sz="2200" dirty="0"/>
              <a:t>CAG Chair</a:t>
            </a:r>
            <a:endParaRPr lang="en-US" sz="22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Washington DC Roundtable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694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610600" cy="3207074"/>
          </a:xfrm>
        </p:spPr>
        <p:txBody>
          <a:bodyPr/>
          <a:lstStyle/>
          <a:p>
            <a:r>
              <a:rPr lang="en-US" sz="2200" dirty="0" smtClean="0"/>
              <a:t>General agreement re direction of travel</a:t>
            </a:r>
          </a:p>
          <a:p>
            <a:pPr lvl="1">
              <a:spcBef>
                <a:spcPts val="800"/>
              </a:spcBef>
            </a:pPr>
            <a:r>
              <a:rPr lang="en-US" sz="1800" dirty="0"/>
              <a:t>Revised proposals an improvement from ED</a:t>
            </a:r>
            <a:endParaRPr lang="en-US" sz="1800" dirty="0" smtClean="0"/>
          </a:p>
          <a:p>
            <a:pPr>
              <a:spcBef>
                <a:spcPts val="800"/>
              </a:spcBef>
            </a:pPr>
            <a:r>
              <a:rPr lang="en-US" sz="2200" dirty="0"/>
              <a:t>Make clear what is </a:t>
            </a:r>
            <a:r>
              <a:rPr lang="en-US" sz="2200" dirty="0" smtClean="0"/>
              <a:t>expected upfront</a:t>
            </a:r>
          </a:p>
          <a:p>
            <a:pPr lvl="1">
              <a:spcBef>
                <a:spcPts val="800"/>
              </a:spcBef>
            </a:pPr>
            <a:r>
              <a:rPr lang="en-US" sz="1800" dirty="0"/>
              <a:t>Fundamentally don’t want to bring profession into </a:t>
            </a:r>
            <a:r>
              <a:rPr lang="en-US" sz="1800" dirty="0" smtClean="0"/>
              <a:t>disrepute</a:t>
            </a:r>
          </a:p>
          <a:p>
            <a:pPr lvl="1">
              <a:spcBef>
                <a:spcPts val="800"/>
              </a:spcBef>
            </a:pPr>
            <a:r>
              <a:rPr lang="en-US" sz="1800" dirty="0" smtClean="0"/>
              <a:t>Fundamentally also a change in behavior, not just for PAs but also those PAs interact with</a:t>
            </a:r>
          </a:p>
          <a:p>
            <a:pPr>
              <a:spcBef>
                <a:spcPts val="800"/>
              </a:spcBef>
            </a:pPr>
            <a:r>
              <a:rPr lang="en-US" sz="2200" dirty="0" smtClean="0"/>
              <a:t>Some </a:t>
            </a:r>
            <a:r>
              <a:rPr lang="en-US" sz="2200" dirty="0"/>
              <a:t>concern re broad sweep of proposals</a:t>
            </a:r>
            <a:endParaRPr lang="en-US" sz="2200" dirty="0" smtClean="0"/>
          </a:p>
          <a:p>
            <a:pPr lvl="1">
              <a:spcBef>
                <a:spcPts val="800"/>
              </a:spcBef>
            </a:pPr>
            <a:r>
              <a:rPr lang="en-US" sz="1800" dirty="0"/>
              <a:t>More specific criteria needed to narrow reportable NOCLARs?</a:t>
            </a:r>
            <a:endParaRPr lang="en-US" sz="1800" dirty="0" smtClean="0"/>
          </a:p>
          <a:p>
            <a:endParaRPr lang="en-US" sz="22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May 2014 IESBA-NSS Discussion – Main Feedback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7744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763000" cy="3207074"/>
          </a:xfrm>
        </p:spPr>
        <p:txBody>
          <a:bodyPr/>
          <a:lstStyle/>
          <a:p>
            <a:r>
              <a:rPr lang="en-US" sz="2200" dirty="0" smtClean="0"/>
              <a:t>Task Force meeting: August 2014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CAG update re roundtable feedback: September 2014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Board consideration of detailed feedback from the three roundtables: October 2014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CAG teleconference Q4 2014?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Possible re-ED: January 2015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0326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9462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763000" cy="3207074"/>
          </a:xfrm>
        </p:spPr>
        <p:txBody>
          <a:bodyPr/>
          <a:lstStyle/>
          <a:p>
            <a:r>
              <a:rPr lang="en-US" sz="2200" dirty="0"/>
              <a:t>Potential for expectations gap – not all PAs created equal</a:t>
            </a:r>
            <a:endParaRPr lang="en-US" sz="2200" dirty="0" smtClean="0"/>
          </a:p>
          <a:p>
            <a:pPr lvl="1">
              <a:spcBef>
                <a:spcPts val="1000"/>
              </a:spcBef>
            </a:pPr>
            <a:r>
              <a:rPr lang="en-US" sz="1800" dirty="0"/>
              <a:t>CFO vs junior accountant vs auditor</a:t>
            </a:r>
          </a:p>
          <a:p>
            <a:pPr lvl="1">
              <a:spcBef>
                <a:spcPts val="1000"/>
              </a:spcBef>
            </a:pPr>
            <a:r>
              <a:rPr lang="en-US" sz="1800" dirty="0"/>
              <a:t>But caution not to suggest principles are different for auditors</a:t>
            </a:r>
          </a:p>
          <a:p>
            <a:pPr>
              <a:spcBef>
                <a:spcPts val="1000"/>
              </a:spcBef>
            </a:pPr>
            <a:r>
              <a:rPr lang="en-US" sz="2200" dirty="0"/>
              <a:t>Do not lose sight of practical issues</a:t>
            </a:r>
            <a:endParaRPr lang="en-US" sz="2200" dirty="0" smtClean="0"/>
          </a:p>
          <a:p>
            <a:pPr lvl="1">
              <a:spcBef>
                <a:spcPts val="1000"/>
              </a:spcBef>
            </a:pPr>
            <a:r>
              <a:rPr lang="en-US" sz="1800" dirty="0"/>
              <a:t>E.g. junior </a:t>
            </a:r>
            <a:r>
              <a:rPr lang="en-US" sz="1800" dirty="0" smtClean="0"/>
              <a:t>PAIB’s access </a:t>
            </a:r>
            <a:r>
              <a:rPr lang="en-US" sz="1800" dirty="0"/>
              <a:t>to legal </a:t>
            </a:r>
            <a:r>
              <a:rPr lang="en-US" sz="1800" dirty="0" smtClean="0"/>
              <a:t>advice? </a:t>
            </a:r>
            <a:r>
              <a:rPr lang="en-US" sz="1800" dirty="0" err="1" smtClean="0"/>
              <a:t>PAs’</a:t>
            </a:r>
            <a:r>
              <a:rPr lang="en-US" sz="1800" dirty="0" smtClean="0"/>
              <a:t> legal capabilities?</a:t>
            </a:r>
          </a:p>
          <a:p>
            <a:pPr>
              <a:spcBef>
                <a:spcPts val="1000"/>
              </a:spcBef>
            </a:pPr>
            <a:r>
              <a:rPr lang="en-US" sz="2200" dirty="0"/>
              <a:t>More specificity needed re role of engagement partner?</a:t>
            </a:r>
            <a:endParaRPr lang="en-US" sz="2200" dirty="0" smtClean="0"/>
          </a:p>
          <a:p>
            <a:pPr lvl="1">
              <a:spcBef>
                <a:spcPts val="1000"/>
              </a:spcBef>
            </a:pPr>
            <a:r>
              <a:rPr lang="en-US" sz="1800" dirty="0"/>
              <a:t>E.g. in discussion of the matter with </a:t>
            </a:r>
            <a:r>
              <a:rPr lang="en-US" sz="1800" dirty="0" smtClean="0"/>
              <a:t>management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NSS Feedback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3276600" cy="171450"/>
          </a:xfrm>
        </p:spPr>
        <p:txBody>
          <a:bodyPr/>
          <a:lstStyle/>
          <a:p>
            <a:r>
              <a:rPr lang="en-US" dirty="0" smtClean="0"/>
              <a:t>IESBA-NSS Meeting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401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534400" cy="3207074"/>
          </a:xfrm>
        </p:spPr>
        <p:txBody>
          <a:bodyPr/>
          <a:lstStyle/>
          <a:p>
            <a:r>
              <a:rPr lang="en-US" sz="2200" dirty="0"/>
              <a:t>Gravity of the matter – further thinking needed?</a:t>
            </a:r>
            <a:endParaRPr lang="en-US" sz="2200" dirty="0" smtClean="0"/>
          </a:p>
          <a:p>
            <a:pPr lvl="1">
              <a:spcBef>
                <a:spcPts val="1000"/>
              </a:spcBef>
            </a:pPr>
            <a:r>
              <a:rPr lang="en-US" sz="1800" dirty="0"/>
              <a:t>Could rationalize not </a:t>
            </a:r>
            <a:r>
              <a:rPr lang="en-US" sz="1800" dirty="0" smtClean="0"/>
              <a:t>disclosing by suggesting personal </a:t>
            </a:r>
            <a:r>
              <a:rPr lang="en-US" sz="1800" dirty="0"/>
              <a:t>interest </a:t>
            </a:r>
            <a:r>
              <a:rPr lang="en-US" sz="1800" dirty="0" smtClean="0"/>
              <a:t>could override public </a:t>
            </a:r>
            <a:r>
              <a:rPr lang="en-US" sz="1800" dirty="0"/>
              <a:t>interest</a:t>
            </a:r>
          </a:p>
          <a:p>
            <a:pPr>
              <a:spcBef>
                <a:spcPts val="1000"/>
              </a:spcBef>
            </a:pPr>
            <a:r>
              <a:rPr lang="en-US" sz="2200" dirty="0" smtClean="0"/>
              <a:t>Clear </a:t>
            </a:r>
            <a:r>
              <a:rPr lang="en-US" sz="2200" dirty="0" err="1"/>
              <a:t>fall-back</a:t>
            </a:r>
            <a:r>
              <a:rPr lang="en-US" sz="2200" dirty="0"/>
              <a:t> needed if no disclosure made?</a:t>
            </a:r>
            <a:endParaRPr lang="en-US" sz="2200" dirty="0" smtClean="0"/>
          </a:p>
          <a:p>
            <a:pPr lvl="1">
              <a:spcBef>
                <a:spcPts val="1000"/>
              </a:spcBef>
            </a:pPr>
            <a:r>
              <a:rPr lang="en-US" sz="1800" dirty="0"/>
              <a:t>If matter is of public interest, at a minimum </a:t>
            </a:r>
            <a:r>
              <a:rPr lang="en-US" sz="1800" u="sng" dirty="0"/>
              <a:t>should</a:t>
            </a:r>
            <a:r>
              <a:rPr lang="en-US" sz="1800" dirty="0"/>
              <a:t> dissociate </a:t>
            </a:r>
            <a:r>
              <a:rPr lang="en-US" sz="1800" dirty="0" smtClean="0"/>
              <a:t>vs consider</a:t>
            </a:r>
          </a:p>
          <a:p>
            <a:pPr>
              <a:spcBef>
                <a:spcPts val="1000"/>
              </a:spcBef>
            </a:pPr>
            <a:r>
              <a:rPr lang="en-US" sz="2200" dirty="0" smtClean="0"/>
              <a:t>A suggestion to consider reorienting approach</a:t>
            </a:r>
          </a:p>
          <a:p>
            <a:pPr lvl="1">
              <a:spcBef>
                <a:spcPts val="1000"/>
              </a:spcBef>
            </a:pPr>
            <a:r>
              <a:rPr lang="en-US" sz="1800" dirty="0" smtClean="0"/>
              <a:t>If in public interest, then report subject to caveats vs go through process, then think about disclosure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NSS Feedback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3276600" cy="171450"/>
          </a:xfrm>
        </p:spPr>
        <p:txBody>
          <a:bodyPr/>
          <a:lstStyle/>
          <a:p>
            <a:r>
              <a:rPr lang="en-US" dirty="0" smtClean="0"/>
              <a:t>IESBA-NSS Meeting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464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 txBox="1">
            <a:spLocks/>
          </p:cNvSpPr>
          <p:nvPr/>
        </p:nvSpPr>
        <p:spPr>
          <a:xfrm>
            <a:off x="381000" y="461930"/>
            <a:ext cx="7543800" cy="4000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US" kern="0" dirty="0" smtClean="0"/>
              <a:t>NOCLAR Roundtables – Update</a:t>
            </a:r>
            <a:endParaRPr lang="en-US" kern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15" y="3124689"/>
            <a:ext cx="2866048" cy="19056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96" y="1241209"/>
            <a:ext cx="2895600" cy="19252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888" y="1047750"/>
            <a:ext cx="3029712" cy="20144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415" y="1123950"/>
            <a:ext cx="3239185" cy="242938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044" y="3186129"/>
            <a:ext cx="2857934" cy="19002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978" y="3067032"/>
            <a:ext cx="2917621" cy="1939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353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752" y="788025"/>
            <a:ext cx="3142183" cy="2088525"/>
          </a:xfrm>
          <a:prstGeom prst="rect">
            <a:avLst/>
          </a:prstGeom>
        </p:spPr>
      </p:pic>
      <p:sp>
        <p:nvSpPr>
          <p:cNvPr id="14" name="Title 3"/>
          <p:cNvSpPr txBox="1">
            <a:spLocks/>
          </p:cNvSpPr>
          <p:nvPr/>
        </p:nvSpPr>
        <p:spPr>
          <a:xfrm>
            <a:off x="381000" y="461930"/>
            <a:ext cx="7543800" cy="4000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r>
              <a:rPr lang="en-US" kern="0" dirty="0"/>
              <a:t>NOCLAR Roundtables – Update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5" y="1273372"/>
            <a:ext cx="2640388" cy="175557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463" y="2826388"/>
            <a:ext cx="3258312" cy="216643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074" y="3052756"/>
            <a:ext cx="3065678" cy="20383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028949"/>
            <a:ext cx="2954141" cy="19638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541" y="889422"/>
            <a:ext cx="3808274" cy="253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771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763000" cy="3207074"/>
          </a:xfrm>
        </p:spPr>
        <p:txBody>
          <a:bodyPr/>
          <a:lstStyle/>
          <a:p>
            <a:r>
              <a:rPr lang="en-US" sz="2200" dirty="0" smtClean="0"/>
              <a:t>Close to 55 invited senior-level delegates</a:t>
            </a:r>
          </a:p>
          <a:p>
            <a:pPr>
              <a:spcBef>
                <a:spcPts val="1000"/>
              </a:spcBef>
            </a:pPr>
            <a:r>
              <a:rPr lang="en-US" sz="2200" dirty="0" smtClean="0"/>
              <a:t>10 jurisdictions represented</a:t>
            </a:r>
          </a:p>
          <a:p>
            <a:pPr lvl="1">
              <a:spcBef>
                <a:spcPts val="1000"/>
              </a:spcBef>
            </a:pPr>
            <a:r>
              <a:rPr lang="en-US" sz="1800" dirty="0"/>
              <a:t>Australia, China (mainland), Hong Kong SAR, Indonesia, Japan, Malaysia, New Zealand, Philippines, Singapore, and Taiwan</a:t>
            </a:r>
            <a:endParaRPr lang="en-US" sz="1800" dirty="0" smtClean="0"/>
          </a:p>
          <a:p>
            <a:pPr>
              <a:spcBef>
                <a:spcPts val="1000"/>
              </a:spcBef>
            </a:pPr>
            <a:r>
              <a:rPr lang="en-US" sz="2200" dirty="0" smtClean="0"/>
              <a:t>Participation from wide </a:t>
            </a:r>
            <a:r>
              <a:rPr lang="en-US" sz="2200" dirty="0"/>
              <a:t>cross-section of stakeholder </a:t>
            </a:r>
            <a:r>
              <a:rPr lang="en-US" sz="2200" dirty="0" smtClean="0"/>
              <a:t>groups</a:t>
            </a:r>
          </a:p>
          <a:p>
            <a:pPr lvl="1">
              <a:spcBef>
                <a:spcPts val="1000"/>
              </a:spcBef>
            </a:pPr>
            <a:r>
              <a:rPr lang="en-US" sz="1800" dirty="0" smtClean="0"/>
              <a:t>Regulators </a:t>
            </a:r>
            <a:r>
              <a:rPr lang="en-US" sz="1800" dirty="0"/>
              <a:t>and public authorities, preparers/PAIBs, standard setters, IFAC Member Bodies, </a:t>
            </a:r>
            <a:r>
              <a:rPr lang="en-US" sz="1800" dirty="0" smtClean="0"/>
              <a:t>firms </a:t>
            </a:r>
            <a:r>
              <a:rPr lang="en-US" sz="1800" dirty="0"/>
              <a:t>(both large and small</a:t>
            </a:r>
            <a:r>
              <a:rPr lang="en-US" sz="1800" dirty="0" smtClean="0"/>
              <a:t>), and others</a:t>
            </a:r>
          </a:p>
          <a:p>
            <a:pPr>
              <a:spcBef>
                <a:spcPts val="1000"/>
              </a:spcBef>
            </a:pPr>
            <a:r>
              <a:rPr lang="en-US" sz="2200" dirty="0" smtClean="0"/>
              <a:t>CAG Chair as observer</a:t>
            </a:r>
          </a:p>
          <a:p>
            <a:endParaRPr lang="en-US" sz="22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Hong Kong Roundtable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362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763000" cy="3207074"/>
          </a:xfrm>
        </p:spPr>
        <p:txBody>
          <a:bodyPr/>
          <a:lstStyle/>
          <a:p>
            <a:r>
              <a:rPr lang="en-US" sz="2200" dirty="0" smtClean="0"/>
              <a:t>About 60 invited senior-level delegates</a:t>
            </a:r>
          </a:p>
          <a:p>
            <a:pPr>
              <a:spcBef>
                <a:spcPts val="900"/>
              </a:spcBef>
            </a:pPr>
            <a:r>
              <a:rPr lang="en-US" sz="2200" dirty="0" smtClean="0"/>
              <a:t>14 countries represented</a:t>
            </a:r>
          </a:p>
          <a:p>
            <a:pPr lvl="1">
              <a:spcBef>
                <a:spcPts val="900"/>
              </a:spcBef>
            </a:pPr>
            <a:r>
              <a:rPr lang="en-US" sz="1800" dirty="0" smtClean="0"/>
              <a:t>Belgium, Denmark, France, Germany, Italy, Netherlands, Norway, Portugal, Russia, Senegal, Spain, Sweden, Switzerland, UK</a:t>
            </a:r>
          </a:p>
          <a:p>
            <a:pPr>
              <a:spcBef>
                <a:spcPts val="900"/>
              </a:spcBef>
            </a:pPr>
            <a:r>
              <a:rPr lang="en-US" sz="2200" dirty="0" smtClean="0"/>
              <a:t>Participation from wide </a:t>
            </a:r>
            <a:r>
              <a:rPr lang="en-US" sz="2200" dirty="0"/>
              <a:t>cross-section of stakeholder </a:t>
            </a:r>
            <a:r>
              <a:rPr lang="en-US" sz="2200" dirty="0" smtClean="0"/>
              <a:t>groups</a:t>
            </a:r>
          </a:p>
          <a:p>
            <a:pPr lvl="1">
              <a:spcBef>
                <a:spcPts val="900"/>
              </a:spcBef>
            </a:pPr>
            <a:r>
              <a:rPr lang="en-US" sz="1800" dirty="0" smtClean="0"/>
              <a:t>Regulators </a:t>
            </a:r>
            <a:r>
              <a:rPr lang="en-US" sz="1800" dirty="0"/>
              <a:t>and public authorities, preparers/PAIBs</a:t>
            </a:r>
            <a:r>
              <a:rPr lang="en-US" sz="1800" dirty="0" smtClean="0"/>
              <a:t>, investors, TCWG, standard setters, </a:t>
            </a:r>
            <a:r>
              <a:rPr lang="en-US" sz="1800" dirty="0"/>
              <a:t>IFAC Member Bodies, </a:t>
            </a:r>
            <a:r>
              <a:rPr lang="en-US" sz="1800" dirty="0" smtClean="0"/>
              <a:t>firms (including SMPs), and others</a:t>
            </a:r>
          </a:p>
          <a:p>
            <a:pPr>
              <a:spcBef>
                <a:spcPts val="900"/>
              </a:spcBef>
            </a:pPr>
            <a:r>
              <a:rPr lang="en-US" sz="2200" dirty="0" smtClean="0"/>
              <a:t>Observers from PIOB and IAASB</a:t>
            </a:r>
          </a:p>
          <a:p>
            <a:endParaRPr lang="en-US" sz="2200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Brussels Roundtable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939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45876"/>
            <a:ext cx="8763000" cy="3207074"/>
          </a:xfrm>
        </p:spPr>
        <p:txBody>
          <a:bodyPr/>
          <a:lstStyle/>
          <a:p>
            <a:r>
              <a:rPr lang="en-US" sz="2000" dirty="0"/>
              <a:t>No support for doing </a:t>
            </a:r>
            <a:r>
              <a:rPr lang="en-US" sz="2000" dirty="0" smtClean="0"/>
              <a:t>nothing</a:t>
            </a:r>
          </a:p>
          <a:p>
            <a:pPr>
              <a:spcBef>
                <a:spcPts val="700"/>
              </a:spcBef>
            </a:pPr>
            <a:r>
              <a:rPr lang="en-US" sz="2000" dirty="0"/>
              <a:t>Applying laws and regulations must be the starting </a:t>
            </a:r>
            <a:r>
              <a:rPr lang="en-US" sz="2000" dirty="0" smtClean="0"/>
              <a:t>point</a:t>
            </a:r>
          </a:p>
          <a:p>
            <a:pPr lvl="1">
              <a:spcBef>
                <a:spcPts val="700"/>
              </a:spcBef>
            </a:pPr>
            <a:r>
              <a:rPr lang="en-US" sz="1700" dirty="0"/>
              <a:t>Will cover most situations</a:t>
            </a:r>
            <a:endParaRPr lang="en-US" sz="1700" dirty="0" smtClean="0"/>
          </a:p>
          <a:p>
            <a:pPr>
              <a:spcBef>
                <a:spcPts val="700"/>
              </a:spcBef>
            </a:pPr>
            <a:r>
              <a:rPr lang="en-US" sz="2000" dirty="0"/>
              <a:t>Proposed approach about right, with requirement to go through the process</a:t>
            </a:r>
            <a:endParaRPr lang="en-US" sz="2000" dirty="0" smtClean="0"/>
          </a:p>
          <a:p>
            <a:pPr lvl="1">
              <a:spcBef>
                <a:spcPts val="700"/>
              </a:spcBef>
            </a:pPr>
            <a:r>
              <a:rPr lang="en-US" sz="1700" dirty="0"/>
              <a:t>Be alert to possible NOCLARs</a:t>
            </a:r>
          </a:p>
          <a:p>
            <a:pPr lvl="1">
              <a:spcBef>
                <a:spcPts val="700"/>
              </a:spcBef>
            </a:pPr>
            <a:r>
              <a:rPr lang="en-US" sz="1700" dirty="0"/>
              <a:t>Gain understanding with management/TCWG in most instances</a:t>
            </a:r>
          </a:p>
          <a:p>
            <a:pPr lvl="1">
              <a:spcBef>
                <a:spcPts val="700"/>
              </a:spcBef>
            </a:pPr>
            <a:r>
              <a:rPr lang="en-US" sz="1700" dirty="0"/>
              <a:t>Evaluate their response</a:t>
            </a:r>
          </a:p>
          <a:p>
            <a:pPr lvl="1">
              <a:spcBef>
                <a:spcPts val="700"/>
              </a:spcBef>
            </a:pPr>
            <a:r>
              <a:rPr lang="en-US" sz="1700" dirty="0"/>
              <a:t>Consider reporting in the public </a:t>
            </a:r>
            <a:r>
              <a:rPr lang="en-US" sz="1700" dirty="0" smtClean="0"/>
              <a:t>interest</a:t>
            </a:r>
            <a:endParaRPr lang="en-US" sz="17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</a:t>
            </a:r>
            <a:r>
              <a:rPr lang="en-US" dirty="0"/>
              <a:t>Themes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381000" y="57150"/>
            <a:ext cx="3276600" cy="228600"/>
          </a:xfrm>
        </p:spPr>
        <p:txBody>
          <a:bodyPr/>
          <a:lstStyle/>
          <a:p>
            <a:r>
              <a:rPr lang="en-US" dirty="0" smtClean="0"/>
              <a:t>Hong Kong and Brussels Roundtable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780801"/>
      </p:ext>
    </p:extLst>
  </p:cSld>
  <p:clrMapOvr>
    <a:masterClrMapping/>
  </p:clrMapOvr>
</p:sld>
</file>

<file path=ppt/theme/theme1.xml><?xml version="1.0" encoding="utf-8"?>
<a:theme xmlns:a="http://schemas.openxmlformats.org/drawingml/2006/main" name="GAID Meeting_Jurgen speaking notes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GAID Meeting_Jurgen speaking notes.pptx</Template>
  <TotalTime>2077</TotalTime>
  <Words>1180</Words>
  <Application>Microsoft Office PowerPoint</Application>
  <PresentationFormat>On-screen Show (16:9)</PresentationFormat>
  <Paragraphs>146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MS PGothic</vt:lpstr>
      <vt:lpstr>MS PGothic</vt:lpstr>
      <vt:lpstr>Arial</vt:lpstr>
      <vt:lpstr>Bauer Bodoni Std</vt:lpstr>
      <vt:lpstr>Calibri</vt:lpstr>
      <vt:lpstr>Wingdings</vt:lpstr>
      <vt:lpstr>ヒラギノ角ゴ Pro W3</vt:lpstr>
      <vt:lpstr>GAID Meeting_Jurgen speaking notes</vt:lpstr>
      <vt:lpstr>NOCLAR Update</vt:lpstr>
      <vt:lpstr>May 2014 IESBA-NSS Discussion – Main Feedback</vt:lpstr>
      <vt:lpstr>Main NSS Feedback</vt:lpstr>
      <vt:lpstr>Main NSS Feedback</vt:lpstr>
      <vt:lpstr>PowerPoint Presentation</vt:lpstr>
      <vt:lpstr>PowerPoint Presentation</vt:lpstr>
      <vt:lpstr>Hong Kong Roundtable</vt:lpstr>
      <vt:lpstr>Brussels Roundtable</vt:lpstr>
      <vt:lpstr>Common Themes</vt:lpstr>
      <vt:lpstr>Common Themes</vt:lpstr>
      <vt:lpstr>Common Themes</vt:lpstr>
      <vt:lpstr>Common Themes</vt:lpstr>
      <vt:lpstr>Other Common Themes</vt:lpstr>
      <vt:lpstr>HK – Other Main Points</vt:lpstr>
      <vt:lpstr>HK – Other Main Points</vt:lpstr>
      <vt:lpstr>Brussels – Other Main Points</vt:lpstr>
      <vt:lpstr>Brussels – Other Main Points</vt:lpstr>
      <vt:lpstr>Brussels – Other Main Points</vt:lpstr>
      <vt:lpstr>Washington DC Roundtable</vt:lpstr>
      <vt:lpstr>Way Forward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Auditor Investor Dialogue</dc:title>
  <dc:creator>Kaushal Gandhi</dc:creator>
  <cp:lastModifiedBy>Ken Siong</cp:lastModifiedBy>
  <cp:revision>173</cp:revision>
  <cp:lastPrinted>2014-06-27T14:54:45Z</cp:lastPrinted>
  <dcterms:created xsi:type="dcterms:W3CDTF">2014-02-09T13:37:50Z</dcterms:created>
  <dcterms:modified xsi:type="dcterms:W3CDTF">2014-06-30T20:26:54Z</dcterms:modified>
</cp:coreProperties>
</file>