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8" r:id="rId2"/>
  </p:sldMasterIdLst>
  <p:notesMasterIdLst>
    <p:notesMasterId r:id="rId19"/>
  </p:notesMasterIdLst>
  <p:handoutMasterIdLst>
    <p:handoutMasterId r:id="rId20"/>
  </p:handoutMasterIdLst>
  <p:sldIdLst>
    <p:sldId id="267" r:id="rId3"/>
    <p:sldId id="284" r:id="rId4"/>
    <p:sldId id="325" r:id="rId5"/>
    <p:sldId id="329" r:id="rId6"/>
    <p:sldId id="312" r:id="rId7"/>
    <p:sldId id="316" r:id="rId8"/>
    <p:sldId id="321" r:id="rId9"/>
    <p:sldId id="322" r:id="rId10"/>
    <p:sldId id="309" r:id="rId11"/>
    <p:sldId id="330" r:id="rId12"/>
    <p:sldId id="331" r:id="rId13"/>
    <p:sldId id="332" r:id="rId14"/>
    <p:sldId id="311" r:id="rId15"/>
    <p:sldId id="323" r:id="rId16"/>
    <p:sldId id="283" r:id="rId17"/>
    <p:sldId id="328" r:id="rId18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0" autoAdjust="0"/>
    <p:restoredTop sz="94660"/>
  </p:normalViewPr>
  <p:slideViewPr>
    <p:cSldViewPr showGuides="1">
      <p:cViewPr>
        <p:scale>
          <a:sx n="104" d="100"/>
          <a:sy n="104" d="100"/>
        </p:scale>
        <p:origin x="-456" y="5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766ACD0-AF1F-41D1-A82B-34523FC7DF7A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4AA7A3-907C-4E5A-BE29-124E698EC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1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7/8/2014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2828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63381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346200"/>
            <a:ext cx="4152900" cy="3062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346200"/>
            <a:ext cx="4152900" cy="3062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24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535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11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7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447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6923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3787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621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10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90561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29000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hlinkClick r:id="rId2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518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  <p:sldLayoutId id="2147483858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78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Structure of the Code</a:t>
            </a:r>
            <a:endParaRPr lang="en-US" sz="3200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New York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July 7-9,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Introduction</a:t>
            </a:r>
          </a:p>
          <a:p>
            <a:pPr lvl="1"/>
            <a:r>
              <a:rPr lang="en-US" dirty="0" smtClean="0"/>
              <a:t>Purpose of the project: improve usability of the Code</a:t>
            </a:r>
          </a:p>
          <a:p>
            <a:r>
              <a:rPr lang="en-US" sz="2800" dirty="0" smtClean="0"/>
              <a:t>Background</a:t>
            </a:r>
          </a:p>
          <a:p>
            <a:pPr lvl="1"/>
            <a:r>
              <a:rPr lang="en-US" dirty="0" smtClean="0"/>
              <a:t>Basis for the proposals</a:t>
            </a:r>
          </a:p>
          <a:p>
            <a:r>
              <a:rPr lang="en-US" sz="2800" dirty="0" smtClean="0"/>
              <a:t>Restructuring</a:t>
            </a:r>
          </a:p>
          <a:p>
            <a:pPr lvl="1"/>
            <a:r>
              <a:rPr lang="en-US" dirty="0" smtClean="0"/>
              <a:t>Purpose / Requirements / Explanatory material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Consultation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81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Responsibility</a:t>
            </a:r>
          </a:p>
          <a:p>
            <a:pPr lvl="1"/>
            <a:r>
              <a:rPr lang="en-US" dirty="0" smtClean="0"/>
              <a:t>Clarification; firm policies; no change in meaning</a:t>
            </a:r>
            <a:endParaRPr lang="en-US" dirty="0"/>
          </a:p>
          <a:p>
            <a:r>
              <a:rPr lang="en-US" sz="2800" dirty="0" smtClean="0"/>
              <a:t>Clarity of language</a:t>
            </a:r>
          </a:p>
          <a:p>
            <a:pPr lvl="1"/>
            <a:r>
              <a:rPr lang="en-US" dirty="0" smtClean="0"/>
              <a:t>Make Code easier to understand, where possible</a:t>
            </a:r>
            <a:endParaRPr lang="en-US" dirty="0"/>
          </a:p>
          <a:p>
            <a:r>
              <a:rPr lang="en-US" sz="2800" dirty="0"/>
              <a:t>Electronic Features and </a:t>
            </a:r>
            <a:r>
              <a:rPr lang="en-US" sz="2800" dirty="0" smtClean="0"/>
              <a:t>Re-organization</a:t>
            </a:r>
          </a:p>
          <a:p>
            <a:pPr lvl="1"/>
            <a:r>
              <a:rPr lang="en-US" dirty="0" smtClean="0"/>
              <a:t>Improved navigability / filtering / linkages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Consultation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98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Issues </a:t>
            </a:r>
            <a:r>
              <a:rPr lang="en-US" sz="2800" dirty="0" smtClean="0"/>
              <a:t>related to examples</a:t>
            </a:r>
          </a:p>
          <a:p>
            <a:pPr lvl="1"/>
            <a:r>
              <a:rPr lang="en-US" dirty="0" smtClean="0"/>
              <a:t>e.g. gaps; inconsistencies; changes contemplated in requirements / guidance; whether address now / later</a:t>
            </a:r>
            <a:endParaRPr lang="en-US" dirty="0"/>
          </a:p>
          <a:p>
            <a:r>
              <a:rPr lang="en-US" sz="2800" dirty="0" smtClean="0"/>
              <a:t>Examples of restructured Code</a:t>
            </a:r>
          </a:p>
          <a:p>
            <a:pPr lvl="1"/>
            <a:r>
              <a:rPr lang="en-US" dirty="0" smtClean="0"/>
              <a:t>From Part A, Part B, Part B (290), Part B (291) </a:t>
            </a:r>
            <a:endParaRPr lang="en-US" dirty="0"/>
          </a:p>
          <a:p>
            <a:r>
              <a:rPr lang="en-US" sz="2800" dirty="0"/>
              <a:t>Impact </a:t>
            </a:r>
            <a:r>
              <a:rPr lang="en-US" sz="2800" dirty="0" smtClean="0"/>
              <a:t>Analysis</a:t>
            </a:r>
          </a:p>
          <a:p>
            <a:pPr lvl="1"/>
            <a:r>
              <a:rPr lang="en-US" dirty="0" smtClean="0"/>
              <a:t>Stakeholders asked to provide input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rgbClr val="FFFFFF"/>
                </a:solidFill>
              </a:rPr>
              <a:t>Consultation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3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458200" cy="3200400"/>
          </a:xfrm>
        </p:spPr>
        <p:txBody>
          <a:bodyPr/>
          <a:lstStyle/>
          <a:p>
            <a:r>
              <a:rPr lang="en-US" sz="2800" dirty="0" smtClean="0"/>
              <a:t>Foreword will provide an overview</a:t>
            </a:r>
          </a:p>
          <a:p>
            <a:r>
              <a:rPr lang="en-US" sz="2800" dirty="0" smtClean="0"/>
              <a:t>For all sections</a:t>
            </a:r>
          </a:p>
          <a:p>
            <a:pPr lvl="1"/>
            <a:r>
              <a:rPr lang="en-US" sz="2800" dirty="0" smtClean="0"/>
              <a:t>Purpose, requirements, explanatory material </a:t>
            </a:r>
          </a:p>
          <a:p>
            <a:pPr lvl="1"/>
            <a:r>
              <a:rPr lang="en-US" sz="2800" dirty="0" smtClean="0"/>
              <a:t>Clear language, defined terms identified</a:t>
            </a:r>
          </a:p>
          <a:p>
            <a:r>
              <a:rPr lang="en-US" sz="2800" dirty="0" smtClean="0"/>
              <a:t>s.200 introduces networks and network firms</a:t>
            </a:r>
          </a:p>
          <a:p>
            <a:r>
              <a:rPr lang="en-US" sz="2800" dirty="0" smtClean="0"/>
              <a:t>400.13-.14 identify responsibility for firms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CP – Illustrative Examples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568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Sep'14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CAG – draft CP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Oct'14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approve CP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Jan'15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continue review of restructured Code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Mar'15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CAG – CP responses</a:t>
            </a:r>
          </a:p>
          <a:p>
            <a:r>
              <a:rPr lang="en-US" sz="2000" dirty="0">
                <a:solidFill>
                  <a:schemeClr val="tx1"/>
                </a:solidFill>
              </a:rPr>
              <a:t>Apr'15 – IESBA – CP responses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91000" cy="3070225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Jun-Jul'15 – IESBA – draft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Sep'15 – CAG – draft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Oct'15 – IESBA – approve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Early 2017 – Finalize and issue a restructured Code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Jan'18 – Code effective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55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Any Other Comments or Questions ?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Matters for IESBA Consideration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0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503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cs typeface="+mn-cs"/>
              </a:rPr>
              <a:t>Project proposal approved</a:t>
            </a:r>
            <a:endParaRPr lang="en-US" sz="2800" dirty="0">
              <a:cs typeface="+mn-cs"/>
            </a:endParaRPr>
          </a:p>
          <a:p>
            <a:r>
              <a:rPr lang="en-US" sz="2800" dirty="0"/>
              <a:t>A</a:t>
            </a:r>
            <a:r>
              <a:rPr lang="en-US" sz="2800" dirty="0" smtClean="0"/>
              <a:t>dditional input received</a:t>
            </a:r>
          </a:p>
          <a:p>
            <a:pPr lvl="1"/>
            <a:r>
              <a:rPr lang="en-US" sz="2800" dirty="0" smtClean="0"/>
              <a:t>National Standards-Setters</a:t>
            </a:r>
          </a:p>
          <a:p>
            <a:pPr lvl="1"/>
            <a:r>
              <a:rPr lang="en-US" sz="2800" dirty="0" smtClean="0"/>
              <a:t>Forum of Firms and SMP Committee</a:t>
            </a:r>
            <a:endParaRPr lang="en-US" sz="2800" dirty="0"/>
          </a:p>
          <a:p>
            <a:r>
              <a:rPr lang="en-US" sz="2800" dirty="0" smtClean="0">
                <a:cs typeface="+mn-cs"/>
              </a:rPr>
              <a:t>Consultation Paper drafted, with examples</a:t>
            </a:r>
            <a:endParaRPr lang="en-US" sz="2800" dirty="0">
              <a:cs typeface="+mn-cs"/>
            </a:endParaRPr>
          </a:p>
          <a:p>
            <a:r>
              <a:rPr lang="en-US" sz="2800" dirty="0" smtClean="0">
                <a:cs typeface="+mn-cs"/>
              </a:rPr>
              <a:t>Matters arising from review noted for Board</a:t>
            </a:r>
            <a:endParaRPr lang="en-US" sz="2800" dirty="0">
              <a:cs typeface="+mn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Recent developments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71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Various matters brought to the Board's attention</a:t>
            </a:r>
          </a:p>
          <a:p>
            <a:pPr marL="347472" lvl="1" indent="0">
              <a:buNone/>
            </a:pPr>
            <a:r>
              <a:rPr lang="en-US" dirty="0" smtClean="0"/>
              <a:t>(Informing the Board; discuss in this segment of the meeting only to the extent relevant to the deliverables or timeline of this project) </a:t>
            </a:r>
            <a:endParaRPr lang="en-US" dirty="0"/>
          </a:p>
          <a:p>
            <a:r>
              <a:rPr lang="en-US" sz="2800" dirty="0" smtClean="0"/>
              <a:t>Draft Consultation Paper</a:t>
            </a:r>
            <a:r>
              <a:rPr lang="en-US" sz="2000" dirty="0" smtClean="0"/>
              <a:t> – discuss structure and content</a:t>
            </a:r>
          </a:p>
          <a:p>
            <a:r>
              <a:rPr lang="en-US" sz="2800" dirty="0" smtClean="0"/>
              <a:t>Illustrative examples (financial interests later)</a:t>
            </a:r>
          </a:p>
          <a:p>
            <a:pPr marL="352044" lvl="1" indent="0">
              <a:buNone/>
            </a:pPr>
            <a:r>
              <a:rPr lang="en-US" dirty="0" smtClean="0"/>
              <a:t>(In addition to input provided at the Board meeting, please provide any drafting suggestions to the TF afterwards; suggestions for financial interests are also welcome; line-by-line TF review at next TF meeting)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Topics for Discussion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5691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General principles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Concordance (5-D) – where to; where from</a:t>
            </a:r>
          </a:p>
          <a:p>
            <a:r>
              <a:rPr lang="en-US" sz="2800" dirty="0" smtClean="0"/>
              <a:t>No weakening – no requirements deleted</a:t>
            </a:r>
          </a:p>
          <a:p>
            <a:r>
              <a:rPr lang="en-US" sz="2800" dirty="0" smtClean="0"/>
              <a:t>No change in the meaning of the standards</a:t>
            </a:r>
          </a:p>
          <a:p>
            <a:pPr lvl="1"/>
            <a:r>
              <a:rPr lang="en-US" dirty="0" smtClean="0"/>
              <a:t>Unless appears warranted; Board agrees appropriate</a:t>
            </a:r>
          </a:p>
          <a:p>
            <a:r>
              <a:rPr lang="en-US" sz="2800" dirty="0" smtClean="0"/>
              <a:t>Inform Board (5-A) – address now or in future</a:t>
            </a:r>
          </a:p>
          <a:p>
            <a:pPr lvl="1"/>
            <a:r>
              <a:rPr lang="en-US" dirty="0" smtClean="0"/>
              <a:t>Unclear; gaps; inconsistencies; changes suggested; </a:t>
            </a:r>
            <a:r>
              <a:rPr lang="en-US" dirty="0" err="1" smtClean="0"/>
              <a:t>etc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6624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Some regulators have expressed concern</a:t>
            </a:r>
          </a:p>
          <a:p>
            <a:r>
              <a:rPr lang="en-US" sz="2800" dirty="0" smtClean="0"/>
              <a:t>Substantive changes beyond scope of this project</a:t>
            </a:r>
          </a:p>
          <a:p>
            <a:r>
              <a:rPr lang="en-US" sz="2800" dirty="0" smtClean="0"/>
              <a:t>A safeguards project may have pervasive impact</a:t>
            </a:r>
          </a:p>
          <a:p>
            <a:pPr lvl="1"/>
            <a:r>
              <a:rPr lang="en-US" dirty="0" smtClean="0"/>
              <a:t>Consider project with sufficient work to assess timetable/alignment</a:t>
            </a:r>
          </a:p>
          <a:p>
            <a:pPr lvl="1"/>
            <a:r>
              <a:rPr lang="en-US" dirty="0" smtClean="0"/>
              <a:t>Be mindful of the desire for timely restructuring</a:t>
            </a:r>
          </a:p>
          <a:p>
            <a:r>
              <a:rPr lang="en-US" sz="2800" dirty="0" smtClean="0"/>
              <a:t> Firm policies &amp; procedures to clarify responsibility </a:t>
            </a:r>
            <a:endParaRPr lang="en-US" sz="2800" dirty="0"/>
          </a:p>
          <a:p>
            <a:pPr lvl="1"/>
            <a:r>
              <a:rPr lang="en-US" dirty="0" smtClean="0"/>
              <a:t>Further TF consideration; Consultation </a:t>
            </a:r>
            <a:r>
              <a:rPr lang="en-US" dirty="0"/>
              <a:t>P</a:t>
            </a:r>
            <a:r>
              <a:rPr lang="en-US" dirty="0" smtClean="0"/>
              <a:t>aper will solicit input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Safeguards &amp; responsibility (5-A# B,C)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8836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 in PP includes firm</a:t>
            </a:r>
            <a:r>
              <a:rPr lang="en-US" sz="2000" dirty="0" smtClean="0"/>
              <a:t> – consider stating PA or firm</a:t>
            </a:r>
          </a:p>
          <a:p>
            <a:pPr lvl="1"/>
            <a:r>
              <a:rPr lang="en-US" dirty="0" smtClean="0"/>
              <a:t>Issues re firms include definition, related firms, non-PAs in firms</a:t>
            </a:r>
          </a:p>
          <a:p>
            <a:pPr lvl="1"/>
            <a:r>
              <a:rPr lang="en-US" dirty="0" smtClean="0"/>
              <a:t>Definition of firm in Code differs from IAASB definition</a:t>
            </a:r>
          </a:p>
          <a:p>
            <a:r>
              <a:rPr lang="en-US" sz="2800" dirty="0"/>
              <a:t>F</a:t>
            </a:r>
            <a:r>
              <a:rPr lang="en-US" sz="2800" dirty="0" smtClean="0"/>
              <a:t>irm and other definitions</a:t>
            </a:r>
            <a:r>
              <a:rPr lang="en-US" sz="2000" dirty="0" smtClean="0"/>
              <a:t> – within or outside scope?</a:t>
            </a:r>
            <a:endParaRPr lang="en-US" sz="2000" dirty="0"/>
          </a:p>
          <a:p>
            <a:r>
              <a:rPr lang="en-US" sz="2800" dirty="0" smtClean="0"/>
              <a:t>Drafting conventions</a:t>
            </a:r>
            <a:r>
              <a:rPr lang="en-US" sz="2000" dirty="0" smtClean="0"/>
              <a:t> – will use to clarify scope of project</a:t>
            </a:r>
          </a:p>
          <a:p>
            <a:r>
              <a:rPr lang="en-US" sz="2800" dirty="0" smtClean="0"/>
              <a:t>Separation of 290/291</a:t>
            </a:r>
            <a:r>
              <a:rPr lang="en-US" sz="2000" dirty="0" smtClean="0"/>
              <a:t> – plan to retain separation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Other matters (5-A #D to G)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53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Revised numbering system</a:t>
            </a:r>
            <a:r>
              <a:rPr lang="en-US" sz="2000" dirty="0" smtClean="0"/>
              <a:t> – more conducive to changes</a:t>
            </a:r>
          </a:p>
          <a:p>
            <a:pPr lvl="1"/>
            <a:r>
              <a:rPr lang="en-US" dirty="0"/>
              <a:t>100 is Part A </a:t>
            </a:r>
          </a:p>
          <a:p>
            <a:pPr lvl="1"/>
            <a:r>
              <a:rPr lang="en-US" dirty="0"/>
              <a:t>200 is Part B 200 to 280</a:t>
            </a:r>
          </a:p>
          <a:p>
            <a:pPr lvl="1"/>
            <a:r>
              <a:rPr lang="en-US" dirty="0"/>
              <a:t>300 is Part C</a:t>
            </a:r>
          </a:p>
          <a:p>
            <a:pPr lvl="1"/>
            <a:r>
              <a:rPr lang="en-US" dirty="0"/>
              <a:t>400 is Independence – </a:t>
            </a:r>
            <a:r>
              <a:rPr lang="en-US" dirty="0" smtClean="0"/>
              <a:t>audit and review engagements </a:t>
            </a:r>
            <a:r>
              <a:rPr lang="en-US" dirty="0"/>
              <a:t>(s.290) </a:t>
            </a:r>
          </a:p>
          <a:p>
            <a:pPr lvl="1"/>
            <a:r>
              <a:rPr lang="en-US" dirty="0"/>
              <a:t>500 is </a:t>
            </a:r>
            <a:r>
              <a:rPr lang="en-US" dirty="0" smtClean="0"/>
              <a:t>Independence – other assurance engagements </a:t>
            </a:r>
            <a:r>
              <a:rPr lang="en-US" dirty="0"/>
              <a:t>(</a:t>
            </a:r>
            <a:r>
              <a:rPr lang="en-US" dirty="0" smtClean="0"/>
              <a:t>s.291)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Other matters (5-A </a:t>
            </a:r>
            <a:r>
              <a:rPr lang="en-US" sz="3200" dirty="0" smtClean="0"/>
              <a:t>#H)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96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“Professional accountant or firm”</a:t>
            </a:r>
            <a:r>
              <a:rPr lang="en-US" sz="2000" dirty="0" smtClean="0"/>
              <a:t> – a useful term?</a:t>
            </a:r>
          </a:p>
          <a:p>
            <a:r>
              <a:rPr lang="en-US" sz="2800" dirty="0" smtClean="0"/>
              <a:t>Extant 290.14 "generally"</a:t>
            </a:r>
            <a:r>
              <a:rPr lang="en-US" sz="2000" dirty="0" smtClean="0"/>
              <a:t> </a:t>
            </a:r>
            <a:r>
              <a:rPr lang="en-US" sz="2000" dirty="0"/>
              <a:t>– </a:t>
            </a:r>
            <a:r>
              <a:rPr lang="en-US" sz="2000" dirty="0" smtClean="0"/>
              <a:t>meaning?  develop examples?</a:t>
            </a:r>
          </a:p>
          <a:p>
            <a:r>
              <a:rPr lang="en-US" sz="2800" dirty="0" smtClean="0"/>
              <a:t>Revised 110.014</a:t>
            </a:r>
            <a:r>
              <a:rPr lang="en-US" sz="2000" dirty="0" smtClean="0"/>
              <a:t> – apply to "PA" rather than "PA or firm"?</a:t>
            </a:r>
          </a:p>
          <a:p>
            <a:r>
              <a:rPr lang="en-US" sz="2800" dirty="0" smtClean="0"/>
              <a:t>Revised 110.021 (extant 100.18)</a:t>
            </a:r>
            <a:r>
              <a:rPr lang="en-US" sz="2000" dirty="0" smtClean="0"/>
              <a:t> – move to intro?</a:t>
            </a:r>
          </a:p>
          <a:p>
            <a:r>
              <a:rPr lang="en-US" sz="2800" dirty="0" smtClean="0"/>
              <a:t>Revised 400.001</a:t>
            </a:r>
            <a:r>
              <a:rPr lang="en-US" sz="2000" dirty="0" smtClean="0"/>
              <a:t> – within scope? suggestions?</a:t>
            </a:r>
          </a:p>
          <a:p>
            <a:r>
              <a:rPr lang="en-US" sz="2800" dirty="0" smtClean="0"/>
              <a:t>Revised 420.004b (extant 290.126)</a:t>
            </a:r>
            <a:r>
              <a:rPr lang="en-US" sz="2000" dirty="0" smtClean="0"/>
              <a:t> – meaning change?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Other matters (5-A </a:t>
            </a:r>
            <a:r>
              <a:rPr lang="en-US" sz="3200" dirty="0" smtClean="0"/>
              <a:t>#I)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219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Consultation Paper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Introduction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Restructuring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Responsibility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Clarity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6. Electronic </a:t>
            </a:r>
            <a:r>
              <a:rPr lang="en-US" dirty="0"/>
              <a:t>features </a:t>
            </a: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    Re-organization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7. Issues re examples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8. Examples</a:t>
            </a:r>
          </a:p>
          <a:p>
            <a:pPr marL="0" indent="0">
              <a:buNone/>
            </a:pPr>
            <a:r>
              <a:rPr lang="en-US" dirty="0" smtClean="0"/>
              <a:t>9. Impact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74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ID Meeting_Jurgen speaking notes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</TotalTime>
  <Words>682</Words>
  <Application>Microsoft Office PowerPoint</Application>
  <PresentationFormat>On-screen Show (16:9)</PresentationFormat>
  <Paragraphs>111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IESBA_Powerpoint_template_GREEN RIBBON_WIDESCREEN</vt:lpstr>
      <vt:lpstr>GAID Meeting_Jurgen speaking notes</vt:lpstr>
      <vt:lpstr>Structure of the Code</vt:lpstr>
      <vt:lpstr>Recent developments</vt:lpstr>
      <vt:lpstr>Topics for Discussion</vt:lpstr>
      <vt:lpstr>General principles</vt:lpstr>
      <vt:lpstr>Safeguards &amp; responsibility (5-A# B,C)</vt:lpstr>
      <vt:lpstr>Other matters (5-A #D to G)</vt:lpstr>
      <vt:lpstr>Other matters (5-A #H)</vt:lpstr>
      <vt:lpstr>Other matters (5-A #I)</vt:lpstr>
      <vt:lpstr>Consultation Paper</vt:lpstr>
      <vt:lpstr>Consultation Paper</vt:lpstr>
      <vt:lpstr>Consultation Paper</vt:lpstr>
      <vt:lpstr>Consultation Paper</vt:lpstr>
      <vt:lpstr>CP – Illustrative Examples </vt:lpstr>
      <vt:lpstr>Forward timeline (tentative) </vt:lpstr>
      <vt:lpstr>Matters for IESBA Consideration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Chris Jackson</cp:lastModifiedBy>
  <cp:revision>105</cp:revision>
  <cp:lastPrinted>2014-04-02T20:49:57Z</cp:lastPrinted>
  <dcterms:created xsi:type="dcterms:W3CDTF">2014-03-04T17:37:15Z</dcterms:created>
  <dcterms:modified xsi:type="dcterms:W3CDTF">2014-07-08T11:46:16Z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388869263</vt:i4>
  </property>
  <property fmtid="{D5CDD505-2E9C-101B-9397-08002B2CF9AE}" pid="3" name="_NewReviewCycle">
    <vt:lpwstr/>
  </property>
  <property fmtid="{D5CDD505-2E9C-101B-9397-08002B2CF9AE}" pid="4" name="_EmailSubject">
    <vt:lpwstr>STRUCTURE SLIDES</vt:lpwstr>
  </property>
  <property fmtid="{D5CDD505-2E9C-101B-9397-08002B2CF9AE}" pid="5" name="_AuthorEmail">
    <vt:lpwstr>Don.Thomson@ca.gt.com</vt:lpwstr>
  </property>
  <property fmtid="{D5CDD505-2E9C-101B-9397-08002B2CF9AE}" pid="6" name="_AuthorEmailDisplayName">
    <vt:lpwstr>Thomson, Don</vt:lpwstr>
  </property>
  <property fmtid="{D5CDD505-2E9C-101B-9397-08002B2CF9AE}" pid="7" name="_PreviousAdHocReviewCycleID">
    <vt:i4>-700163013</vt:i4>
  </property>
</Properties>
</file>