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  <p:sldMasterId id="2147483847" r:id="rId2"/>
  </p:sldMasterIdLst>
  <p:notesMasterIdLst>
    <p:notesMasterId r:id="rId20"/>
  </p:notesMasterIdLst>
  <p:handoutMasterIdLst>
    <p:handoutMasterId r:id="rId21"/>
  </p:handoutMasterIdLst>
  <p:sldIdLst>
    <p:sldId id="267" r:id="rId3"/>
    <p:sldId id="268" r:id="rId4"/>
    <p:sldId id="291" r:id="rId5"/>
    <p:sldId id="294" r:id="rId6"/>
    <p:sldId id="293" r:id="rId7"/>
    <p:sldId id="295" r:id="rId8"/>
    <p:sldId id="296" r:id="rId9"/>
    <p:sldId id="297" r:id="rId10"/>
    <p:sldId id="285" r:id="rId11"/>
    <p:sldId id="307" r:id="rId12"/>
    <p:sldId id="298" r:id="rId13"/>
    <p:sldId id="299" r:id="rId14"/>
    <p:sldId id="300" r:id="rId15"/>
    <p:sldId id="301" r:id="rId16"/>
    <p:sldId id="302" r:id="rId17"/>
    <p:sldId id="304" r:id="rId18"/>
    <p:sldId id="306" r:id="rId19"/>
  </p:sldIdLst>
  <p:sldSz cx="9144000" cy="5143500" type="screen16x9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80" autoAdjust="0"/>
    <p:restoredTop sz="94660"/>
  </p:normalViewPr>
  <p:slideViewPr>
    <p:cSldViewPr showGuides="1">
      <p:cViewPr>
        <p:scale>
          <a:sx n="102" d="100"/>
          <a:sy n="102" d="100"/>
        </p:scale>
        <p:origin x="-516" y="222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3682A5F-F17B-4C40-B99D-30D9C2CFAA66}" type="datetimeFigureOut">
              <a:rPr lang="en-US" smtClean="0"/>
              <a:t>7/8/2014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507F8FB-B504-446D-8915-3A268CFC7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656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7/8/2014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546325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fac.org/" TargetMode="Externa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fac.org/" TargetMode="Externa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84188"/>
            <a:ext cx="2075688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3825610" y="3829050"/>
            <a:ext cx="1492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2"/>
              </a:rPr>
              <a:t>www.ifac.org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370" y="1662424"/>
            <a:ext cx="2651261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4043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6611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6609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9448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1879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29593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4855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588341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3429000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>
                    <a:lumMod val="65000"/>
                    <a:lumOff val="35000"/>
                  </a:srgbClr>
                </a:solidFill>
                <a:hlinkClick r:id="rId2"/>
              </a:rPr>
              <a:t>www.ethicsboard.org</a:t>
            </a:r>
            <a:endParaRPr lang="en-US" sz="1800" dirty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370" y="1662424"/>
            <a:ext cx="2651261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075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739925"/>
            <a:ext cx="1037844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rgbClr val="808080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rgbClr val="808080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rgbClr val="808080"/>
                </a:solidFill>
                <a:cs typeface="MS PGothic" charset="0"/>
              </a:rPr>
              <a:t>  |  Confidential and Proprietary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739925"/>
            <a:ext cx="1037844" cy="30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048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Part </a:t>
            </a:r>
            <a:r>
              <a:rPr lang="en-US" dirty="0">
                <a:latin typeface="Arial" charset="0"/>
              </a:rPr>
              <a:t>C </a:t>
            </a:r>
            <a:r>
              <a:rPr lang="en-US" dirty="0" smtClean="0">
                <a:latin typeface="Arial" charset="0"/>
              </a:rPr>
              <a:t>Review </a:t>
            </a:r>
            <a:endParaRPr lang="en-US" dirty="0">
              <a:latin typeface="Arial" charset="0"/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4267200" y="2647950"/>
            <a:ext cx="4343400" cy="2133599"/>
          </a:xfrm>
        </p:spPr>
        <p:txBody>
          <a:bodyPr/>
          <a:lstStyle/>
          <a:p>
            <a:r>
              <a:rPr lang="en-US" sz="2200" dirty="0" smtClean="0">
                <a:latin typeface="Arial" charset="0"/>
              </a:rPr>
              <a:t>Jim </a:t>
            </a:r>
            <a:r>
              <a:rPr lang="en-US" sz="2200" dirty="0" err="1" smtClean="0">
                <a:latin typeface="Arial" charset="0"/>
              </a:rPr>
              <a:t>Gaa</a:t>
            </a:r>
            <a:r>
              <a:rPr lang="en-US" sz="2200" dirty="0">
                <a:latin typeface="Arial" charset="0"/>
              </a:rPr>
              <a:t>, Chair, Part C Task </a:t>
            </a:r>
            <a:r>
              <a:rPr lang="en-US" sz="2200" dirty="0" smtClean="0">
                <a:latin typeface="Arial" charset="0"/>
              </a:rPr>
              <a:t>Force</a:t>
            </a:r>
          </a:p>
          <a:p>
            <a:endParaRPr lang="en-US" sz="1800" dirty="0" smtClean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IESBA Meeting</a:t>
            </a:r>
          </a:p>
          <a:p>
            <a:r>
              <a:rPr lang="en-US" sz="1800" dirty="0" smtClean="0">
                <a:latin typeface="Arial" charset="0"/>
              </a:rPr>
              <a:t>New York</a:t>
            </a:r>
          </a:p>
          <a:p>
            <a:r>
              <a:rPr lang="en-US" sz="1800" dirty="0" smtClean="0">
                <a:latin typeface="Arial" charset="0"/>
              </a:rPr>
              <a:t>July 8,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Board questioned requirement: “shall not yield to pressure”.</a:t>
            </a:r>
          </a:p>
          <a:p>
            <a:r>
              <a:rPr lang="en-US" dirty="0" smtClean="0"/>
              <a:t>New proposal: “When </a:t>
            </a:r>
            <a:r>
              <a:rPr lang="en-US" dirty="0"/>
              <a:t>faced with pressure, the professional accountant shall not allow such pressure to result in a breach of the fundamental </a:t>
            </a:r>
            <a:r>
              <a:rPr lang="en-US" dirty="0" smtClean="0"/>
              <a:t>principles.”</a:t>
            </a:r>
          </a:p>
          <a:p>
            <a:r>
              <a:rPr lang="en-US" dirty="0" smtClean="0"/>
              <a:t>Remains a strong requirement but is limited to the PA’s responsibility for their own actions.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16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Diversity of views on Board on use of threats and safeguards in s.370.</a:t>
            </a:r>
          </a:p>
          <a:p>
            <a:r>
              <a:rPr lang="en-US" dirty="0" smtClean="0"/>
              <a:t>Safeguards is potential future project.</a:t>
            </a:r>
          </a:p>
          <a:p>
            <a:r>
              <a:rPr lang="en-US" dirty="0" smtClean="0"/>
              <a:t>TF considered merits of both views.</a:t>
            </a:r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of threats and safeguards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65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Conceptual Framework applies to whole Code</a:t>
            </a:r>
          </a:p>
          <a:p>
            <a:r>
              <a:rPr lang="en-US" dirty="0" smtClean="0"/>
              <a:t>S.310 and s.320 use threats and safeguards</a:t>
            </a:r>
          </a:p>
          <a:p>
            <a:r>
              <a:rPr lang="en-US" dirty="0" smtClean="0"/>
              <a:t>Safeguards presented in September 2013 are consistent with other safeguards in Code and comply with definition in 100.13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favor of threats and safeguards language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05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Threats and safeguards is only one part of Conceptual Framework</a:t>
            </a:r>
            <a:endParaRPr lang="en-US" dirty="0"/>
          </a:p>
          <a:p>
            <a:r>
              <a:rPr lang="en-US" dirty="0" smtClean="0"/>
              <a:t>Terminology does not work well with pressure, because pressure is beyond a PAIB’s control.</a:t>
            </a:r>
          </a:p>
          <a:p>
            <a:r>
              <a:rPr lang="en-US" dirty="0"/>
              <a:t>Proposed section 360 does not use language of threats and safeguards.</a:t>
            </a:r>
          </a:p>
          <a:p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Against threats and safeguards language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4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Task Force strongly believe the public interest is better served by not using language of threats and safeguards.</a:t>
            </a:r>
          </a:p>
          <a:p>
            <a:r>
              <a:rPr lang="en-US" dirty="0" smtClean="0"/>
              <a:t>However proposed Section does require PAIB to decline or discontinue activity where pressure cannot be alleviated or eliminated.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Threats and safeguards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28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/>
              <a:t>Do Board members agree that: </a:t>
            </a:r>
          </a:p>
          <a:p>
            <a:r>
              <a:rPr lang="en-US" dirty="0"/>
              <a:t>	</a:t>
            </a:r>
            <a:r>
              <a:rPr lang="en-US" dirty="0" smtClean="0"/>
              <a:t>Proposed </a:t>
            </a:r>
            <a:r>
              <a:rPr lang="en-US" dirty="0"/>
              <a:t>Section 370 </a:t>
            </a:r>
            <a:r>
              <a:rPr lang="en-US" dirty="0" smtClean="0"/>
              <a:t>should, or should not, be 	drafted using	the </a:t>
            </a:r>
            <a:r>
              <a:rPr lang="en-US" dirty="0"/>
              <a:t>“threats and safeguards” language?</a:t>
            </a:r>
          </a:p>
          <a:p>
            <a:r>
              <a:rPr lang="en-US" dirty="0" smtClean="0"/>
              <a:t>	The </a:t>
            </a:r>
            <a:r>
              <a:rPr lang="en-US" dirty="0"/>
              <a:t>provisions in Section 370 are helpful guidance </a:t>
            </a:r>
            <a:r>
              <a:rPr lang="en-US" dirty="0" smtClean="0"/>
              <a:t>	in </a:t>
            </a:r>
            <a:r>
              <a:rPr lang="en-US" dirty="0"/>
              <a:t>implementing paragraphs 100.19-100.24?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Matters for Consideration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29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Factors to consider in determining whether pressure would lead to a breach have been revised to address Board comments in April.</a:t>
            </a:r>
          </a:p>
          <a:p>
            <a:r>
              <a:rPr lang="en-US" dirty="0" smtClean="0"/>
              <a:t>Paragraphs on “creating an ethics based culture” are to be moved to s.300 because of its more general applicability.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matters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64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582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March 2013: Project Proposal approved by IESBA.</a:t>
            </a:r>
          </a:p>
          <a:p>
            <a:r>
              <a:rPr lang="en-US" dirty="0"/>
              <a:t>July 2014: First read of Phase I</a:t>
            </a:r>
          </a:p>
          <a:p>
            <a:r>
              <a:rPr lang="en-US" dirty="0" smtClean="0"/>
              <a:t>October </a:t>
            </a:r>
            <a:r>
              <a:rPr lang="en-US" dirty="0"/>
              <a:t>2014: Second read of Phase I </a:t>
            </a:r>
          </a:p>
          <a:p>
            <a:r>
              <a:rPr lang="en-US" dirty="0"/>
              <a:t>Jan 2015: Exposure Draft scheduled</a:t>
            </a:r>
          </a:p>
          <a:p>
            <a:r>
              <a:rPr lang="en-US" dirty="0"/>
              <a:t>As soon as practicable: Begin Phase II (issues)</a:t>
            </a:r>
          </a:p>
          <a:p>
            <a:endParaRPr lang="en-US" dirty="0"/>
          </a:p>
          <a:p>
            <a:pPr marL="347472" lvl="1" indent="0">
              <a:buNone/>
            </a:pPr>
            <a:r>
              <a:rPr lang="en-US" b="1" dirty="0" smtClean="0">
                <a:solidFill>
                  <a:schemeClr val="tx1"/>
                </a:solidFill>
                <a:latin typeface="Arial" charset="0"/>
              </a:rPr>
              <a:t> </a:t>
            </a:r>
            <a:endParaRPr lang="en-US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Background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1312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One high level requirement for fair and honest information</a:t>
            </a:r>
          </a:p>
          <a:p>
            <a:pPr lvl="0"/>
            <a:r>
              <a:rPr lang="en-US" dirty="0" smtClean="0"/>
              <a:t>Many </a:t>
            </a:r>
            <a:r>
              <a:rPr lang="en-US" dirty="0"/>
              <a:t>of the previous requirements have become guidance in support of the above </a:t>
            </a:r>
            <a:r>
              <a:rPr lang="en-US" dirty="0" smtClean="0"/>
              <a:t>requirement</a:t>
            </a:r>
          </a:p>
          <a:p>
            <a:r>
              <a:rPr lang="en-US" dirty="0"/>
              <a:t>Added 4 high level categories of ways in which it is possible to mislead with one example of </a:t>
            </a:r>
            <a:r>
              <a:rPr lang="en-US" dirty="0" smtClean="0"/>
              <a:t>each</a:t>
            </a:r>
            <a:endParaRPr lang="en-US" dirty="0"/>
          </a:p>
          <a:p>
            <a:r>
              <a:rPr lang="en-US" dirty="0" smtClean="0"/>
              <a:t>TF reviewed </a:t>
            </a:r>
            <a:r>
              <a:rPr lang="en-US" dirty="0"/>
              <a:t>the changes from the extant Code and </a:t>
            </a:r>
            <a:r>
              <a:rPr lang="en-US" dirty="0" smtClean="0"/>
              <a:t>consider </a:t>
            </a:r>
            <a:r>
              <a:rPr lang="en-US" dirty="0"/>
              <a:t>them to be significant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Presenting Information: Key Points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0836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Board supported enhanced guidance on misuse of discretion but not too detailed, including a few examples.</a:t>
            </a:r>
          </a:p>
          <a:p>
            <a:r>
              <a:rPr lang="en-US" dirty="0" smtClean="0"/>
              <a:t>Proposed categories :</a:t>
            </a:r>
          </a:p>
          <a:p>
            <a:pPr lvl="1"/>
            <a:r>
              <a:rPr lang="en-US" dirty="0" smtClean="0"/>
              <a:t>Determining estimates to manipulate income</a:t>
            </a:r>
          </a:p>
          <a:p>
            <a:pPr lvl="1"/>
            <a:r>
              <a:rPr lang="en-US" dirty="0" smtClean="0"/>
              <a:t>Selecting accounting method to manipulate income</a:t>
            </a:r>
          </a:p>
          <a:p>
            <a:pPr lvl="1"/>
            <a:r>
              <a:rPr lang="en-US" dirty="0" smtClean="0"/>
              <a:t>Timing of transactions to manipulate income</a:t>
            </a:r>
          </a:p>
          <a:p>
            <a:pPr lvl="1"/>
            <a:r>
              <a:rPr lang="en-US" dirty="0" smtClean="0"/>
              <a:t>Structuring transactions to manipulate balance sheet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Misuse of discretion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94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the Board agree that the categories and examples of the use of discretion to mislead are useful and appropriate?</a:t>
            </a:r>
          </a:p>
          <a:p>
            <a:r>
              <a:rPr lang="en-US" dirty="0" smtClean="0"/>
              <a:t>Are there other categories or examples where PAIBs use discretion to mislead that should be added to paragraph 320.3?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 for Consideration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26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Overarching requirement for presenting information in a fair and honest manner</a:t>
            </a:r>
          </a:p>
          <a:p>
            <a:r>
              <a:rPr lang="en-US" dirty="0" smtClean="0"/>
              <a:t>Focus on guidance of meaning of fair and honest manner:</a:t>
            </a:r>
          </a:p>
          <a:p>
            <a:pPr lvl="1"/>
            <a:r>
              <a:rPr lang="en-US" dirty="0" smtClean="0"/>
              <a:t>No intention to mislead</a:t>
            </a:r>
          </a:p>
          <a:p>
            <a:pPr lvl="1"/>
            <a:r>
              <a:rPr lang="en-US" dirty="0" smtClean="0"/>
              <a:t>Not omitting information</a:t>
            </a:r>
          </a:p>
          <a:p>
            <a:pPr lvl="1"/>
            <a:r>
              <a:rPr lang="en-US" dirty="0" smtClean="0"/>
              <a:t>In accordance with an applicable reporting framework, and</a:t>
            </a:r>
          </a:p>
          <a:p>
            <a:pPr lvl="1"/>
            <a:r>
              <a:rPr lang="en-US" dirty="0" smtClean="0"/>
              <a:t>Includes taking reasonable steps: </a:t>
            </a:r>
          </a:p>
          <a:p>
            <a:pPr lvl="2"/>
            <a:r>
              <a:rPr lang="en-US" dirty="0" smtClean="0"/>
              <a:t>Accurately and completely, true nature, timely and proper manner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 and Guidance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02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Guidance on meaning of fairly and honestly added.</a:t>
            </a:r>
          </a:p>
          <a:p>
            <a:r>
              <a:rPr lang="en-US" dirty="0" smtClean="0"/>
              <a:t>Pressure now addressed in s.370.</a:t>
            </a:r>
          </a:p>
          <a:p>
            <a:r>
              <a:rPr lang="en-US" dirty="0" smtClean="0"/>
              <a:t>Four ways discretion may be used to mislead added.</a:t>
            </a:r>
          </a:p>
          <a:p>
            <a:r>
              <a:rPr lang="en-US" dirty="0" smtClean="0"/>
              <a:t>How to disassociate added.</a:t>
            </a:r>
          </a:p>
          <a:p>
            <a:r>
              <a:rPr lang="en-US" dirty="0" smtClean="0"/>
              <a:t>Guidance on presenting non-reporting-framework information.</a:t>
            </a:r>
          </a:p>
          <a:p>
            <a:r>
              <a:rPr lang="en-US" dirty="0" smtClean="0"/>
              <a:t>Includes matters no longer in Code after July 1 (310, 320)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Significant changes from extant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32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Diverse views from Board on appropriateness of language </a:t>
            </a:r>
            <a:r>
              <a:rPr lang="en-US" dirty="0"/>
              <a:t>of threats and </a:t>
            </a:r>
            <a:r>
              <a:rPr lang="en-US" dirty="0" smtClean="0"/>
              <a:t>safeguards</a:t>
            </a:r>
          </a:p>
          <a:p>
            <a:r>
              <a:rPr lang="en-US" dirty="0" smtClean="0"/>
              <a:t>TF recommend not to use language of threats and safeguards</a:t>
            </a:r>
          </a:p>
          <a:p>
            <a:r>
              <a:rPr lang="en-US" dirty="0" smtClean="0"/>
              <a:t>Proposed text prepared on that basis</a:t>
            </a:r>
          </a:p>
          <a:p>
            <a:r>
              <a:rPr lang="en-US" dirty="0" smtClean="0"/>
              <a:t>Pros and cons presented in issues paper</a:t>
            </a:r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Pressure: Key Points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02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 description to “pressure to breach fundamental principles”.</a:t>
            </a:r>
          </a:p>
          <a:p>
            <a:r>
              <a:rPr lang="en-US" dirty="0" smtClean="0"/>
              <a:t>PAIB shall not allow pressure to result in breach of fundamental principles.</a:t>
            </a:r>
          </a:p>
          <a:p>
            <a:r>
              <a:rPr lang="en-US" dirty="0" smtClean="0"/>
              <a:t>PAIB shall not place pressure on others.</a:t>
            </a:r>
          </a:p>
          <a:p>
            <a:r>
              <a:rPr lang="en-US" dirty="0" smtClean="0"/>
              <a:t>Examples categorized by 310/320/330/340/350/360.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and Examples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16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GAID Meeting_Jurgen speaking notes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IFAC">
    <a:dk1>
      <a:srgbClr val="000000"/>
    </a:dk1>
    <a:lt1>
      <a:srgbClr val="FFFFFF"/>
    </a:lt1>
    <a:dk2>
      <a:srgbClr val="000000"/>
    </a:dk2>
    <a:lt2>
      <a:srgbClr val="808080"/>
    </a:lt2>
    <a:accent1>
      <a:srgbClr val="005BAA"/>
    </a:accent1>
    <a:accent2>
      <a:srgbClr val="00C0F3"/>
    </a:accent2>
    <a:accent3>
      <a:srgbClr val="F15A22"/>
    </a:accent3>
    <a:accent4>
      <a:srgbClr val="FAA61A"/>
    </a:accent4>
    <a:accent5>
      <a:srgbClr val="0D9C4A"/>
    </a:accent5>
    <a:accent6>
      <a:srgbClr val="8DC63F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IFAC">
    <a:dk1>
      <a:srgbClr val="000000"/>
    </a:dk1>
    <a:lt1>
      <a:srgbClr val="FFFFFF"/>
    </a:lt1>
    <a:dk2>
      <a:srgbClr val="000000"/>
    </a:dk2>
    <a:lt2>
      <a:srgbClr val="808080"/>
    </a:lt2>
    <a:accent1>
      <a:srgbClr val="005BAA"/>
    </a:accent1>
    <a:accent2>
      <a:srgbClr val="00C0F3"/>
    </a:accent2>
    <a:accent3>
      <a:srgbClr val="F15A22"/>
    </a:accent3>
    <a:accent4>
      <a:srgbClr val="FAA61A"/>
    </a:accent4>
    <a:accent5>
      <a:srgbClr val="0D9C4A"/>
    </a:accent5>
    <a:accent6>
      <a:srgbClr val="8DC63F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1618</TotalTime>
  <Words>671</Words>
  <Application>Microsoft Office PowerPoint</Application>
  <PresentationFormat>On-screen Show (16:9)</PresentationFormat>
  <Paragraphs>84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IESBA_Powerpoint_template_GREEN RIBBON_WIDESCREEN</vt:lpstr>
      <vt:lpstr>GAID Meeting_Jurgen speaking notes</vt:lpstr>
      <vt:lpstr>Part C Review </vt:lpstr>
      <vt:lpstr>Background</vt:lpstr>
      <vt:lpstr>Presenting Information: Key Points</vt:lpstr>
      <vt:lpstr>Misuse of discretion</vt:lpstr>
      <vt:lpstr>Matter for Consideration</vt:lpstr>
      <vt:lpstr>Requirement and Guidance</vt:lpstr>
      <vt:lpstr>Significant changes from extant Code</vt:lpstr>
      <vt:lpstr>Pressure: Key Points</vt:lpstr>
      <vt:lpstr>Description and Examples</vt:lpstr>
      <vt:lpstr>Requirements</vt:lpstr>
      <vt:lpstr>Language of threats and safeguards</vt:lpstr>
      <vt:lpstr>In favor of threats and safeguards language</vt:lpstr>
      <vt:lpstr>Against threats and safeguards language</vt:lpstr>
      <vt:lpstr>Threats and safeguards</vt:lpstr>
      <vt:lpstr>Matters for Consideration</vt:lpstr>
      <vt:lpstr>Other matters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Chris Jackson</dc:creator>
  <cp:lastModifiedBy>Chris Jackson</cp:lastModifiedBy>
  <cp:revision>70</cp:revision>
  <cp:lastPrinted>2014-07-07T19:40:20Z</cp:lastPrinted>
  <dcterms:created xsi:type="dcterms:W3CDTF">2014-03-04T20:18:41Z</dcterms:created>
  <dcterms:modified xsi:type="dcterms:W3CDTF">2014-07-08T11:53:27Z</dcterms:modified>
</cp:coreProperties>
</file>