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801" r:id="rId1"/>
  </p:sldMasterIdLst>
  <p:notesMasterIdLst>
    <p:notesMasterId r:id="rId16"/>
  </p:notesMasterIdLst>
  <p:sldIdLst>
    <p:sldId id="260" r:id="rId2"/>
    <p:sldId id="297" r:id="rId3"/>
    <p:sldId id="292" r:id="rId4"/>
    <p:sldId id="324" r:id="rId5"/>
    <p:sldId id="312" r:id="rId6"/>
    <p:sldId id="313" r:id="rId7"/>
    <p:sldId id="314" r:id="rId8"/>
    <p:sldId id="315" r:id="rId9"/>
    <p:sldId id="320" r:id="rId10"/>
    <p:sldId id="321" r:id="rId11"/>
    <p:sldId id="322" r:id="rId12"/>
    <p:sldId id="295" r:id="rId13"/>
    <p:sldId id="310" r:id="rId14"/>
    <p:sldId id="294" r:id="rId15"/>
  </p:sldIdLst>
  <p:sldSz cx="9144000" cy="5143500" type="screen16x9"/>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A9D9"/>
    <a:srgbClr val="013C80"/>
    <a:srgbClr val="2D8EC2"/>
    <a:srgbClr val="1A276D"/>
    <a:srgbClr val="68B133"/>
    <a:srgbClr val="168136"/>
    <a:srgbClr val="D53D20"/>
    <a:srgbClr val="D56229"/>
    <a:srgbClr val="E58D23"/>
    <a:srgbClr val="295398"/>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85" autoAdjust="0"/>
    <p:restoredTop sz="84906" autoAdjust="0"/>
  </p:normalViewPr>
  <p:slideViewPr>
    <p:cSldViewPr showGuides="1">
      <p:cViewPr>
        <p:scale>
          <a:sx n="100" d="100"/>
          <a:sy n="100" d="100"/>
        </p:scale>
        <p:origin x="-1290" y="-150"/>
      </p:cViewPr>
      <p:guideLst>
        <p:guide orient="horz" pos="1493"/>
        <p:guide pos="26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 W3" charset="-128"/>
                <a:cs typeface="ヒラギノ角ゴ Pro W3" charset="-128"/>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B12CF44F-EFC8-E748-80EB-4ED396B872D8}" type="datetime1">
              <a:rPr lang="en-US"/>
              <a:pPr>
                <a:defRPr/>
              </a:pPr>
              <a:t>7/8/2014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ヒラギノ角ゴ Pro W3" charset="-128"/>
                <a:cs typeface="ヒラギノ角ゴ Pro W3" charset="-128"/>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dirty="0"/>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solidFill>
                  <a:prstClr val="black"/>
                </a:solidFill>
              </a:rPr>
              <a:pPr>
                <a:defRPr/>
              </a:pPr>
              <a:t>2</a:t>
            </a:fld>
            <a:endParaRPr lang="en-US"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solidFill>
                  <a:prstClr val="black"/>
                </a:solidFill>
              </a:rPr>
              <a:pPr>
                <a:defRPr/>
              </a:pPr>
              <a:t>11</a:t>
            </a:fld>
            <a:endParaRPr lang="en-US" dirty="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solidFill>
                  <a:prstClr val="black"/>
                </a:solidFill>
              </a:rPr>
              <a:pPr>
                <a:defRPr/>
              </a:pPr>
              <a:t>12</a:t>
            </a:fld>
            <a:endParaRPr lang="en-US" dirty="0">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solidFill>
                  <a:prstClr val="black"/>
                </a:solidFill>
              </a:rPr>
              <a:pPr>
                <a:defRPr/>
              </a:pPr>
              <a:t>13</a:t>
            </a:fld>
            <a:endParaRPr lang="en-US" dirty="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4233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solidFill>
                  <a:prstClr val="black"/>
                </a:solidFill>
              </a:rPr>
              <a:pPr>
                <a:defRPr/>
              </a:pPr>
              <a:t>3</a:t>
            </a:fld>
            <a:endParaRPr lang="en-US" dirty="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solidFill>
                  <a:prstClr val="black"/>
                </a:solidFill>
              </a:rPr>
              <a:pPr>
                <a:defRPr/>
              </a:pPr>
              <a:t>4</a:t>
            </a:fld>
            <a:endParaRPr lang="en-US" dirty="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solidFill>
                  <a:prstClr val="black"/>
                </a:solidFill>
              </a:rPr>
              <a:pPr>
                <a:defRPr/>
              </a:pPr>
              <a:t>5</a:t>
            </a:fld>
            <a:endParaRPr lang="en-US" dirty="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solidFill>
                  <a:prstClr val="black"/>
                </a:solidFill>
              </a:rPr>
              <a:pPr>
                <a:defRPr/>
              </a:pPr>
              <a:t>6</a:t>
            </a:fld>
            <a:endParaRPr lang="en-US" dirty="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solidFill>
                  <a:prstClr val="black"/>
                </a:solidFill>
              </a:rPr>
              <a:pPr>
                <a:defRPr/>
              </a:pPr>
              <a:t>7</a:t>
            </a:fld>
            <a:endParaRPr lang="en-US" dirty="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solidFill>
                  <a:prstClr val="black"/>
                </a:solidFill>
              </a:rPr>
              <a:pPr>
                <a:defRPr/>
              </a:pPr>
              <a:t>8</a:t>
            </a:fld>
            <a:endParaRPr lang="en-US" dirty="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solidFill>
                  <a:prstClr val="black"/>
                </a:solidFill>
              </a:rPr>
              <a:pPr>
                <a:defRPr/>
              </a:pPr>
              <a:t>9</a:t>
            </a:fld>
            <a:endParaRPr lang="en-US" dirty="0">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pPr>
              <a:defRPr/>
            </a:pPr>
            <a:fld id="{F177551F-2C26-5D4E-AA97-F437309E4641}" type="slidenum">
              <a:rPr lang="en-US" smtClean="0">
                <a:solidFill>
                  <a:prstClr val="black"/>
                </a:solidFill>
              </a:rPr>
              <a:pPr>
                <a:defRPr/>
              </a:pPr>
              <a:t>10</a:t>
            </a:fld>
            <a:endParaRPr lang="en-US" dirty="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p>
        </p:txBody>
      </p:sp>
      <p:sp>
        <p:nvSpPr>
          <p:cNvPr id="5" name="Rectangle 5"/>
          <p:cNvSpPr>
            <a:spLocks noChangeArrowheads="1"/>
          </p:cNvSpPr>
          <p:nvPr userDrawn="1"/>
        </p:nvSpPr>
        <p:spPr bwMode="auto">
          <a:xfrm>
            <a:off x="0" y="1198960"/>
            <a:ext cx="9144000" cy="3942159"/>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pic>
        <p:nvPicPr>
          <p:cNvPr id="6"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5388"/>
            <a:ext cx="66294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9" descr="IFAC_Logo_MASTERcolor_092711-CS4.png"/>
          <p:cNvPicPr>
            <a:picLocks noChangeAspect="1"/>
          </p:cNvPicPr>
          <p:nvPr userDrawn="1"/>
        </p:nvPicPr>
        <p:blipFill>
          <a:blip r:embed="rId3"/>
          <a:stretch>
            <a:fillRect/>
          </a:stretch>
        </p:blipFill>
        <p:spPr bwMode="auto">
          <a:xfrm>
            <a:off x="304800" y="549316"/>
            <a:ext cx="2058988" cy="449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257300"/>
            <a:ext cx="4648200"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val="480418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4" name="Rectangle 5"/>
          <p:cNvSpPr>
            <a:spLocks noChangeArrowheads="1"/>
          </p:cNvSpPr>
          <p:nvPr userDrawn="1"/>
        </p:nvSpPr>
        <p:spPr bwMode="auto">
          <a:xfrm flipH="1">
            <a:off x="384176" y="4572000"/>
            <a:ext cx="8759825" cy="34529"/>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pic>
        <p:nvPicPr>
          <p:cNvPr id="5" name="Picture 9" descr="IFAC_Logo_MASTERcolor_092711-CS4.png"/>
          <p:cNvPicPr>
            <a:picLocks noChangeAspect="1"/>
          </p:cNvPicPr>
          <p:nvPr userDrawn="1"/>
        </p:nvPicPr>
        <p:blipFill>
          <a:blip r:embed="rId2"/>
          <a:stretch>
            <a:fillRect/>
          </a:stretch>
        </p:blipFill>
        <p:spPr bwMode="auto">
          <a:xfrm>
            <a:off x="3098597" y="1650244"/>
            <a:ext cx="2946809" cy="642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userDrawn="1"/>
        </p:nvSpPr>
        <p:spPr>
          <a:xfrm>
            <a:off x="3462103" y="3829050"/>
            <a:ext cx="2326342"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Tree>
    <p:extLst>
      <p:ext uri="{BB962C8B-B14F-4D97-AF65-F5344CB8AC3E}">
        <p14:creationId xmlns:p14="http://schemas.microsoft.com/office/powerpoint/2010/main" val="639295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1"/>
          <p:cNvSpPr>
            <a:spLocks noGrp="1"/>
          </p:cNvSpPr>
          <p:nvPr>
            <p:ph type="title"/>
          </p:nvPr>
        </p:nvSpPr>
        <p:spPr>
          <a:xfrm>
            <a:off x="381000" y="342900"/>
            <a:ext cx="7543800" cy="400050"/>
          </a:xfrm>
        </p:spPr>
        <p:txBody>
          <a:bodyPr/>
          <a:lstStyle/>
          <a:p>
            <a:r>
              <a:rPr lang="en-US" smtClean="0"/>
              <a:t>Click to edit Master title style</a:t>
            </a:r>
            <a:endParaRPr lang="en-US" dirty="0"/>
          </a:p>
        </p:txBody>
      </p:sp>
      <p:sp>
        <p:nvSpPr>
          <p:cNvPr id="9" name="Subtitle 2"/>
          <p:cNvSpPr>
            <a:spLocks noGrp="1"/>
          </p:cNvSpPr>
          <p:nvPr>
            <p:ph type="subTitle" idx="10"/>
          </p:nvPr>
        </p:nvSpPr>
        <p:spPr>
          <a:xfrm>
            <a:off x="381000" y="11430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2230672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7"/>
            <a:ext cx="5791200" cy="481013"/>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200151"/>
            <a:ext cx="5111750" cy="3200400"/>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1" y="1200151"/>
            <a:ext cx="3084513" cy="32003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6068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1" y="3305176"/>
            <a:ext cx="8113713" cy="1021556"/>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1"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9439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485900"/>
            <a:ext cx="4114800" cy="30861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37100" y="1485900"/>
            <a:ext cx="4114800" cy="30861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3429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1430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3364652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Title 1"/>
          <p:cNvSpPr>
            <a:spLocks noGrp="1"/>
          </p:cNvSpPr>
          <p:nvPr>
            <p:ph type="title"/>
          </p:nvPr>
        </p:nvSpPr>
        <p:spPr>
          <a:xfrm>
            <a:off x="381000" y="342900"/>
            <a:ext cx="7543800" cy="400050"/>
          </a:xfrm>
        </p:spPr>
        <p:txBody>
          <a:bodyPr/>
          <a:lstStyle/>
          <a:p>
            <a:r>
              <a:rPr lang="en-US" smtClean="0"/>
              <a:t>Click to edit Master title style</a:t>
            </a:r>
            <a:endParaRPr lang="en-US" dirty="0"/>
          </a:p>
        </p:txBody>
      </p:sp>
      <p:sp>
        <p:nvSpPr>
          <p:cNvPr id="8" name="Subtitle 2"/>
          <p:cNvSpPr>
            <a:spLocks noGrp="1"/>
          </p:cNvSpPr>
          <p:nvPr>
            <p:ph type="subTitle" idx="10"/>
          </p:nvPr>
        </p:nvSpPr>
        <p:spPr>
          <a:xfrm>
            <a:off x="381000" y="11430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2332332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7530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200150"/>
            <a:ext cx="8458200" cy="3143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Tree>
    <p:extLst>
      <p:ext uri="{BB962C8B-B14F-4D97-AF65-F5344CB8AC3E}">
        <p14:creationId xmlns:p14="http://schemas.microsoft.com/office/powerpoint/2010/main" val="639295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5362" name="Picture 17" descr="Ribbon_green_top.png"/>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6350" y="1"/>
            <a:ext cx="9131300" cy="926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2"/>
          <p:cNvSpPr>
            <a:spLocks noGrp="1" noChangeArrowheads="1"/>
          </p:cNvSpPr>
          <p:nvPr>
            <p:ph type="title"/>
          </p:nvPr>
        </p:nvSpPr>
        <p:spPr bwMode="auto">
          <a:xfrm>
            <a:off x="381000" y="28575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a:p>
        </p:txBody>
      </p:sp>
      <p:sp>
        <p:nvSpPr>
          <p:cNvPr id="15364" name="Rectangle 3"/>
          <p:cNvSpPr>
            <a:spLocks noGrp="1" noChangeArrowheads="1"/>
          </p:cNvSpPr>
          <p:nvPr>
            <p:ph type="body" idx="1"/>
          </p:nvPr>
        </p:nvSpPr>
        <p:spPr bwMode="auto">
          <a:xfrm>
            <a:off x="381000" y="1143000"/>
            <a:ext cx="84582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5365" name="Picture 6" descr="IFAC_Logo_MASTERcolor_092711-CS4.png"/>
          <p:cNvPicPr>
            <a:picLocks noChangeAspect="1"/>
          </p:cNvPicPr>
          <p:nvPr/>
        </p:nvPicPr>
        <p:blipFill>
          <a:blip r:embed="rId13"/>
          <a:stretch>
            <a:fillRect/>
          </a:stretch>
        </p:blipFill>
        <p:spPr bwMode="auto">
          <a:xfrm>
            <a:off x="381000" y="4762504"/>
            <a:ext cx="1096963" cy="239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7" name="Rectangle 5"/>
          <p:cNvSpPr>
            <a:spLocks noChangeArrowheads="1"/>
          </p:cNvSpPr>
          <p:nvPr/>
        </p:nvSpPr>
        <p:spPr bwMode="auto">
          <a:xfrm flipH="1">
            <a:off x="384176" y="4572000"/>
            <a:ext cx="8759825" cy="34529"/>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sp>
        <p:nvSpPr>
          <p:cNvPr id="7" name="Slide Number Placeholder 3"/>
          <p:cNvSpPr txBox="1">
            <a:spLocks noGrp="1"/>
          </p:cNvSpPr>
          <p:nvPr userDrawn="1"/>
        </p:nvSpPr>
        <p:spPr bwMode="auto">
          <a:xfrm>
            <a:off x="6424616"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smtClean="0">
                <a:solidFill>
                  <a:schemeClr val="bg2"/>
                </a:solidFill>
                <a:cs typeface="MS PGothic" charset="0"/>
              </a:rPr>
              <a:t>  </a:t>
            </a:r>
          </a:p>
        </p:txBody>
      </p:sp>
    </p:spTree>
  </p:cSld>
  <p:clrMap bg1="lt1" tx1="dk1" bg2="lt2" tx2="dk2" accent1="accent1" accent2="accent2" accent3="accent3" accent4="accent4" accent5="accent5" accent6="accent6" hlink="hlink" folHlink="folHlink"/>
  <p:sldLayoutIdLst>
    <p:sldLayoutId id="2147483844" r:id="rId1"/>
    <p:sldLayoutId id="2147483831" r:id="rId2"/>
    <p:sldLayoutId id="2147483846" r:id="rId3"/>
    <p:sldLayoutId id="2147483847" r:id="rId4"/>
    <p:sldLayoutId id="2147483832" r:id="rId5"/>
    <p:sldLayoutId id="2147483833" r:id="rId6"/>
    <p:sldLayoutId id="2147483834" r:id="rId7"/>
    <p:sldLayoutId id="2147483835" r:id="rId8"/>
    <p:sldLayoutId id="2147483836" r:id="rId9"/>
    <p:sldLayoutId id="2147483845" r:id="rId10"/>
  </p:sldLayoutIdLst>
  <p:hf hdr="0" ftr="0" dt="0"/>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ct val="200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a:solidFill>
            <a:schemeClr val="tx2">
              <a:lumMod val="65000"/>
              <a:lumOff val="35000"/>
            </a:schemeClr>
          </a:solidFill>
          <a:latin typeface="+mn-lt"/>
          <a:ea typeface="ＭＳ Ｐゴシック" charset="0"/>
          <a:cs typeface="+mn-cs"/>
        </a:defRPr>
      </a:lvl2pPr>
      <a:lvl3pPr marL="1143000" indent="-228600" algn="l" rtl="0" eaLnBrk="1" fontAlgn="base" hangingPunct="1">
        <a:spcBef>
          <a:spcPct val="20000"/>
        </a:spcBef>
        <a:spcAft>
          <a:spcPct val="0"/>
        </a:spcAft>
        <a:buChar char="•"/>
        <a:defRPr sz="1600">
          <a:solidFill>
            <a:schemeClr val="tx2">
              <a:lumMod val="65000"/>
              <a:lumOff val="35000"/>
            </a:schemeClr>
          </a:solidFill>
          <a:latin typeface="+mn-lt"/>
          <a:ea typeface="ＭＳ Ｐゴシック" charset="0"/>
          <a:cs typeface="+mn-cs"/>
        </a:defRPr>
      </a:lvl3pPr>
      <a:lvl4pPr marL="1600200" indent="-228600" algn="l" rtl="0" eaLnBrk="1" fontAlgn="base" hangingPunct="1">
        <a:spcBef>
          <a:spcPct val="20000"/>
        </a:spcBef>
        <a:spcAft>
          <a:spcPct val="0"/>
        </a:spcAft>
        <a:buChar char="–"/>
        <a:defRPr sz="1400">
          <a:solidFill>
            <a:schemeClr val="tx2">
              <a:lumMod val="65000"/>
              <a:lumOff val="35000"/>
            </a:schemeClr>
          </a:solidFill>
          <a:latin typeface="+mn-lt"/>
          <a:ea typeface="ＭＳ Ｐゴシック" charset="0"/>
          <a:cs typeface="+mn-cs"/>
        </a:defRPr>
      </a:lvl4pPr>
      <a:lvl5pPr marL="2057400" indent="-228600" algn="l" rtl="0" eaLnBrk="1" fontAlgn="base" hangingPunct="1">
        <a:spcBef>
          <a:spcPct val="20000"/>
        </a:spcBef>
        <a:spcAft>
          <a:spcPct val="0"/>
        </a:spcAft>
        <a:buChar char="»"/>
        <a:defRPr sz="12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Box 1"/>
          <p:cNvSpPr txBox="1">
            <a:spLocks noChangeArrowheads="1"/>
          </p:cNvSpPr>
          <p:nvPr/>
        </p:nvSpPr>
        <p:spPr bwMode="auto">
          <a:xfrm>
            <a:off x="5664200" y="3343276"/>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endParaRPr lang="en-US" dirty="0"/>
          </a:p>
        </p:txBody>
      </p:sp>
      <p:sp>
        <p:nvSpPr>
          <p:cNvPr id="2" name="Title 1"/>
          <p:cNvSpPr>
            <a:spLocks noGrp="1"/>
          </p:cNvSpPr>
          <p:nvPr>
            <p:ph type="ctrTitle"/>
          </p:nvPr>
        </p:nvSpPr>
        <p:spPr/>
        <p:txBody>
          <a:bodyPr/>
          <a:lstStyle/>
          <a:p>
            <a:r>
              <a:rPr lang="en-US" dirty="0" smtClean="0">
                <a:latin typeface="Arial" charset="0"/>
              </a:rPr>
              <a:t>Non-Assurance Services</a:t>
            </a:r>
            <a:endParaRPr lang="en-US" dirty="0"/>
          </a:p>
        </p:txBody>
      </p:sp>
      <p:sp>
        <p:nvSpPr>
          <p:cNvPr id="4" name="Subtitle 3"/>
          <p:cNvSpPr>
            <a:spLocks noGrp="1"/>
          </p:cNvSpPr>
          <p:nvPr>
            <p:ph type="subTitle" idx="1"/>
          </p:nvPr>
        </p:nvSpPr>
        <p:spPr>
          <a:xfrm>
            <a:off x="4267200" y="2484835"/>
            <a:ext cx="3581400" cy="1314450"/>
          </a:xfrm>
        </p:spPr>
        <p:txBody>
          <a:bodyPr/>
          <a:lstStyle/>
          <a:p>
            <a:r>
              <a:rPr lang="en-US" sz="2400" b="1" dirty="0" smtClean="0">
                <a:latin typeface="Arial" charset="0"/>
              </a:rPr>
              <a:t>Gary Hannaford</a:t>
            </a:r>
          </a:p>
          <a:p>
            <a:r>
              <a:rPr lang="en-US" sz="2400" b="1" dirty="0" smtClean="0">
                <a:latin typeface="Arial" charset="0"/>
              </a:rPr>
              <a:t>IESBA  July 2014</a:t>
            </a:r>
          </a:p>
          <a:p>
            <a:r>
              <a:rPr lang="en-US" sz="2400" b="1" dirty="0" smtClean="0">
                <a:latin typeface="Arial" charset="0"/>
              </a:rPr>
              <a:t>New York </a:t>
            </a:r>
          </a:p>
          <a:p>
            <a:endParaRPr lang="en-US" dirty="0" smtClean="0">
              <a:latin typeface="Arial" charset="0"/>
            </a:endParaRPr>
          </a:p>
          <a:p>
            <a:endParaRPr lang="en-US" dirty="0">
              <a:latin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800" dirty="0" smtClean="0"/>
              <a:t>Structure of paper (continued):</a:t>
            </a:r>
          </a:p>
          <a:p>
            <a:pPr lvl="1"/>
            <a:r>
              <a:rPr lang="en-US" sz="1600" dirty="0" smtClean="0"/>
              <a:t>NAS Addressed in the Code – describes how NAS are addressed using the threats and safeguards approach while considering the type of entity and materiality </a:t>
            </a:r>
          </a:p>
          <a:p>
            <a:pPr lvl="1"/>
            <a:r>
              <a:rPr lang="en-US" sz="1600" dirty="0" smtClean="0"/>
              <a:t>The Task Force agreed to use bookkeeping services over internal audit, taxation or valuation services as the example in this section of the paper because the bookkeeping provisions in the Code contain various considerations as to how the Code addresses NAS including:</a:t>
            </a:r>
          </a:p>
          <a:p>
            <a:pPr lvl="2"/>
            <a:r>
              <a:rPr lang="en-US" sz="1400" dirty="0" smtClean="0"/>
              <a:t>Differences for PIEs and non-PIEs</a:t>
            </a:r>
          </a:p>
          <a:p>
            <a:pPr lvl="2"/>
            <a:r>
              <a:rPr lang="en-US" sz="1400" dirty="0" smtClean="0"/>
              <a:t>Prohibitions</a:t>
            </a:r>
          </a:p>
          <a:p>
            <a:pPr lvl="2"/>
            <a:r>
              <a:rPr lang="en-US" sz="1400" dirty="0" smtClean="0"/>
              <a:t>Mandatory safeguards; and</a:t>
            </a:r>
          </a:p>
          <a:p>
            <a:pPr lvl="2"/>
            <a:r>
              <a:rPr lang="en-US" sz="1400" dirty="0" smtClean="0"/>
              <a:t>Materiality </a:t>
            </a:r>
          </a:p>
          <a:p>
            <a:pPr lvl="1"/>
            <a:r>
              <a:rPr lang="en-US" sz="1600" dirty="0" smtClean="0"/>
              <a:t>The NAS paper is designed to be a communication vehicle and bookkeeping services are commonly encountered</a:t>
            </a:r>
          </a:p>
        </p:txBody>
      </p:sp>
      <p:sp>
        <p:nvSpPr>
          <p:cNvPr id="3" name="Title 2"/>
          <p:cNvSpPr>
            <a:spLocks noGrp="1"/>
          </p:cNvSpPr>
          <p:nvPr>
            <p:ph type="title"/>
          </p:nvPr>
        </p:nvSpPr>
        <p:spPr/>
        <p:txBody>
          <a:bodyPr/>
          <a:lstStyle/>
          <a:p>
            <a:r>
              <a:rPr lang="en-CA" i="1" dirty="0"/>
              <a:t/>
            </a:r>
            <a:br>
              <a:rPr lang="en-CA" i="1" dirty="0"/>
            </a:br>
            <a:r>
              <a:rPr lang="en-US" dirty="0" smtClean="0"/>
              <a:t> Draft Paper</a:t>
            </a:r>
            <a:endParaRPr lang="en-US" dirty="0"/>
          </a:p>
        </p:txBody>
      </p:sp>
      <p:sp>
        <p:nvSpPr>
          <p:cNvPr id="4" name="Subtitle 3"/>
          <p:cNvSpPr>
            <a:spLocks noGrp="1"/>
          </p:cNvSpPr>
          <p:nvPr>
            <p:ph type="subTitle" idx="10"/>
          </p:nvPr>
        </p:nvSpPr>
        <p:spPr/>
        <p:txBody>
          <a:bodyPr/>
          <a:lstStyle/>
          <a:p>
            <a:r>
              <a:rPr lang="en-US" dirty="0" smtClean="0">
                <a:latin typeface="Arial" charset="0"/>
              </a:rPr>
              <a:t>Non-Assurance Services</a:t>
            </a:r>
          </a:p>
          <a:p>
            <a:endParaRPr lang="en-US" dirty="0"/>
          </a:p>
        </p:txBody>
      </p:sp>
    </p:spTree>
    <p:extLst>
      <p:ext uri="{BB962C8B-B14F-4D97-AF65-F5344CB8AC3E}">
        <p14:creationId xmlns:p14="http://schemas.microsoft.com/office/powerpoint/2010/main" val="41327126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Structure of paper (continued)</a:t>
            </a:r>
            <a:endParaRPr lang="en-US" sz="1600" dirty="0" smtClean="0"/>
          </a:p>
          <a:p>
            <a:pPr lvl="1"/>
            <a:r>
              <a:rPr lang="en-US" sz="1600" dirty="0" smtClean="0"/>
              <a:t>Evolving Code – The paper concludes with a section noting the various projects in the Strategy Work Plan</a:t>
            </a:r>
            <a:endParaRPr lang="en-US" sz="1400" dirty="0" smtClean="0"/>
          </a:p>
        </p:txBody>
      </p:sp>
      <p:sp>
        <p:nvSpPr>
          <p:cNvPr id="3" name="Title 2"/>
          <p:cNvSpPr>
            <a:spLocks noGrp="1"/>
          </p:cNvSpPr>
          <p:nvPr>
            <p:ph type="title"/>
          </p:nvPr>
        </p:nvSpPr>
        <p:spPr/>
        <p:txBody>
          <a:bodyPr/>
          <a:lstStyle/>
          <a:p>
            <a:r>
              <a:rPr lang="en-CA" i="1" dirty="0"/>
              <a:t/>
            </a:r>
            <a:br>
              <a:rPr lang="en-CA" i="1" dirty="0"/>
            </a:br>
            <a:r>
              <a:rPr lang="en-US" dirty="0" smtClean="0"/>
              <a:t> Draft Paper</a:t>
            </a:r>
            <a:endParaRPr lang="en-US" dirty="0"/>
          </a:p>
        </p:txBody>
      </p:sp>
      <p:sp>
        <p:nvSpPr>
          <p:cNvPr id="4" name="Subtitle 3"/>
          <p:cNvSpPr>
            <a:spLocks noGrp="1"/>
          </p:cNvSpPr>
          <p:nvPr>
            <p:ph type="subTitle" idx="10"/>
          </p:nvPr>
        </p:nvSpPr>
        <p:spPr/>
        <p:txBody>
          <a:bodyPr/>
          <a:lstStyle/>
          <a:p>
            <a:r>
              <a:rPr lang="en-US" dirty="0" smtClean="0">
                <a:latin typeface="Arial" charset="0"/>
              </a:rPr>
              <a:t>Non-Assurance Services</a:t>
            </a:r>
          </a:p>
          <a:p>
            <a:endParaRPr lang="en-US" dirty="0"/>
          </a:p>
        </p:txBody>
      </p:sp>
    </p:spTree>
    <p:extLst>
      <p:ext uri="{BB962C8B-B14F-4D97-AF65-F5344CB8AC3E}">
        <p14:creationId xmlns:p14="http://schemas.microsoft.com/office/powerpoint/2010/main" val="36199030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6250" y="981075"/>
            <a:ext cx="8458200" cy="3086100"/>
          </a:xfrm>
        </p:spPr>
        <p:txBody>
          <a:bodyPr/>
          <a:lstStyle/>
          <a:p>
            <a:endParaRPr lang="en-US" dirty="0" smtClean="0"/>
          </a:p>
          <a:p>
            <a:r>
              <a:rPr lang="en-US" dirty="0" smtClean="0"/>
              <a:t>Key dates:</a:t>
            </a:r>
            <a:endParaRPr lang="en-US" sz="2000" dirty="0" smtClean="0"/>
          </a:p>
          <a:p>
            <a:pPr lvl="1"/>
            <a:r>
              <a:rPr lang="en-US" sz="2000" dirty="0" smtClean="0"/>
              <a:t>An analysis of comment letters concerning the Exposure Draft: October 2014</a:t>
            </a:r>
          </a:p>
          <a:p>
            <a:pPr marL="457200" lvl="1" indent="0">
              <a:buNone/>
            </a:pPr>
            <a:endParaRPr lang="en-US" sz="2000" dirty="0" smtClean="0"/>
          </a:p>
          <a:p>
            <a:pPr lvl="1"/>
            <a:r>
              <a:rPr lang="en-US" sz="2000" dirty="0" smtClean="0"/>
              <a:t>Final Board approval of NAS position paper: January 2015</a:t>
            </a:r>
          </a:p>
        </p:txBody>
      </p:sp>
      <p:sp>
        <p:nvSpPr>
          <p:cNvPr id="3" name="Title 2"/>
          <p:cNvSpPr>
            <a:spLocks noGrp="1"/>
          </p:cNvSpPr>
          <p:nvPr>
            <p:ph type="title"/>
          </p:nvPr>
        </p:nvSpPr>
        <p:spPr>
          <a:xfrm>
            <a:off x="457200" y="361950"/>
            <a:ext cx="7543800" cy="400050"/>
          </a:xfrm>
        </p:spPr>
        <p:txBody>
          <a:bodyPr/>
          <a:lstStyle/>
          <a:p>
            <a:r>
              <a:rPr lang="en-CA" i="1" dirty="0"/>
              <a:t/>
            </a:r>
            <a:br>
              <a:rPr lang="en-CA" i="1" dirty="0"/>
            </a:br>
            <a:r>
              <a:rPr lang="en-US" dirty="0" smtClean="0"/>
              <a:t> Key Dates</a:t>
            </a:r>
            <a:r>
              <a:rPr lang="en-US" dirty="0"/>
              <a:t/>
            </a:r>
            <a:br>
              <a:rPr lang="en-US" dirty="0"/>
            </a:br>
            <a:endParaRPr lang="en-US" dirty="0"/>
          </a:p>
        </p:txBody>
      </p:sp>
      <p:sp>
        <p:nvSpPr>
          <p:cNvPr id="4" name="Subtitle 3"/>
          <p:cNvSpPr>
            <a:spLocks noGrp="1"/>
          </p:cNvSpPr>
          <p:nvPr>
            <p:ph type="subTitle" idx="10"/>
          </p:nvPr>
        </p:nvSpPr>
        <p:spPr/>
        <p:txBody>
          <a:bodyPr/>
          <a:lstStyle/>
          <a:p>
            <a:r>
              <a:rPr lang="en-US" dirty="0" smtClean="0">
                <a:latin typeface="Arial" charset="0"/>
              </a:rPr>
              <a:t>Non-Assurance Services</a:t>
            </a:r>
          </a:p>
          <a:p>
            <a:endParaRPr lang="en-US" dirty="0"/>
          </a:p>
        </p:txBody>
      </p:sp>
    </p:spTree>
    <p:extLst>
      <p:ext uri="{BB962C8B-B14F-4D97-AF65-F5344CB8AC3E}">
        <p14:creationId xmlns:p14="http://schemas.microsoft.com/office/powerpoint/2010/main" val="32650754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71550"/>
            <a:ext cx="8458200" cy="3086100"/>
          </a:xfrm>
        </p:spPr>
        <p:txBody>
          <a:bodyPr/>
          <a:lstStyle/>
          <a:p>
            <a:endParaRPr lang="en-US" dirty="0"/>
          </a:p>
          <a:p>
            <a:pPr marL="0" indent="0" algn="ctr">
              <a:buNone/>
            </a:pPr>
            <a:endParaRPr lang="en-US" sz="4000" dirty="0" smtClean="0"/>
          </a:p>
          <a:p>
            <a:pPr marL="0" indent="0" algn="ctr">
              <a:buNone/>
            </a:pPr>
            <a:r>
              <a:rPr lang="en-US" sz="4000" dirty="0" smtClean="0"/>
              <a:t>Questions?</a:t>
            </a:r>
            <a:endParaRPr lang="en-US" sz="4000" dirty="0"/>
          </a:p>
          <a:p>
            <a:endParaRPr lang="en-US" dirty="0"/>
          </a:p>
          <a:p>
            <a:endParaRPr lang="en-US" dirty="0"/>
          </a:p>
          <a:p>
            <a:endParaRPr lang="en-US" dirty="0"/>
          </a:p>
          <a:p>
            <a:endParaRPr lang="en-US" dirty="0"/>
          </a:p>
          <a:p>
            <a:pPr lvl="1"/>
            <a:endParaRPr lang="en-US" dirty="0"/>
          </a:p>
          <a:p>
            <a:pPr lvl="1"/>
            <a:endParaRPr lang="en-US" dirty="0"/>
          </a:p>
          <a:p>
            <a:pPr lvl="1"/>
            <a:endParaRPr lang="en-US" dirty="0"/>
          </a:p>
          <a:p>
            <a:pPr marL="914400" lvl="2" indent="0">
              <a:buNone/>
            </a:pPr>
            <a:endParaRPr lang="en-US" dirty="0" smtClean="0"/>
          </a:p>
          <a:p>
            <a:pPr lvl="2"/>
            <a:endParaRPr lang="en-US" dirty="0"/>
          </a:p>
          <a:p>
            <a:pPr lvl="1"/>
            <a:endParaRPr lang="en-US" dirty="0"/>
          </a:p>
          <a:p>
            <a:pPr lvl="1"/>
            <a:endParaRPr lang="en-US" dirty="0" smtClean="0"/>
          </a:p>
        </p:txBody>
      </p:sp>
      <p:sp>
        <p:nvSpPr>
          <p:cNvPr id="3" name="Title 2"/>
          <p:cNvSpPr>
            <a:spLocks noGrp="1"/>
          </p:cNvSpPr>
          <p:nvPr>
            <p:ph type="title"/>
          </p:nvPr>
        </p:nvSpPr>
        <p:spPr>
          <a:xfrm>
            <a:off x="381000" y="209550"/>
            <a:ext cx="7543800" cy="400050"/>
          </a:xfrm>
        </p:spPr>
        <p:txBody>
          <a:bodyPr/>
          <a:lstStyle/>
          <a:p>
            <a:r>
              <a:rPr lang="en-CA" i="1" dirty="0"/>
              <a:t/>
            </a:r>
            <a:br>
              <a:rPr lang="en-CA" i="1" dirty="0"/>
            </a:br>
            <a:r>
              <a:rPr lang="en-US" dirty="0" smtClean="0"/>
              <a:t> </a:t>
            </a:r>
            <a:endParaRPr lang="en-US" sz="2200" dirty="0"/>
          </a:p>
        </p:txBody>
      </p:sp>
      <p:sp>
        <p:nvSpPr>
          <p:cNvPr id="4" name="Subtitle 3"/>
          <p:cNvSpPr>
            <a:spLocks noGrp="1"/>
          </p:cNvSpPr>
          <p:nvPr>
            <p:ph type="subTitle" idx="10"/>
          </p:nvPr>
        </p:nvSpPr>
        <p:spPr/>
        <p:txBody>
          <a:bodyPr/>
          <a:lstStyle/>
          <a:p>
            <a:r>
              <a:rPr lang="en-US" dirty="0" smtClean="0">
                <a:latin typeface="Arial" charset="0"/>
              </a:rPr>
              <a:t>Non-Assurance Services</a:t>
            </a:r>
          </a:p>
          <a:p>
            <a:endParaRPr lang="en-US" dirty="0"/>
          </a:p>
        </p:txBody>
      </p:sp>
    </p:spTree>
    <p:extLst>
      <p:ext uri="{BB962C8B-B14F-4D97-AF65-F5344CB8AC3E}">
        <p14:creationId xmlns:p14="http://schemas.microsoft.com/office/powerpoint/2010/main" val="6707406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17009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047750"/>
            <a:ext cx="8458200" cy="3181350"/>
          </a:xfrm>
        </p:spPr>
        <p:txBody>
          <a:bodyPr/>
          <a:lstStyle/>
          <a:p>
            <a:r>
              <a:rPr lang="en-US" sz="1800" dirty="0" smtClean="0"/>
              <a:t>At the April 2014 IESBA meeting the Board approved for exposure proposed enhancements to the following subsections of Section 290 of the Code (along with corresponding changes to Section 291):</a:t>
            </a:r>
          </a:p>
          <a:p>
            <a:pPr lvl="1"/>
            <a:r>
              <a:rPr lang="en-US" sz="1600" dirty="0" smtClean="0"/>
              <a:t>Management Responsibilities;</a:t>
            </a:r>
          </a:p>
          <a:p>
            <a:pPr lvl="1"/>
            <a:r>
              <a:rPr lang="en-US" sz="1600" dirty="0" smtClean="0"/>
              <a:t>Preparing Accounting Records and Financial Statements; and</a:t>
            </a:r>
          </a:p>
          <a:p>
            <a:pPr lvl="1"/>
            <a:r>
              <a:rPr lang="en-US" sz="1600" dirty="0" smtClean="0"/>
              <a:t>Taxation Services</a:t>
            </a:r>
          </a:p>
          <a:p>
            <a:r>
              <a:rPr lang="en-US" sz="1800" dirty="0" smtClean="0"/>
              <a:t>The Task Force met in May 2014 to further develop the position paper contemplated in the project proposal. Specifically, the Task Force:</a:t>
            </a:r>
          </a:p>
          <a:p>
            <a:pPr lvl="1"/>
            <a:r>
              <a:rPr lang="en-US" sz="1600" dirty="0" smtClean="0"/>
              <a:t>Considered the type of publication the NAS position paper will be; and</a:t>
            </a:r>
          </a:p>
          <a:p>
            <a:pPr lvl="1"/>
            <a:r>
              <a:rPr lang="en-US" sz="1600" dirty="0" smtClean="0"/>
              <a:t>Developed a first draft of the paper</a:t>
            </a:r>
            <a:endParaRPr lang="en-US" sz="1800" dirty="0" smtClean="0"/>
          </a:p>
          <a:p>
            <a:pPr lvl="1"/>
            <a:endParaRPr lang="en-US" dirty="0" smtClean="0"/>
          </a:p>
          <a:p>
            <a:pPr lvl="1"/>
            <a:endParaRPr lang="en-US" dirty="0" smtClean="0"/>
          </a:p>
        </p:txBody>
      </p:sp>
      <p:sp>
        <p:nvSpPr>
          <p:cNvPr id="3" name="Title 2"/>
          <p:cNvSpPr>
            <a:spLocks noGrp="1"/>
          </p:cNvSpPr>
          <p:nvPr>
            <p:ph type="title"/>
          </p:nvPr>
        </p:nvSpPr>
        <p:spPr/>
        <p:txBody>
          <a:bodyPr/>
          <a:lstStyle/>
          <a:p>
            <a:r>
              <a:rPr lang="en-CA" i="1" dirty="0"/>
              <a:t/>
            </a:r>
            <a:br>
              <a:rPr lang="en-CA" i="1" dirty="0"/>
            </a:br>
            <a:r>
              <a:rPr lang="en-US" dirty="0" smtClean="0"/>
              <a:t> Background</a:t>
            </a:r>
            <a:endParaRPr lang="en-US" dirty="0"/>
          </a:p>
        </p:txBody>
      </p:sp>
      <p:sp>
        <p:nvSpPr>
          <p:cNvPr id="4" name="Subtitle 3"/>
          <p:cNvSpPr>
            <a:spLocks noGrp="1"/>
          </p:cNvSpPr>
          <p:nvPr>
            <p:ph type="subTitle" idx="10"/>
          </p:nvPr>
        </p:nvSpPr>
        <p:spPr/>
        <p:txBody>
          <a:bodyPr/>
          <a:lstStyle/>
          <a:p>
            <a:r>
              <a:rPr lang="en-US" dirty="0" smtClean="0">
                <a:latin typeface="Arial" charset="0"/>
              </a:rPr>
              <a:t>Non-Assurance Services</a:t>
            </a:r>
          </a:p>
          <a:p>
            <a:endParaRPr lang="en-US" dirty="0"/>
          </a:p>
        </p:txBody>
      </p:sp>
    </p:spTree>
    <p:extLst>
      <p:ext uri="{BB962C8B-B14F-4D97-AF65-F5344CB8AC3E}">
        <p14:creationId xmlns:p14="http://schemas.microsoft.com/office/powerpoint/2010/main" val="30163957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085850"/>
            <a:ext cx="8458200" cy="3086100"/>
          </a:xfrm>
        </p:spPr>
        <p:txBody>
          <a:bodyPr/>
          <a:lstStyle/>
          <a:p>
            <a:r>
              <a:rPr lang="en-US" sz="1600" dirty="0" smtClean="0"/>
              <a:t>Project purpose and progress – </a:t>
            </a:r>
          </a:p>
          <a:p>
            <a:pPr lvl="1"/>
            <a:r>
              <a:rPr lang="en-US" sz="1400" dirty="0" smtClean="0"/>
              <a:t>Stage I: To examine three areas of NAS (management responsibilities, the phrase “routine or mechanical” and the emergency exception provisions) – ED draft released; and</a:t>
            </a:r>
          </a:p>
          <a:p>
            <a:pPr lvl="1"/>
            <a:r>
              <a:rPr lang="en-US" sz="1400" dirty="0" smtClean="0"/>
              <a:t> Stage II: Develop a position paper on NAS to be used as a communication vehicle – in drafting phase</a:t>
            </a:r>
          </a:p>
          <a:p>
            <a:r>
              <a:rPr lang="en-US" sz="1600" dirty="0" smtClean="0"/>
              <a:t>Safeguards</a:t>
            </a:r>
          </a:p>
          <a:p>
            <a:pPr lvl="1"/>
            <a:r>
              <a:rPr lang="en-US" sz="1400" dirty="0" smtClean="0"/>
              <a:t>Noted in the strategy work plan</a:t>
            </a:r>
          </a:p>
          <a:p>
            <a:pPr lvl="1"/>
            <a:r>
              <a:rPr lang="en-US" sz="1400" dirty="0" smtClean="0"/>
              <a:t>Impact on NAS</a:t>
            </a:r>
          </a:p>
          <a:p>
            <a:r>
              <a:rPr lang="en-US" sz="1600" dirty="0" smtClean="0"/>
              <a:t>For Board discussion – should safeguards be addressed before NAS position paper is released?</a:t>
            </a:r>
          </a:p>
          <a:p>
            <a:pPr lvl="1"/>
            <a:r>
              <a:rPr lang="en-US" sz="1400" dirty="0"/>
              <a:t>NAS paper would benefit from the examination of safeguards before it is written by addressing an issue of stakeholder concern;</a:t>
            </a:r>
          </a:p>
          <a:p>
            <a:pPr lvl="1"/>
            <a:r>
              <a:rPr lang="en-US" sz="1400" dirty="0"/>
              <a:t>Examination of safeguards pertaining to NAS could provide the basis for edits </a:t>
            </a:r>
          </a:p>
          <a:p>
            <a:pPr lvl="1"/>
            <a:endParaRPr lang="en-US" sz="1600" dirty="0" smtClean="0"/>
          </a:p>
          <a:p>
            <a:pPr lvl="1"/>
            <a:endParaRPr lang="en-US" sz="1600" dirty="0" smtClean="0"/>
          </a:p>
          <a:p>
            <a:pPr lvl="1"/>
            <a:endParaRPr lang="en-US" sz="1600" dirty="0" smtClean="0"/>
          </a:p>
          <a:p>
            <a:pPr lvl="1"/>
            <a:endParaRPr lang="en-US" sz="1600" dirty="0" smtClean="0"/>
          </a:p>
          <a:p>
            <a:endParaRPr lang="en-US" sz="1600" dirty="0" smtClean="0"/>
          </a:p>
          <a:p>
            <a:endParaRPr lang="en-US" dirty="0" smtClean="0"/>
          </a:p>
        </p:txBody>
      </p:sp>
      <p:sp>
        <p:nvSpPr>
          <p:cNvPr id="3" name="Title 2"/>
          <p:cNvSpPr>
            <a:spLocks noGrp="1"/>
          </p:cNvSpPr>
          <p:nvPr>
            <p:ph type="title"/>
          </p:nvPr>
        </p:nvSpPr>
        <p:spPr/>
        <p:txBody>
          <a:bodyPr/>
          <a:lstStyle/>
          <a:p>
            <a:r>
              <a:rPr lang="en-CA" i="1" dirty="0"/>
              <a:t/>
            </a:r>
            <a:br>
              <a:rPr lang="en-CA" i="1" dirty="0"/>
            </a:br>
            <a:r>
              <a:rPr lang="en-US" dirty="0" smtClean="0"/>
              <a:t> Project </a:t>
            </a:r>
            <a:r>
              <a:rPr lang="en-US" dirty="0" smtClean="0"/>
              <a:t>Purpose &amp; Safeguards</a:t>
            </a:r>
            <a:r>
              <a:rPr lang="en-US" dirty="0"/>
              <a:t/>
            </a:r>
            <a:br>
              <a:rPr lang="en-US" dirty="0"/>
            </a:br>
            <a:endParaRPr lang="en-US" dirty="0"/>
          </a:p>
        </p:txBody>
      </p:sp>
      <p:sp>
        <p:nvSpPr>
          <p:cNvPr id="4" name="Subtitle 3"/>
          <p:cNvSpPr>
            <a:spLocks noGrp="1"/>
          </p:cNvSpPr>
          <p:nvPr>
            <p:ph type="subTitle" idx="10"/>
          </p:nvPr>
        </p:nvSpPr>
        <p:spPr/>
        <p:txBody>
          <a:bodyPr/>
          <a:lstStyle/>
          <a:p>
            <a:r>
              <a:rPr lang="en-US" dirty="0" smtClean="0">
                <a:latin typeface="Arial" charset="0"/>
              </a:rPr>
              <a:t>Non-Assurance Services</a:t>
            </a:r>
          </a:p>
          <a:p>
            <a:endParaRPr lang="en-US" dirty="0"/>
          </a:p>
        </p:txBody>
      </p:sp>
    </p:spTree>
    <p:extLst>
      <p:ext uri="{BB962C8B-B14F-4D97-AF65-F5344CB8AC3E}">
        <p14:creationId xmlns:p14="http://schemas.microsoft.com/office/powerpoint/2010/main" val="30417263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085850"/>
            <a:ext cx="8458200" cy="3086100"/>
          </a:xfrm>
        </p:spPr>
        <p:txBody>
          <a:bodyPr/>
          <a:lstStyle/>
          <a:p>
            <a:r>
              <a:rPr lang="en-US" dirty="0" smtClean="0"/>
              <a:t>In considering the type of publication, the Task Force took into account the different types of publications (other than standards) issued by the standard setting boards supported by IFAC and by the staff</a:t>
            </a:r>
          </a:p>
          <a:p>
            <a:r>
              <a:rPr lang="en-US" dirty="0" smtClean="0"/>
              <a:t>A chart detailing the types of publications can be seen in Agenda Item 7-C</a:t>
            </a:r>
          </a:p>
          <a:p>
            <a:pPr marL="0" indent="0">
              <a:buNone/>
            </a:pPr>
            <a:endParaRPr lang="en-US" dirty="0" smtClean="0"/>
          </a:p>
        </p:txBody>
      </p:sp>
      <p:sp>
        <p:nvSpPr>
          <p:cNvPr id="3" name="Title 2"/>
          <p:cNvSpPr>
            <a:spLocks noGrp="1"/>
          </p:cNvSpPr>
          <p:nvPr>
            <p:ph type="title"/>
          </p:nvPr>
        </p:nvSpPr>
        <p:spPr/>
        <p:txBody>
          <a:bodyPr/>
          <a:lstStyle/>
          <a:p>
            <a:r>
              <a:rPr lang="en-CA" i="1" dirty="0"/>
              <a:t/>
            </a:r>
            <a:br>
              <a:rPr lang="en-CA" i="1" dirty="0"/>
            </a:br>
            <a:r>
              <a:rPr lang="en-US" dirty="0" smtClean="0"/>
              <a:t> Publication Type</a:t>
            </a:r>
            <a:r>
              <a:rPr lang="en-US" dirty="0"/>
              <a:t/>
            </a:r>
            <a:br>
              <a:rPr lang="en-US" dirty="0"/>
            </a:br>
            <a:endParaRPr lang="en-US" dirty="0"/>
          </a:p>
        </p:txBody>
      </p:sp>
      <p:sp>
        <p:nvSpPr>
          <p:cNvPr id="4" name="Subtitle 3"/>
          <p:cNvSpPr>
            <a:spLocks noGrp="1"/>
          </p:cNvSpPr>
          <p:nvPr>
            <p:ph type="subTitle" idx="10"/>
          </p:nvPr>
        </p:nvSpPr>
        <p:spPr/>
        <p:txBody>
          <a:bodyPr/>
          <a:lstStyle/>
          <a:p>
            <a:r>
              <a:rPr lang="en-US" dirty="0" smtClean="0">
                <a:latin typeface="Arial" charset="0"/>
              </a:rPr>
              <a:t>Non-Assurance Services</a:t>
            </a:r>
          </a:p>
          <a:p>
            <a:endParaRPr lang="en-US" dirty="0"/>
          </a:p>
        </p:txBody>
      </p:sp>
    </p:spTree>
    <p:extLst>
      <p:ext uri="{BB962C8B-B14F-4D97-AF65-F5344CB8AC3E}">
        <p14:creationId xmlns:p14="http://schemas.microsoft.com/office/powerpoint/2010/main" val="22441433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Task Force agreed that the paper:</a:t>
            </a:r>
          </a:p>
          <a:p>
            <a:pPr lvl="1"/>
            <a:r>
              <a:rPr lang="en-US" sz="1600" dirty="0" smtClean="0"/>
              <a:t>Should be issued by the Board due to the nature of the material;</a:t>
            </a:r>
          </a:p>
          <a:p>
            <a:pPr lvl="1"/>
            <a:r>
              <a:rPr lang="en-US" sz="1600" dirty="0" smtClean="0"/>
              <a:t>Should be used as a communication vehicle to explain key principles and the position of the Board;</a:t>
            </a:r>
          </a:p>
          <a:p>
            <a:pPr lvl="1"/>
            <a:r>
              <a:rPr lang="en-US" sz="1600" dirty="0" smtClean="0"/>
              <a:t>Will not be authoritative – it will not go through due process of a standard;</a:t>
            </a:r>
          </a:p>
          <a:p>
            <a:pPr lvl="1"/>
            <a:r>
              <a:rPr lang="en-US" sz="1600" dirty="0" smtClean="0"/>
              <a:t>Should not be exposed for public comment, however it should generate dialogue with the Board’s stakeholders;</a:t>
            </a:r>
          </a:p>
          <a:p>
            <a:pPr lvl="1"/>
            <a:r>
              <a:rPr lang="en-US" sz="1600" dirty="0" smtClean="0"/>
              <a:t>Should be written for all stakeholders; </a:t>
            </a:r>
          </a:p>
          <a:p>
            <a:pPr lvl="1"/>
            <a:r>
              <a:rPr lang="en-US" sz="1600" dirty="0" smtClean="0"/>
              <a:t>Most likely would not need updating in the future based on the material; and</a:t>
            </a:r>
          </a:p>
          <a:p>
            <a:pPr lvl="1"/>
            <a:r>
              <a:rPr lang="en-US" sz="1600" dirty="0" smtClean="0"/>
              <a:t>Should be located on the IESBA website and not in the handbook.</a:t>
            </a:r>
          </a:p>
          <a:p>
            <a:pPr lvl="2"/>
            <a:endParaRPr lang="en-US" dirty="0"/>
          </a:p>
          <a:p>
            <a:pPr lvl="1"/>
            <a:endParaRPr lang="en-US" dirty="0"/>
          </a:p>
          <a:p>
            <a:pPr lvl="1"/>
            <a:endParaRPr lang="en-US" dirty="0" smtClean="0"/>
          </a:p>
        </p:txBody>
      </p:sp>
      <p:sp>
        <p:nvSpPr>
          <p:cNvPr id="3" name="Title 2"/>
          <p:cNvSpPr>
            <a:spLocks noGrp="1"/>
          </p:cNvSpPr>
          <p:nvPr>
            <p:ph type="title"/>
          </p:nvPr>
        </p:nvSpPr>
        <p:spPr/>
        <p:txBody>
          <a:bodyPr/>
          <a:lstStyle/>
          <a:p>
            <a:r>
              <a:rPr lang="en-CA" i="1" dirty="0"/>
              <a:t/>
            </a:r>
            <a:br>
              <a:rPr lang="en-CA" i="1" dirty="0"/>
            </a:br>
            <a:r>
              <a:rPr lang="en-US" dirty="0" smtClean="0"/>
              <a:t> Publication Type</a:t>
            </a:r>
            <a:endParaRPr lang="en-US" dirty="0"/>
          </a:p>
        </p:txBody>
      </p:sp>
      <p:sp>
        <p:nvSpPr>
          <p:cNvPr id="4" name="Subtitle 3"/>
          <p:cNvSpPr>
            <a:spLocks noGrp="1"/>
          </p:cNvSpPr>
          <p:nvPr>
            <p:ph type="subTitle" idx="10"/>
          </p:nvPr>
        </p:nvSpPr>
        <p:spPr/>
        <p:txBody>
          <a:bodyPr/>
          <a:lstStyle/>
          <a:p>
            <a:r>
              <a:rPr lang="en-US" dirty="0" smtClean="0">
                <a:latin typeface="Arial" charset="0"/>
              </a:rPr>
              <a:t>Non-Assurance Services</a:t>
            </a:r>
          </a:p>
          <a:p>
            <a:endParaRPr lang="en-US" dirty="0"/>
          </a:p>
        </p:txBody>
      </p:sp>
    </p:spTree>
    <p:extLst>
      <p:ext uri="{BB962C8B-B14F-4D97-AF65-F5344CB8AC3E}">
        <p14:creationId xmlns:p14="http://schemas.microsoft.com/office/powerpoint/2010/main" val="39348755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Based on these conclusions, the Task Force agreed that the paper should be a policy position paper under the category of “Board Publication,” as:</a:t>
            </a:r>
          </a:p>
          <a:p>
            <a:pPr lvl="1"/>
            <a:r>
              <a:rPr lang="en-US" dirty="0" smtClean="0"/>
              <a:t>It will be Board-approved, yet not authoritative; and</a:t>
            </a:r>
          </a:p>
          <a:p>
            <a:pPr lvl="1"/>
            <a:r>
              <a:rPr lang="en-US" dirty="0" smtClean="0"/>
              <a:t>The paper has been drafted to explain the position of the Board concerning the standard-setting process and the conceptual framework using the NAS standards as the example.</a:t>
            </a:r>
          </a:p>
          <a:p>
            <a:pPr lvl="2"/>
            <a:endParaRPr lang="en-US" dirty="0"/>
          </a:p>
          <a:p>
            <a:pPr lvl="1"/>
            <a:endParaRPr lang="en-US" dirty="0"/>
          </a:p>
          <a:p>
            <a:pPr lvl="1"/>
            <a:endParaRPr lang="en-US" dirty="0" smtClean="0"/>
          </a:p>
        </p:txBody>
      </p:sp>
      <p:sp>
        <p:nvSpPr>
          <p:cNvPr id="3" name="Title 2"/>
          <p:cNvSpPr>
            <a:spLocks noGrp="1"/>
          </p:cNvSpPr>
          <p:nvPr>
            <p:ph type="title"/>
          </p:nvPr>
        </p:nvSpPr>
        <p:spPr/>
        <p:txBody>
          <a:bodyPr/>
          <a:lstStyle/>
          <a:p>
            <a:r>
              <a:rPr lang="en-CA" i="1" dirty="0"/>
              <a:t/>
            </a:r>
            <a:br>
              <a:rPr lang="en-CA" i="1" dirty="0"/>
            </a:br>
            <a:r>
              <a:rPr lang="en-US" dirty="0" smtClean="0"/>
              <a:t> Publication Type</a:t>
            </a:r>
            <a:endParaRPr lang="en-US" dirty="0"/>
          </a:p>
        </p:txBody>
      </p:sp>
      <p:sp>
        <p:nvSpPr>
          <p:cNvPr id="4" name="Subtitle 3"/>
          <p:cNvSpPr>
            <a:spLocks noGrp="1"/>
          </p:cNvSpPr>
          <p:nvPr>
            <p:ph type="subTitle" idx="10"/>
          </p:nvPr>
        </p:nvSpPr>
        <p:spPr/>
        <p:txBody>
          <a:bodyPr/>
          <a:lstStyle/>
          <a:p>
            <a:r>
              <a:rPr lang="en-US" dirty="0" smtClean="0">
                <a:latin typeface="Arial" charset="0"/>
              </a:rPr>
              <a:t>Non-Assurance Services</a:t>
            </a:r>
          </a:p>
          <a:p>
            <a:endParaRPr lang="en-US" dirty="0"/>
          </a:p>
        </p:txBody>
      </p:sp>
    </p:spTree>
    <p:extLst>
      <p:ext uri="{BB962C8B-B14F-4D97-AF65-F5344CB8AC3E}">
        <p14:creationId xmlns:p14="http://schemas.microsoft.com/office/powerpoint/2010/main" val="41411961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Outline for the paper was presented to the Board at the September 2013 meeting</a:t>
            </a:r>
          </a:p>
          <a:p>
            <a:r>
              <a:rPr lang="en-US" dirty="0" smtClean="0"/>
              <a:t>Task Force agreed that the paper should:</a:t>
            </a:r>
          </a:p>
          <a:p>
            <a:pPr lvl="1"/>
            <a:r>
              <a:rPr lang="en-US" dirty="0"/>
              <a:t>B</a:t>
            </a:r>
            <a:r>
              <a:rPr lang="en-US" dirty="0" smtClean="0"/>
              <a:t>e concise based on Board feedback (no more than five pages);</a:t>
            </a:r>
          </a:p>
          <a:p>
            <a:pPr lvl="1"/>
            <a:r>
              <a:rPr lang="en-US" dirty="0" smtClean="0"/>
              <a:t>Be efficient and effective in explaining the Board’s position; and</a:t>
            </a:r>
          </a:p>
          <a:p>
            <a:pPr lvl="1"/>
            <a:r>
              <a:rPr lang="en-US" dirty="0" smtClean="0"/>
              <a:t>Have an overarching message conveying the Board’s robust process for setting global standards and the conceptual framework while using NAS as the vehicle to demonstrate the details of the message</a:t>
            </a:r>
            <a:endParaRPr lang="en-US" dirty="0"/>
          </a:p>
          <a:p>
            <a:pPr lvl="1"/>
            <a:endParaRPr lang="en-US" dirty="0" smtClean="0"/>
          </a:p>
        </p:txBody>
      </p:sp>
      <p:sp>
        <p:nvSpPr>
          <p:cNvPr id="3" name="Title 2"/>
          <p:cNvSpPr>
            <a:spLocks noGrp="1"/>
          </p:cNvSpPr>
          <p:nvPr>
            <p:ph type="title"/>
          </p:nvPr>
        </p:nvSpPr>
        <p:spPr/>
        <p:txBody>
          <a:bodyPr/>
          <a:lstStyle/>
          <a:p>
            <a:r>
              <a:rPr lang="en-CA" i="1" dirty="0"/>
              <a:t/>
            </a:r>
            <a:br>
              <a:rPr lang="en-CA" i="1" dirty="0"/>
            </a:br>
            <a:r>
              <a:rPr lang="en-US" dirty="0" smtClean="0"/>
              <a:t> Draft Paper</a:t>
            </a:r>
            <a:endParaRPr lang="en-US" dirty="0"/>
          </a:p>
        </p:txBody>
      </p:sp>
      <p:sp>
        <p:nvSpPr>
          <p:cNvPr id="4" name="Subtitle 3"/>
          <p:cNvSpPr>
            <a:spLocks noGrp="1"/>
          </p:cNvSpPr>
          <p:nvPr>
            <p:ph type="subTitle" idx="10"/>
          </p:nvPr>
        </p:nvSpPr>
        <p:spPr/>
        <p:txBody>
          <a:bodyPr/>
          <a:lstStyle/>
          <a:p>
            <a:r>
              <a:rPr lang="en-US" dirty="0" smtClean="0">
                <a:latin typeface="Arial" charset="0"/>
              </a:rPr>
              <a:t>Non-Assurance Services</a:t>
            </a:r>
          </a:p>
          <a:p>
            <a:endParaRPr lang="en-US" dirty="0"/>
          </a:p>
        </p:txBody>
      </p:sp>
    </p:spTree>
    <p:extLst>
      <p:ext uri="{BB962C8B-B14F-4D97-AF65-F5344CB8AC3E}">
        <p14:creationId xmlns:p14="http://schemas.microsoft.com/office/powerpoint/2010/main" val="30280814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Structure of the paper:</a:t>
            </a:r>
          </a:p>
          <a:p>
            <a:pPr lvl="1"/>
            <a:r>
              <a:rPr lang="en-US" dirty="0" smtClean="0"/>
              <a:t>Introduction – states the purpose of the paper</a:t>
            </a:r>
          </a:p>
          <a:p>
            <a:pPr lvl="1"/>
            <a:r>
              <a:rPr lang="en-US" dirty="0" smtClean="0"/>
              <a:t>Independence</a:t>
            </a:r>
          </a:p>
          <a:p>
            <a:pPr lvl="2"/>
            <a:r>
              <a:rPr lang="en-US" dirty="0"/>
              <a:t>E</a:t>
            </a:r>
            <a:r>
              <a:rPr lang="en-US" dirty="0" smtClean="0"/>
              <a:t>stablishes importance of independence linking the term to the fundamental principles and serving the public interest;</a:t>
            </a:r>
          </a:p>
          <a:p>
            <a:pPr lvl="2"/>
            <a:r>
              <a:rPr lang="en-US" dirty="0" smtClean="0"/>
              <a:t>Links independence via an unbiased evaluation of audit evidence to quality of audit; and</a:t>
            </a:r>
          </a:p>
          <a:p>
            <a:pPr lvl="2"/>
            <a:r>
              <a:rPr lang="en-US" dirty="0" smtClean="0"/>
              <a:t>Displays to reader the importance to which the Board considers independence.</a:t>
            </a:r>
          </a:p>
          <a:p>
            <a:pPr lvl="1"/>
            <a:endParaRPr lang="en-US" dirty="0" smtClean="0"/>
          </a:p>
        </p:txBody>
      </p:sp>
      <p:sp>
        <p:nvSpPr>
          <p:cNvPr id="3" name="Title 2"/>
          <p:cNvSpPr>
            <a:spLocks noGrp="1"/>
          </p:cNvSpPr>
          <p:nvPr>
            <p:ph type="title"/>
          </p:nvPr>
        </p:nvSpPr>
        <p:spPr/>
        <p:txBody>
          <a:bodyPr/>
          <a:lstStyle/>
          <a:p>
            <a:r>
              <a:rPr lang="en-CA" i="1" dirty="0"/>
              <a:t/>
            </a:r>
            <a:br>
              <a:rPr lang="en-CA" i="1" dirty="0"/>
            </a:br>
            <a:r>
              <a:rPr lang="en-US" dirty="0" smtClean="0"/>
              <a:t> Draft Paper</a:t>
            </a:r>
            <a:endParaRPr lang="en-US" dirty="0"/>
          </a:p>
        </p:txBody>
      </p:sp>
      <p:sp>
        <p:nvSpPr>
          <p:cNvPr id="4" name="Subtitle 3"/>
          <p:cNvSpPr>
            <a:spLocks noGrp="1"/>
          </p:cNvSpPr>
          <p:nvPr>
            <p:ph type="subTitle" idx="10"/>
          </p:nvPr>
        </p:nvSpPr>
        <p:spPr/>
        <p:txBody>
          <a:bodyPr/>
          <a:lstStyle/>
          <a:p>
            <a:r>
              <a:rPr lang="en-US" dirty="0" smtClean="0">
                <a:latin typeface="Arial" charset="0"/>
              </a:rPr>
              <a:t>Non-Assurance Services</a:t>
            </a:r>
          </a:p>
          <a:p>
            <a:endParaRPr lang="en-US" dirty="0"/>
          </a:p>
        </p:txBody>
      </p:sp>
    </p:spTree>
    <p:extLst>
      <p:ext uri="{BB962C8B-B14F-4D97-AF65-F5344CB8AC3E}">
        <p14:creationId xmlns:p14="http://schemas.microsoft.com/office/powerpoint/2010/main" val="40391107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Structure of the paper (continued):</a:t>
            </a:r>
          </a:p>
          <a:p>
            <a:pPr lvl="1"/>
            <a:r>
              <a:rPr lang="en-US" dirty="0" smtClean="0"/>
              <a:t>Mandate and operation of the Board – Assists reader in understanding the various factors , processes that contribute to the creation of global standards</a:t>
            </a:r>
          </a:p>
          <a:p>
            <a:pPr lvl="1"/>
            <a:r>
              <a:rPr lang="en-US" dirty="0" smtClean="0"/>
              <a:t>Conceptual framework and NAS provisions</a:t>
            </a:r>
          </a:p>
          <a:p>
            <a:pPr lvl="2"/>
            <a:r>
              <a:rPr lang="en-US" dirty="0" smtClean="0"/>
              <a:t>Clearly states that if threats are not at an acceptable level, the professional accountant is obligated to terminate the engagement; and</a:t>
            </a:r>
          </a:p>
          <a:p>
            <a:pPr lvl="2"/>
            <a:r>
              <a:rPr lang="en-US" dirty="0" smtClean="0"/>
              <a:t>Global applicability of the approach.</a:t>
            </a:r>
          </a:p>
        </p:txBody>
      </p:sp>
      <p:sp>
        <p:nvSpPr>
          <p:cNvPr id="3" name="Title 2"/>
          <p:cNvSpPr>
            <a:spLocks noGrp="1"/>
          </p:cNvSpPr>
          <p:nvPr>
            <p:ph type="title"/>
          </p:nvPr>
        </p:nvSpPr>
        <p:spPr/>
        <p:txBody>
          <a:bodyPr/>
          <a:lstStyle/>
          <a:p>
            <a:r>
              <a:rPr lang="en-CA" i="1" dirty="0"/>
              <a:t/>
            </a:r>
            <a:br>
              <a:rPr lang="en-CA" i="1" dirty="0"/>
            </a:br>
            <a:r>
              <a:rPr lang="en-US" dirty="0" smtClean="0"/>
              <a:t> Draft Paper</a:t>
            </a:r>
            <a:endParaRPr lang="en-US" dirty="0"/>
          </a:p>
        </p:txBody>
      </p:sp>
      <p:sp>
        <p:nvSpPr>
          <p:cNvPr id="4" name="Subtitle 3"/>
          <p:cNvSpPr>
            <a:spLocks noGrp="1"/>
          </p:cNvSpPr>
          <p:nvPr>
            <p:ph type="subTitle" idx="10"/>
          </p:nvPr>
        </p:nvSpPr>
        <p:spPr/>
        <p:txBody>
          <a:bodyPr/>
          <a:lstStyle/>
          <a:p>
            <a:r>
              <a:rPr lang="en-US" dirty="0" smtClean="0">
                <a:latin typeface="Arial" charset="0"/>
              </a:rPr>
              <a:t>Non-Assurance Services</a:t>
            </a:r>
          </a:p>
          <a:p>
            <a:endParaRPr lang="en-US" dirty="0"/>
          </a:p>
        </p:txBody>
      </p:sp>
    </p:spTree>
    <p:extLst>
      <p:ext uri="{BB962C8B-B14F-4D97-AF65-F5344CB8AC3E}">
        <p14:creationId xmlns:p14="http://schemas.microsoft.com/office/powerpoint/2010/main" val="2480391475"/>
      </p:ext>
    </p:extLst>
  </p:cSld>
  <p:clrMapOvr>
    <a:masterClrMapping/>
  </p:clrMapOvr>
  <p:timing>
    <p:tnLst>
      <p:par>
        <p:cTn id="1" dur="indefinite" restart="never" nodeType="tmRoot"/>
      </p:par>
    </p:tnLst>
  </p:timing>
</p:sld>
</file>

<file path=ppt/theme/theme1.xml><?xml version="1.0" encoding="utf-8"?>
<a:theme xmlns:a="http://schemas.openxmlformats.org/drawingml/2006/main" name="IFAC_Powerpoint_template_GREEN RIBBON_IESBA">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IFAC_Powerpoint_template_GREEN RIBBON_IESBA</Template>
  <TotalTime>3304</TotalTime>
  <Words>828</Words>
  <Application>Microsoft Office PowerPoint</Application>
  <PresentationFormat>On-screen Show (16:9)</PresentationFormat>
  <Paragraphs>118</Paragraphs>
  <Slides>14</Slides>
  <Notes>13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IFAC_Powerpoint_template_GREEN RIBBON_IESBA</vt:lpstr>
      <vt:lpstr>Non-Assurance Services</vt:lpstr>
      <vt:lpstr>  Background</vt:lpstr>
      <vt:lpstr>  Project Purpose &amp; Safeguards </vt:lpstr>
      <vt:lpstr>  Publication Type </vt:lpstr>
      <vt:lpstr>  Publication Type</vt:lpstr>
      <vt:lpstr>  Publication Type</vt:lpstr>
      <vt:lpstr>  Draft Paper</vt:lpstr>
      <vt:lpstr>  Draft Paper</vt:lpstr>
      <vt:lpstr>  Draft Paper</vt:lpstr>
      <vt:lpstr>  Draft Paper</vt:lpstr>
      <vt:lpstr>  Draft Paper</vt:lpstr>
      <vt:lpstr>  Key Dates </vt:lpstr>
      <vt:lpstr>  </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24pt Arial Bold</dc:title>
  <dc:creator>cjackson</dc:creator>
  <cp:lastModifiedBy>AICPA</cp:lastModifiedBy>
  <cp:revision>237</cp:revision>
  <cp:lastPrinted>2011-09-27T17:54:21Z</cp:lastPrinted>
  <dcterms:created xsi:type="dcterms:W3CDTF">2012-06-13T13:25:15Z</dcterms:created>
  <dcterms:modified xsi:type="dcterms:W3CDTF">2014-07-08T19:14:36Z</dcterms:modified>
</cp:coreProperties>
</file>