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801" r:id="rId1"/>
  </p:sldMasterIdLst>
  <p:notesMasterIdLst>
    <p:notesMasterId r:id="rId19"/>
  </p:notesMasterIdLst>
  <p:handoutMasterIdLst>
    <p:handoutMasterId r:id="rId20"/>
  </p:handoutMasterIdLst>
  <p:sldIdLst>
    <p:sldId id="260" r:id="rId2"/>
    <p:sldId id="276" r:id="rId3"/>
    <p:sldId id="294" r:id="rId4"/>
    <p:sldId id="275" r:id="rId5"/>
    <p:sldId id="295" r:id="rId6"/>
    <p:sldId id="302" r:id="rId7"/>
    <p:sldId id="301" r:id="rId8"/>
    <p:sldId id="303" r:id="rId9"/>
    <p:sldId id="304" r:id="rId10"/>
    <p:sldId id="297" r:id="rId11"/>
    <p:sldId id="308" r:id="rId12"/>
    <p:sldId id="296" r:id="rId13"/>
    <p:sldId id="307" r:id="rId14"/>
    <p:sldId id="309" r:id="rId15"/>
    <p:sldId id="299" r:id="rId16"/>
    <p:sldId id="298" r:id="rId17"/>
    <p:sldId id="310" r:id="rId18"/>
  </p:sldIdLst>
  <p:sldSz cx="9144000" cy="5143500" type="screen16x9"/>
  <p:notesSz cx="6950075" cy="9236075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1493">
          <p15:clr>
            <a:srgbClr val="A4A3A4"/>
          </p15:clr>
        </p15:guide>
        <p15:guide id="2" pos="2688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09">
          <p15:clr>
            <a:srgbClr val="A4A3A4"/>
          </p15:clr>
        </p15:guide>
        <p15:guide id="2" pos="2189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2A9D9"/>
    <a:srgbClr val="013C80"/>
    <a:srgbClr val="2D8EC2"/>
    <a:srgbClr val="1A276D"/>
    <a:srgbClr val="68B133"/>
    <a:srgbClr val="168136"/>
    <a:srgbClr val="D53D20"/>
    <a:srgbClr val="D56229"/>
    <a:srgbClr val="E58D23"/>
    <a:srgbClr val="29539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956" autoAdjust="0"/>
    <p:restoredTop sz="85790" autoAdjust="0"/>
  </p:normalViewPr>
  <p:slideViewPr>
    <p:cSldViewPr showGuides="1">
      <p:cViewPr varScale="1">
        <p:scale>
          <a:sx n="96" d="100"/>
          <a:sy n="96" d="100"/>
        </p:scale>
        <p:origin x="1205" y="77"/>
      </p:cViewPr>
      <p:guideLst>
        <p:guide orient="horz" pos="1493"/>
        <p:guide pos="268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2" d="100"/>
          <a:sy n="52" d="100"/>
        </p:scale>
        <p:origin x="-2826" y="-108"/>
      </p:cViewPr>
      <p:guideLst>
        <p:guide orient="horz" pos="2909"/>
        <p:guide pos="2189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11699" cy="463408"/>
          </a:xfrm>
          <a:prstGeom prst="rect">
            <a:avLst/>
          </a:prstGeom>
        </p:spPr>
        <p:txBody>
          <a:bodyPr vert="horz" lIns="92492" tIns="46246" rIns="92492" bIns="46246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36768" y="0"/>
            <a:ext cx="3011699" cy="463408"/>
          </a:xfrm>
          <a:prstGeom prst="rect">
            <a:avLst/>
          </a:prstGeom>
        </p:spPr>
        <p:txBody>
          <a:bodyPr vert="horz" lIns="92492" tIns="46246" rIns="92492" bIns="46246" rtlCol="0"/>
          <a:lstStyle>
            <a:lvl1pPr algn="r">
              <a:defRPr sz="1200"/>
            </a:lvl1pPr>
          </a:lstStyle>
          <a:p>
            <a:fld id="{4E0F0BE7-DE0C-431D-8103-D97C5044CF3D}" type="datetimeFigureOut">
              <a:rPr lang="en-US" smtClean="0"/>
              <a:t>11/2/2016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772669"/>
            <a:ext cx="3011699" cy="463407"/>
          </a:xfrm>
          <a:prstGeom prst="rect">
            <a:avLst/>
          </a:prstGeom>
        </p:spPr>
        <p:txBody>
          <a:bodyPr vert="horz" lIns="92492" tIns="46246" rIns="92492" bIns="46246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36768" y="8772669"/>
            <a:ext cx="3011699" cy="463407"/>
          </a:xfrm>
          <a:prstGeom prst="rect">
            <a:avLst/>
          </a:prstGeom>
        </p:spPr>
        <p:txBody>
          <a:bodyPr vert="horz" lIns="92492" tIns="46246" rIns="92492" bIns="46246" rtlCol="0" anchor="b"/>
          <a:lstStyle>
            <a:lvl1pPr algn="r">
              <a:defRPr sz="1200"/>
            </a:lvl1pPr>
          </a:lstStyle>
          <a:p>
            <a:fld id="{17495AC8-CB7C-4FCD-A843-1A09D378A9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550675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11699" cy="461804"/>
          </a:xfrm>
          <a:prstGeom prst="rect">
            <a:avLst/>
          </a:prstGeom>
        </p:spPr>
        <p:txBody>
          <a:bodyPr vert="horz" lIns="92492" tIns="46246" rIns="92492" bIns="46246" rtlCol="0"/>
          <a:lstStyle>
            <a:lvl1pPr algn="l">
              <a:defRPr sz="1200"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36768" y="0"/>
            <a:ext cx="3011699" cy="461804"/>
          </a:xfrm>
          <a:prstGeom prst="rect">
            <a:avLst/>
          </a:prstGeom>
        </p:spPr>
        <p:txBody>
          <a:bodyPr vert="horz" wrap="square" lIns="92492" tIns="46246" rIns="92492" bIns="46246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B12CF44F-EFC8-E748-80EB-4ED396B872D8}" type="datetime1">
              <a:rPr lang="en-US"/>
              <a:pPr>
                <a:defRPr/>
              </a:pPr>
              <a:t>11/2/2016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95288" y="692150"/>
            <a:ext cx="6159500" cy="34639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492" tIns="46246" rIns="92492" bIns="46246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95008" y="4387136"/>
            <a:ext cx="5560060" cy="4156234"/>
          </a:xfrm>
          <a:prstGeom prst="rect">
            <a:avLst/>
          </a:prstGeom>
        </p:spPr>
        <p:txBody>
          <a:bodyPr vert="horz" lIns="92492" tIns="46246" rIns="92492" bIns="46246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772668"/>
            <a:ext cx="3011699" cy="461804"/>
          </a:xfrm>
          <a:prstGeom prst="rect">
            <a:avLst/>
          </a:prstGeom>
        </p:spPr>
        <p:txBody>
          <a:bodyPr vert="horz" lIns="92492" tIns="46246" rIns="92492" bIns="46246" rtlCol="0" anchor="b"/>
          <a:lstStyle>
            <a:lvl1pPr algn="l">
              <a:defRPr sz="1200"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36768" y="8772668"/>
            <a:ext cx="3011699" cy="461804"/>
          </a:xfrm>
          <a:prstGeom prst="rect">
            <a:avLst/>
          </a:prstGeom>
        </p:spPr>
        <p:txBody>
          <a:bodyPr vert="horz" wrap="square" lIns="92492" tIns="46246" rIns="92492" bIns="46246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F177551F-2C26-5D4E-AA97-F437309E464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555759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59012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904918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52136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thicsboard.org/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ChangeArrowheads="1"/>
          </p:cNvSpPr>
          <p:nvPr userDrawn="1"/>
        </p:nvSpPr>
        <p:spPr bwMode="auto">
          <a:xfrm>
            <a:off x="0" y="0"/>
            <a:ext cx="9144000" cy="51435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Rectangle 5"/>
          <p:cNvSpPr>
            <a:spLocks noChangeArrowheads="1"/>
          </p:cNvSpPr>
          <p:nvPr userDrawn="1"/>
        </p:nvSpPr>
        <p:spPr bwMode="auto">
          <a:xfrm>
            <a:off x="0" y="1198960"/>
            <a:ext cx="9144000" cy="3942159"/>
          </a:xfrm>
          <a:prstGeom prst="rect">
            <a:avLst/>
          </a:prstGeom>
          <a:gradFill rotWithShape="0">
            <a:gsLst>
              <a:gs pos="0">
                <a:srgbClr val="18276E"/>
              </a:gs>
              <a:gs pos="100000">
                <a:srgbClr val="0092D2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6" name="Picture 6" descr="Ribbon_green_1.25in_width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600" y="1195388"/>
            <a:ext cx="6629400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9" descr="IFAC_Logo_MASTERcolor_092711-CS4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 bwMode="auto">
          <a:xfrm>
            <a:off x="304800" y="549316"/>
            <a:ext cx="2058988" cy="4491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267200" y="1257300"/>
            <a:ext cx="4648200" cy="742950"/>
          </a:xfrm>
        </p:spPr>
        <p:txBody>
          <a:bodyPr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4267200" y="2484835"/>
            <a:ext cx="3060700" cy="1314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04189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ack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"/>
          <p:cNvSpPr>
            <a:spLocks noChangeArrowheads="1"/>
          </p:cNvSpPr>
          <p:nvPr userDrawn="1"/>
        </p:nvSpPr>
        <p:spPr bwMode="auto">
          <a:xfrm flipH="1">
            <a:off x="384176" y="4572000"/>
            <a:ext cx="8759825" cy="34529"/>
          </a:xfrm>
          <a:prstGeom prst="rect">
            <a:avLst/>
          </a:prstGeom>
          <a:gradFill rotWithShape="1">
            <a:gsLst>
              <a:gs pos="0">
                <a:srgbClr val="168136"/>
              </a:gs>
              <a:gs pos="999">
                <a:srgbClr val="168136"/>
              </a:gs>
              <a:gs pos="100000">
                <a:srgbClr val="68B133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5" name="Picture 9" descr="IFAC_Logo_MASTERcolor_092711-CS4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 bwMode="auto">
          <a:xfrm>
            <a:off x="3098597" y="1650244"/>
            <a:ext cx="2946809" cy="642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 userDrawn="1"/>
        </p:nvSpPr>
        <p:spPr>
          <a:xfrm>
            <a:off x="3462103" y="3829050"/>
            <a:ext cx="23263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solidFill>
                  <a:schemeClr val="tx2">
                    <a:lumMod val="65000"/>
                    <a:lumOff val="35000"/>
                  </a:schemeClr>
                </a:solidFill>
                <a:hlinkClick r:id="rId3"/>
              </a:rPr>
              <a:t>www.ethicsboard.org</a:t>
            </a:r>
            <a:endParaRPr lang="en-US" sz="1800" dirty="0">
              <a:solidFill>
                <a:schemeClr val="tx2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92953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381000" y="342900"/>
            <a:ext cx="7543800" cy="4000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9" name="Subtitle 2"/>
          <p:cNvSpPr>
            <a:spLocks noGrp="1"/>
          </p:cNvSpPr>
          <p:nvPr>
            <p:ph type="subTitle" idx="10"/>
          </p:nvPr>
        </p:nvSpPr>
        <p:spPr>
          <a:xfrm>
            <a:off x="381000" y="114300"/>
            <a:ext cx="2667000" cy="171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2306726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817854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4787"/>
            <a:ext cx="5791200" cy="481013"/>
          </a:xfrm>
        </p:spPr>
        <p:txBody>
          <a:bodyPr/>
          <a:lstStyle>
            <a:lvl1pPr algn="l">
              <a:defRPr sz="24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200151"/>
            <a:ext cx="5111750" cy="3200400"/>
          </a:xfrm>
        </p:spPr>
        <p:txBody>
          <a:bodyPr/>
          <a:lstStyle>
            <a:lvl1pPr>
              <a:defRPr sz="24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1" y="1200151"/>
            <a:ext cx="3084513" cy="32003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960684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1" y="3305176"/>
            <a:ext cx="8113713" cy="1021556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1" y="2180035"/>
            <a:ext cx="8113713" cy="1125140"/>
          </a:xfrm>
        </p:spPr>
        <p:txBody>
          <a:bodyPr anchor="b"/>
          <a:lstStyle>
            <a:lvl1pPr marL="0" indent="0">
              <a:buNone/>
              <a:defRPr sz="24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94396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1485900"/>
            <a:ext cx="4114800" cy="3086100"/>
          </a:xfrm>
        </p:spPr>
        <p:txBody>
          <a:bodyPr/>
          <a:lstStyle>
            <a:lvl1pPr>
              <a:defRPr sz="24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37100" y="1485900"/>
            <a:ext cx="4114800" cy="3086100"/>
          </a:xfrm>
        </p:spPr>
        <p:txBody>
          <a:bodyPr/>
          <a:lstStyle>
            <a:lvl1pPr>
              <a:defRPr sz="24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381000" y="342900"/>
            <a:ext cx="7543800" cy="4000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Subtitle 2"/>
          <p:cNvSpPr>
            <a:spLocks noGrp="1"/>
          </p:cNvSpPr>
          <p:nvPr>
            <p:ph type="subTitle" idx="10"/>
          </p:nvPr>
        </p:nvSpPr>
        <p:spPr>
          <a:xfrm>
            <a:off x="381000" y="114300"/>
            <a:ext cx="2667000" cy="171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3646529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81000" y="342900"/>
            <a:ext cx="7543800" cy="4000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0"/>
          </p:nvPr>
        </p:nvSpPr>
        <p:spPr>
          <a:xfrm>
            <a:off x="381000" y="114300"/>
            <a:ext cx="2667000" cy="171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3323325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875307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1000" y="1200150"/>
            <a:ext cx="8458200" cy="3143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 smtClean="0"/>
          </a:p>
        </p:txBody>
      </p:sp>
    </p:spTree>
    <p:extLst>
      <p:ext uri="{BB962C8B-B14F-4D97-AF65-F5344CB8AC3E}">
        <p14:creationId xmlns:p14="http://schemas.microsoft.com/office/powerpoint/2010/main" val="6392953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17" descr="Ribbon_green_top.png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350" y="1"/>
            <a:ext cx="9131300" cy="9263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3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285750"/>
            <a:ext cx="7543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5364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1000" y="1143000"/>
            <a:ext cx="8458200" cy="308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pic>
        <p:nvPicPr>
          <p:cNvPr id="15365" name="Picture 6" descr="IFAC_Logo_MASTERcolor_092711-CS4.png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 bwMode="auto">
          <a:xfrm>
            <a:off x="381000" y="4762504"/>
            <a:ext cx="1096963" cy="2393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7" name="Rectangle 5"/>
          <p:cNvSpPr>
            <a:spLocks noChangeArrowheads="1"/>
          </p:cNvSpPr>
          <p:nvPr/>
        </p:nvSpPr>
        <p:spPr bwMode="auto">
          <a:xfrm flipH="1">
            <a:off x="384176" y="4572000"/>
            <a:ext cx="8759825" cy="34529"/>
          </a:xfrm>
          <a:prstGeom prst="rect">
            <a:avLst/>
          </a:prstGeom>
          <a:gradFill rotWithShape="1">
            <a:gsLst>
              <a:gs pos="0">
                <a:srgbClr val="168136"/>
              </a:gs>
              <a:gs pos="999">
                <a:srgbClr val="168136"/>
              </a:gs>
              <a:gs pos="100000">
                <a:srgbClr val="68B133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" name="Slide Number Placeholder 3"/>
          <p:cNvSpPr txBox="1">
            <a:spLocks noGrp="1"/>
          </p:cNvSpPr>
          <p:nvPr userDrawn="1"/>
        </p:nvSpPr>
        <p:spPr bwMode="auto">
          <a:xfrm>
            <a:off x="6424616" y="4824412"/>
            <a:ext cx="2414587" cy="11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defTabSz="4572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37931725" indent="-37474525" defTabSz="4572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pPr algn="r">
              <a:defRPr/>
            </a:pPr>
            <a:r>
              <a:rPr lang="en-US" sz="800" dirty="0" smtClean="0">
                <a:solidFill>
                  <a:schemeClr val="bg2"/>
                </a:solidFill>
                <a:cs typeface="MS PGothic" charset="0"/>
              </a:rPr>
              <a:t>Page </a:t>
            </a:r>
            <a:fld id="{95158037-59F0-9C4B-B231-1C776117AADA}" type="slidenum">
              <a:rPr lang="en-US" sz="800" smtClean="0">
                <a:solidFill>
                  <a:schemeClr val="bg2"/>
                </a:solidFill>
              </a:rPr>
              <a:pPr algn="r">
                <a:defRPr/>
              </a:pPr>
              <a:t>‹#›</a:t>
            </a:fld>
            <a:r>
              <a:rPr lang="en-US" sz="800" dirty="0" smtClean="0">
                <a:solidFill>
                  <a:schemeClr val="bg2"/>
                </a:solidFill>
                <a:cs typeface="MS PGothic" charset="0"/>
              </a:rPr>
              <a:t>  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4" r:id="rId1"/>
    <p:sldLayoutId id="2147483831" r:id="rId2"/>
    <p:sldLayoutId id="2147483846" r:id="rId3"/>
    <p:sldLayoutId id="2147483847" r:id="rId4"/>
    <p:sldLayoutId id="2147483832" r:id="rId5"/>
    <p:sldLayoutId id="2147483833" r:id="rId6"/>
    <p:sldLayoutId id="2147483834" r:id="rId7"/>
    <p:sldLayoutId id="2147483835" r:id="rId8"/>
    <p:sldLayoutId id="2147483836" r:id="rId9"/>
    <p:sldLayoutId id="2147483845" r:id="rId10"/>
  </p:sldLayoutIdLst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+mj-lt"/>
          <a:ea typeface="ＭＳ Ｐゴシック" charset="0"/>
          <a:cs typeface="ＭＳ Ｐゴシック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ＭＳ Ｐゴシック" charset="0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16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14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12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extBox 1"/>
          <p:cNvSpPr txBox="1">
            <a:spLocks noChangeArrowheads="1"/>
          </p:cNvSpPr>
          <p:nvPr/>
        </p:nvSpPr>
        <p:spPr bwMode="auto">
          <a:xfrm>
            <a:off x="5664200" y="3343276"/>
            <a:ext cx="184731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Long Association Task Force</a:t>
            </a:r>
            <a:endParaRPr lang="en-US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>
          <a:xfrm>
            <a:off x="4267200" y="2484834"/>
            <a:ext cx="4114800" cy="2372916"/>
          </a:xfrm>
        </p:spPr>
        <p:txBody>
          <a:bodyPr/>
          <a:lstStyle/>
          <a:p>
            <a:pPr marL="231775" indent="-231775"/>
            <a:r>
              <a:rPr lang="en-US" b="1" dirty="0" smtClean="0">
                <a:latin typeface="Arial" charset="0"/>
              </a:rPr>
              <a:t>Marisa Orbea, Task Force Chair</a:t>
            </a:r>
          </a:p>
          <a:p>
            <a:endParaRPr lang="en-US" b="1" dirty="0" smtClean="0">
              <a:latin typeface="Arial" charset="0"/>
            </a:endParaRPr>
          </a:p>
          <a:p>
            <a:r>
              <a:rPr lang="en-US" b="1" dirty="0" smtClean="0">
                <a:latin typeface="Arial" charset="0"/>
              </a:rPr>
              <a:t>IESBA Meeting</a:t>
            </a:r>
          </a:p>
          <a:p>
            <a:r>
              <a:rPr lang="en-US" b="1" dirty="0" smtClean="0">
                <a:latin typeface="Arial" charset="0"/>
              </a:rPr>
              <a:t>July 7-9, </a:t>
            </a:r>
            <a:r>
              <a:rPr lang="en-US" b="1" dirty="0" smtClean="0">
                <a:latin typeface="Arial" charset="0"/>
              </a:rPr>
              <a:t>2014</a:t>
            </a:r>
          </a:p>
          <a:p>
            <a:r>
              <a:rPr lang="en-US" b="1" dirty="0" smtClean="0">
                <a:latin typeface="Arial" charset="0"/>
              </a:rPr>
              <a:t>New York</a:t>
            </a:r>
            <a:endParaRPr lang="en-US" b="1" dirty="0" smtClean="0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971550"/>
            <a:ext cx="8458200" cy="3505200"/>
          </a:xfrm>
        </p:spPr>
        <p:txBody>
          <a:bodyPr/>
          <a:lstStyle/>
          <a:p>
            <a:r>
              <a:rPr lang="en-US" dirty="0" smtClean="0"/>
              <a:t>The TF proposed that during cooling-off, a KAP could not: </a:t>
            </a:r>
          </a:p>
          <a:p>
            <a:pPr lvl="2"/>
            <a:r>
              <a:rPr lang="en-US" sz="2200" dirty="0" smtClean="0"/>
              <a:t>be a member of the engagement team</a:t>
            </a:r>
          </a:p>
          <a:p>
            <a:pPr lvl="2"/>
            <a:r>
              <a:rPr lang="en-US" sz="2200" dirty="0"/>
              <a:t>c</a:t>
            </a:r>
            <a:r>
              <a:rPr lang="en-US" sz="2200" dirty="0" smtClean="0"/>
              <a:t>onsult on technical or industry specific issues</a:t>
            </a:r>
          </a:p>
          <a:p>
            <a:pPr lvl="2"/>
            <a:r>
              <a:rPr lang="en-US" sz="2200" dirty="0"/>
              <a:t>b</a:t>
            </a:r>
            <a:r>
              <a:rPr lang="en-US" sz="2200" dirty="0" smtClean="0"/>
              <a:t>e the “client relationship” partner</a:t>
            </a:r>
          </a:p>
          <a:p>
            <a:pPr lvl="2"/>
            <a:r>
              <a:rPr lang="en-US" sz="2200" dirty="0"/>
              <a:t>p</a:t>
            </a:r>
            <a:r>
              <a:rPr lang="en-US" sz="2200" dirty="0" smtClean="0"/>
              <a:t>rovide non-audit services</a:t>
            </a:r>
          </a:p>
          <a:p>
            <a:r>
              <a:rPr lang="en-US" sz="2200" dirty="0" smtClean="0"/>
              <a:t>The TF also proposed that if the cooling-off </a:t>
            </a:r>
            <a:r>
              <a:rPr lang="en-US" sz="2200" dirty="0"/>
              <a:t>period </a:t>
            </a:r>
            <a:r>
              <a:rPr lang="en-US" sz="2200" dirty="0" smtClean="0"/>
              <a:t>was extended </a:t>
            </a:r>
            <a:r>
              <a:rPr lang="en-US" sz="2200" dirty="0"/>
              <a:t>to five years for engagement partner, </a:t>
            </a:r>
            <a:r>
              <a:rPr lang="en-US" sz="2200" dirty="0" smtClean="0"/>
              <a:t>that certain technical consultation could </a:t>
            </a:r>
            <a:r>
              <a:rPr lang="en-US" sz="2200" dirty="0"/>
              <a:t>be performed </a:t>
            </a:r>
            <a:r>
              <a:rPr lang="en-US" sz="2200" dirty="0" smtClean="0"/>
              <a:t>by the engagement partner after </a:t>
            </a:r>
            <a:r>
              <a:rPr lang="en-US" sz="2200" dirty="0"/>
              <a:t>a </a:t>
            </a:r>
            <a:r>
              <a:rPr lang="en-US" sz="2200" dirty="0" smtClean="0"/>
              <a:t>period of two years</a:t>
            </a:r>
            <a:endParaRPr lang="en-US" sz="2200" dirty="0"/>
          </a:p>
          <a:p>
            <a:pPr lvl="1"/>
            <a:endParaRPr lang="en-US" sz="2200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Activities during Cooling-Off - Background</a:t>
            </a:r>
            <a:endParaRPr lang="en-US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r>
              <a:rPr lang="en-US" dirty="0" smtClean="0"/>
              <a:t>Long Association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008707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971550"/>
            <a:ext cx="8458200" cy="3505200"/>
          </a:xfrm>
        </p:spPr>
        <p:txBody>
          <a:bodyPr/>
          <a:lstStyle/>
          <a:p>
            <a:r>
              <a:rPr lang="en-US" dirty="0" smtClean="0"/>
              <a:t>Majority of Board agreed with proposals</a:t>
            </a:r>
          </a:p>
          <a:p>
            <a:r>
              <a:rPr lang="en-US" dirty="0" smtClean="0"/>
              <a:t>However consensus was not reached on the issue of provision of non-audit services</a:t>
            </a:r>
          </a:p>
          <a:p>
            <a:r>
              <a:rPr lang="en-US" dirty="0"/>
              <a:t>TF proposals at April 2014 Board teleconference</a:t>
            </a:r>
          </a:p>
          <a:p>
            <a:pPr lvl="1"/>
            <a:r>
              <a:rPr lang="en-US" sz="2200" dirty="0"/>
              <a:t>Replace ban on non-audit services with principle that activities should be prohibited if </a:t>
            </a:r>
            <a:r>
              <a:rPr lang="en-US" sz="2200" dirty="0" smtClean="0"/>
              <a:t>influence </a:t>
            </a:r>
            <a:r>
              <a:rPr lang="en-US" sz="2200" dirty="0"/>
              <a:t>the audit or have significant or ongoing interaction with management / TCWG</a:t>
            </a:r>
          </a:p>
          <a:p>
            <a:pPr lvl="1"/>
            <a:r>
              <a:rPr lang="en-US" sz="2200" dirty="0"/>
              <a:t>Majority of Board supported the proposal</a:t>
            </a:r>
          </a:p>
          <a:p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Activities during </a:t>
            </a:r>
            <a:r>
              <a:rPr lang="en-US" dirty="0" smtClean="0"/>
              <a:t>Cooling-Off - Background</a:t>
            </a:r>
            <a:endParaRPr lang="en-US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r>
              <a:rPr lang="en-US" dirty="0" smtClean="0"/>
              <a:t>Long Association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518349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971550"/>
            <a:ext cx="8458200" cy="3505200"/>
          </a:xfrm>
        </p:spPr>
        <p:txBody>
          <a:bodyPr/>
          <a:lstStyle/>
          <a:p>
            <a:r>
              <a:rPr lang="en-US" dirty="0" smtClean="0"/>
              <a:t>Lack </a:t>
            </a:r>
            <a:r>
              <a:rPr lang="en-US" dirty="0"/>
              <a:t>of support </a:t>
            </a:r>
            <a:r>
              <a:rPr lang="en-US" dirty="0" smtClean="0"/>
              <a:t>from </a:t>
            </a:r>
            <a:r>
              <a:rPr lang="en-US" dirty="0"/>
              <a:t>SMP </a:t>
            </a:r>
            <a:r>
              <a:rPr lang="en-US" dirty="0" smtClean="0"/>
              <a:t>Committee for proscribing further restrictions</a:t>
            </a:r>
          </a:p>
          <a:p>
            <a:pPr lvl="1"/>
            <a:r>
              <a:rPr lang="en-US" sz="2200" dirty="0" smtClean="0"/>
              <a:t>Rationale for relaxing restrictions after 2 years for engagement partner unclear</a:t>
            </a:r>
            <a:endParaRPr lang="en-US" sz="2200" dirty="0"/>
          </a:p>
          <a:p>
            <a:r>
              <a:rPr lang="en-US" dirty="0"/>
              <a:t>May 2104 NSS meeting participants </a:t>
            </a:r>
            <a:r>
              <a:rPr lang="en-US" dirty="0" smtClean="0"/>
              <a:t>did not consider there should be any permissible interaction during cooling-off</a:t>
            </a:r>
            <a:endParaRPr lang="en-US" dirty="0"/>
          </a:p>
          <a:p>
            <a:r>
              <a:rPr lang="en-US" dirty="0"/>
              <a:t>June 2014 CAG meeting:</a:t>
            </a:r>
          </a:p>
          <a:p>
            <a:pPr lvl="1"/>
            <a:r>
              <a:rPr lang="en-US" sz="2000" dirty="0"/>
              <a:t>Majority </a:t>
            </a:r>
            <a:r>
              <a:rPr lang="en-US" sz="2000" dirty="0" smtClean="0"/>
              <a:t>of participants supported the proposals as reasonable</a:t>
            </a:r>
          </a:p>
          <a:p>
            <a:pPr lvl="1"/>
            <a:r>
              <a:rPr lang="en-US" sz="2000" dirty="0" smtClean="0"/>
              <a:t>Some comments supporting no involvement in audit / relaxation</a:t>
            </a:r>
          </a:p>
          <a:p>
            <a:pPr lvl="1"/>
            <a:endParaRPr lang="en-US" sz="20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Activities </a:t>
            </a:r>
            <a:r>
              <a:rPr lang="en-US" dirty="0" smtClean="0"/>
              <a:t>during Cooling-Off – Stakeholder views</a:t>
            </a:r>
            <a:endParaRPr lang="en-US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r>
              <a:rPr lang="en-US" dirty="0" smtClean="0"/>
              <a:t>Long Association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31284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971550"/>
            <a:ext cx="8458200" cy="3505200"/>
          </a:xfrm>
        </p:spPr>
        <p:txBody>
          <a:bodyPr/>
          <a:lstStyle/>
          <a:p>
            <a:r>
              <a:rPr lang="en-US" dirty="0" smtClean="0"/>
              <a:t>TF continues to recommend proposals presented at April 2014 Board teleconference</a:t>
            </a:r>
          </a:p>
          <a:p>
            <a:r>
              <a:rPr lang="en-US" dirty="0" smtClean="0"/>
              <a:t>Further changes </a:t>
            </a:r>
            <a:r>
              <a:rPr lang="en-US" dirty="0"/>
              <a:t>made by TF to deal with comments </a:t>
            </a:r>
            <a:r>
              <a:rPr lang="en-US" dirty="0" smtClean="0"/>
              <a:t>from Board regarding</a:t>
            </a:r>
            <a:r>
              <a:rPr lang="en-US" dirty="0"/>
              <a:t>:</a:t>
            </a:r>
          </a:p>
          <a:p>
            <a:pPr lvl="1"/>
            <a:r>
              <a:rPr lang="en-US" sz="2200" dirty="0"/>
              <a:t>Not prohibiting individual going into leadership role</a:t>
            </a:r>
          </a:p>
          <a:p>
            <a:pPr lvl="1"/>
            <a:r>
              <a:rPr lang="en-US" sz="2200" dirty="0"/>
              <a:t>Inconsistency of proposed wording with </a:t>
            </a:r>
            <a:r>
              <a:rPr lang="en-US" sz="2200" dirty="0" smtClean="0"/>
              <a:t>restrictions in other bullet points</a:t>
            </a:r>
            <a:endParaRPr lang="en-US" sz="2200" dirty="0"/>
          </a:p>
          <a:p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Activities during </a:t>
            </a:r>
            <a:r>
              <a:rPr lang="en-US" dirty="0" smtClean="0"/>
              <a:t>Cooling-Off - Recommendation</a:t>
            </a:r>
            <a:endParaRPr lang="en-US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r>
              <a:rPr lang="en-US" dirty="0" smtClean="0"/>
              <a:t>Long Association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760818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971550"/>
            <a:ext cx="8458200" cy="3505200"/>
          </a:xfrm>
        </p:spPr>
        <p:txBody>
          <a:bodyPr/>
          <a:lstStyle/>
          <a:p>
            <a:r>
              <a:rPr lang="en-US" dirty="0" smtClean="0"/>
              <a:t>Does the Board agree with the revised for the activities that a KAP may or may not undertake during the cooling-off period?</a:t>
            </a:r>
            <a:endParaRPr lang="en-US" sz="22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Activities during </a:t>
            </a:r>
            <a:r>
              <a:rPr lang="en-US" dirty="0" smtClean="0"/>
              <a:t>Cooling-Off - Question</a:t>
            </a:r>
            <a:endParaRPr lang="en-US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r>
              <a:rPr lang="en-US" dirty="0" smtClean="0"/>
              <a:t>Long Association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538002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1047750"/>
            <a:ext cx="8458200" cy="3581400"/>
          </a:xfrm>
        </p:spPr>
        <p:txBody>
          <a:bodyPr/>
          <a:lstStyle/>
          <a:p>
            <a:r>
              <a:rPr lang="en-US" dirty="0" smtClean="0"/>
              <a:t>At the March 2014 CAG meeting and April 2014 Board meeting, some members commented on minimum cooling-off period of one year in the general provisions:</a:t>
            </a:r>
          </a:p>
          <a:p>
            <a:pPr lvl="1"/>
            <a:r>
              <a:rPr lang="en-US" sz="2200" dirty="0" smtClean="0"/>
              <a:t>May be too prescriptive</a:t>
            </a:r>
          </a:p>
          <a:p>
            <a:pPr lvl="1"/>
            <a:r>
              <a:rPr lang="en-US" sz="2200" dirty="0" smtClean="0"/>
              <a:t>Principles should be applied to get to right outcome</a:t>
            </a:r>
          </a:p>
          <a:p>
            <a:pPr lvl="1"/>
            <a:r>
              <a:rPr lang="en-US" sz="2200" dirty="0" smtClean="0"/>
              <a:t>Confusing to have requirements in general principles</a:t>
            </a:r>
          </a:p>
          <a:p>
            <a:r>
              <a:rPr lang="en-US" dirty="0" smtClean="0"/>
              <a:t>TF has amended the provisions to require the firm to determine a period of sufficient duration to eliminate or reduce the threats. 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Strengthening of Overall Framework</a:t>
            </a:r>
          </a:p>
        </p:txBody>
      </p:sp>
      <p:sp>
        <p:nvSpPr>
          <p:cNvPr id="4" name="Subtitle 3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r>
              <a:rPr lang="en-US" dirty="0" smtClean="0"/>
              <a:t>Long Association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36660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971550"/>
            <a:ext cx="8458200" cy="3581400"/>
          </a:xfrm>
        </p:spPr>
        <p:txBody>
          <a:bodyPr/>
          <a:lstStyle/>
          <a:p>
            <a:r>
              <a:rPr lang="en-US" dirty="0" smtClean="0"/>
              <a:t>TF recommended that concurrence from TCWG be obtained with respect to the application of 290.153 and 290.154.</a:t>
            </a:r>
          </a:p>
          <a:p>
            <a:r>
              <a:rPr lang="en-US" dirty="0" smtClean="0"/>
              <a:t>Comments from Board member regarding the use of the word “concurrence”</a:t>
            </a:r>
          </a:p>
          <a:p>
            <a:r>
              <a:rPr lang="en-US" dirty="0" smtClean="0"/>
              <a:t>TF recommends maintaining the use of “concurrence” as”</a:t>
            </a:r>
          </a:p>
          <a:p>
            <a:pPr lvl="1"/>
            <a:r>
              <a:rPr lang="en-US" dirty="0" smtClean="0"/>
              <a:t>consistent with wording in breaches provisions</a:t>
            </a:r>
          </a:p>
          <a:p>
            <a:pPr lvl="1"/>
            <a:r>
              <a:rPr lang="en-US" dirty="0"/>
              <a:t>m</a:t>
            </a:r>
            <a:r>
              <a:rPr lang="en-US" dirty="0" smtClean="0"/>
              <a:t>eans agreement whether orally or in writing</a:t>
            </a:r>
          </a:p>
          <a:p>
            <a:pPr lvl="1"/>
            <a:endParaRPr lang="en-US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Involvement of TCWG</a:t>
            </a:r>
          </a:p>
        </p:txBody>
      </p:sp>
      <p:sp>
        <p:nvSpPr>
          <p:cNvPr id="4" name="Subtitle 3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r>
              <a:rPr lang="en-US" dirty="0" smtClean="0"/>
              <a:t>Long Association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701721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971550"/>
            <a:ext cx="8458200" cy="3581400"/>
          </a:xfrm>
        </p:spPr>
        <p:txBody>
          <a:bodyPr/>
          <a:lstStyle/>
          <a:p>
            <a:r>
              <a:rPr lang="en-US" dirty="0" smtClean="0"/>
              <a:t>Corresponding changes made to 291</a:t>
            </a:r>
          </a:p>
          <a:p>
            <a:r>
              <a:rPr lang="en-US" dirty="0" smtClean="0"/>
              <a:t>Some feedback from Board member that section 291 should recognize the difference between audit/review engagements and other assurance engagements</a:t>
            </a:r>
          </a:p>
          <a:p>
            <a:r>
              <a:rPr lang="en-US" dirty="0" smtClean="0"/>
              <a:t>TF has proposed changes to reflect the discussion:</a:t>
            </a:r>
          </a:p>
          <a:p>
            <a:pPr lvl="1"/>
            <a:r>
              <a:rPr lang="en-US" sz="2200" dirty="0" smtClean="0"/>
              <a:t>Clarify that threats from long association arise from recurring engagements</a:t>
            </a:r>
          </a:p>
          <a:p>
            <a:pPr lvl="1"/>
            <a:r>
              <a:rPr lang="en-US" sz="2200" dirty="0" smtClean="0"/>
              <a:t>Nature of assurance engagement is first factor to consider</a:t>
            </a:r>
          </a:p>
          <a:p>
            <a:pPr lvl="1"/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Section 291</a:t>
            </a:r>
            <a:endParaRPr lang="en-US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r>
              <a:rPr lang="en-US" dirty="0" smtClean="0"/>
              <a:t>Long Association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51932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971550"/>
            <a:ext cx="8458200" cy="3581400"/>
          </a:xfrm>
        </p:spPr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US" dirty="0"/>
              <a:t>F</a:t>
            </a:r>
            <a:r>
              <a:rPr lang="en-US" dirty="0" smtClean="0"/>
              <a:t>rom Sept. and Dec. 2013 meetings, IESBA agreed:</a:t>
            </a:r>
          </a:p>
          <a:p>
            <a:pPr lvl="1">
              <a:buFont typeface="Arial" panose="020B0604020202020204" pitchFamily="34" charset="0"/>
              <a:buChar char="‒"/>
            </a:pPr>
            <a:r>
              <a:rPr lang="en-US" sz="2200" dirty="0" smtClean="0"/>
              <a:t>Monitor regulatory developments re: mandatory tendering and rotation legislation</a:t>
            </a:r>
          </a:p>
          <a:p>
            <a:pPr lvl="1">
              <a:buFont typeface="Arial" panose="020B0604020202020204" pitchFamily="34" charset="0"/>
              <a:buChar char="‒"/>
            </a:pPr>
            <a:r>
              <a:rPr lang="en-US" sz="2200" dirty="0" smtClean="0"/>
              <a:t>Strengthen overall framework of 290.150</a:t>
            </a:r>
          </a:p>
          <a:p>
            <a:pPr lvl="1">
              <a:buFont typeface="Arial" panose="020B0604020202020204" pitchFamily="34" charset="0"/>
              <a:buChar char="‒"/>
            </a:pPr>
            <a:r>
              <a:rPr lang="en-US" sz="2200" dirty="0" smtClean="0"/>
              <a:t>Maintain 7 yr. time-on period for KAPs on audits of PIEs</a:t>
            </a:r>
          </a:p>
          <a:p>
            <a:pPr lvl="1">
              <a:buFont typeface="Arial" panose="020B0604020202020204" pitchFamily="34" charset="0"/>
              <a:buChar char="‒"/>
            </a:pPr>
            <a:r>
              <a:rPr lang="en-US" sz="2200" dirty="0" smtClean="0"/>
              <a:t>Reconsider 2 yr. cooling-off period for KAPs</a:t>
            </a:r>
          </a:p>
          <a:p>
            <a:pPr lvl="1">
              <a:buFont typeface="Arial" panose="020B0604020202020204" pitchFamily="34" charset="0"/>
              <a:buChar char="‒"/>
            </a:pPr>
            <a:r>
              <a:rPr lang="en-US" sz="2200" dirty="0" smtClean="0"/>
              <a:t>Mandatory rotation not required for non-PIEs or non-KAPs on PIEs</a:t>
            </a:r>
          </a:p>
          <a:p>
            <a:pPr lvl="1">
              <a:buFont typeface="Arial" panose="020B0604020202020204" pitchFamily="34" charset="0"/>
              <a:buChar char="‒"/>
            </a:pPr>
            <a:endParaRPr lang="en-US" sz="20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04800" y="342900"/>
            <a:ext cx="7543800" cy="400050"/>
          </a:xfrm>
        </p:spPr>
        <p:txBody>
          <a:bodyPr/>
          <a:lstStyle/>
          <a:p>
            <a:r>
              <a:rPr lang="en-CA" i="1" dirty="0"/>
              <a:t/>
            </a:r>
            <a:br>
              <a:rPr lang="en-CA" i="1" dirty="0"/>
            </a:br>
            <a:r>
              <a:rPr lang="en-US" dirty="0" smtClean="0"/>
              <a:t> Background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r>
              <a:rPr lang="en-US" dirty="0" smtClean="0"/>
              <a:t>Long Association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8938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971550"/>
            <a:ext cx="8458200" cy="3505200"/>
          </a:xfrm>
        </p:spPr>
        <p:txBody>
          <a:bodyPr/>
          <a:lstStyle/>
          <a:p>
            <a:r>
              <a:rPr lang="en-US" dirty="0" smtClean="0"/>
              <a:t>IESBA requested TF to consider:</a:t>
            </a:r>
          </a:p>
          <a:p>
            <a:pPr lvl="1"/>
            <a:r>
              <a:rPr lang="en-US" sz="2200" dirty="0"/>
              <a:t>L</a:t>
            </a:r>
            <a:r>
              <a:rPr lang="en-US" sz="2200" dirty="0" smtClean="0"/>
              <a:t>onger cooling-off for Key Audit Partners (KAPs) on PIEs</a:t>
            </a:r>
          </a:p>
          <a:p>
            <a:pPr lvl="1"/>
            <a:r>
              <a:rPr lang="en-US" sz="2200" dirty="0" smtClean="0"/>
              <a:t>Nature of permissible roles during cooling-off</a:t>
            </a:r>
          </a:p>
          <a:p>
            <a:pPr lvl="1"/>
            <a:r>
              <a:rPr lang="en-US" sz="2200" dirty="0" smtClean="0"/>
              <a:t>Adding additional guidance in general framework </a:t>
            </a:r>
          </a:p>
          <a:p>
            <a:pPr lvl="1"/>
            <a:r>
              <a:rPr lang="en-US" sz="2200" dirty="0" smtClean="0"/>
              <a:t>Providing guidance on communication with those charged with governance (TCWG) on rotation issues</a:t>
            </a:r>
          </a:p>
          <a:p>
            <a:pPr lvl="1"/>
            <a:endParaRPr lang="en-US" sz="22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Background</a:t>
            </a:r>
          </a:p>
        </p:txBody>
      </p:sp>
      <p:sp>
        <p:nvSpPr>
          <p:cNvPr id="4" name="Subtitle 3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r>
              <a:rPr lang="en-US" dirty="0"/>
              <a:t>Long Association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2660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1047750"/>
            <a:ext cx="8458200" cy="3505200"/>
          </a:xfrm>
        </p:spPr>
        <p:txBody>
          <a:bodyPr/>
          <a:lstStyle/>
          <a:p>
            <a:pPr marL="285750"/>
            <a:r>
              <a:rPr lang="en-US" dirty="0" smtClean="0"/>
              <a:t>TF presented 2 proposals in Dec. 2013 IESBA meeting:</a:t>
            </a:r>
          </a:p>
          <a:p>
            <a:pPr marL="685800" lvl="1"/>
            <a:r>
              <a:rPr lang="en-US" sz="2200" dirty="0" smtClean="0"/>
              <a:t>3yr. cooling-off for all KAPs on audit of all PIEs; or </a:t>
            </a:r>
          </a:p>
          <a:p>
            <a:pPr marL="685800" lvl="1"/>
            <a:r>
              <a:rPr lang="en-US" sz="2200" dirty="0" smtClean="0"/>
              <a:t>5 yr. cooling-off for the engagement partner on audit of listed compan</a:t>
            </a:r>
            <a:r>
              <a:rPr lang="en-US" sz="2200" dirty="0"/>
              <a:t>y</a:t>
            </a:r>
            <a:endParaRPr lang="en-US" sz="2200" dirty="0" smtClean="0"/>
          </a:p>
          <a:p>
            <a:pPr marL="1085850" lvl="2"/>
            <a:r>
              <a:rPr lang="en-US" sz="2000" dirty="0" smtClean="0"/>
              <a:t>Informal Board poll: Majority supported 5 yr. cooling-off for </a:t>
            </a:r>
            <a:r>
              <a:rPr lang="en-US" sz="2000" dirty="0"/>
              <a:t>e</a:t>
            </a:r>
            <a:r>
              <a:rPr lang="en-US" sz="2000" dirty="0" smtClean="0"/>
              <a:t>ngagement partner with 2 or 3 yr. cooling-off for other KAPs</a:t>
            </a:r>
          </a:p>
          <a:p>
            <a:pPr marL="285750"/>
            <a:r>
              <a:rPr lang="en-US" dirty="0" smtClean="0"/>
              <a:t>TF requested to consider bifurcation of cooling-off period to focus on engagement partner</a:t>
            </a:r>
          </a:p>
          <a:p>
            <a:pPr marL="285750"/>
            <a:endParaRPr lang="en-US" dirty="0" smtClean="0"/>
          </a:p>
          <a:p>
            <a:pPr marL="1085850" lvl="2"/>
            <a:endParaRPr lang="en-US" dirty="0" smtClean="0"/>
          </a:p>
          <a:p>
            <a:pPr marL="285750"/>
            <a:endParaRPr lang="en-US" dirty="0" smtClean="0"/>
          </a:p>
          <a:p>
            <a:pPr marL="1085850" lvl="2" indent="-285750"/>
            <a:endParaRPr lang="en-US" sz="1400" dirty="0" smtClean="0"/>
          </a:p>
          <a:p>
            <a:pPr marL="1085850" lvl="2" indent="-285750"/>
            <a:endParaRPr lang="en-US" sz="1800" dirty="0" smtClean="0"/>
          </a:p>
          <a:p>
            <a:pPr marL="1085850" lvl="2" indent="-285750"/>
            <a:endParaRPr lang="en-US" sz="1800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Length of Cooling-Off Period - Background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r>
              <a:rPr lang="en-US" dirty="0" smtClean="0"/>
              <a:t>Long Association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255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March 2014 CAG meeting</a:t>
            </a:r>
          </a:p>
          <a:p>
            <a:pPr lvl="1"/>
            <a:r>
              <a:rPr lang="en-US" sz="2200" dirty="0"/>
              <a:t>a</a:t>
            </a:r>
            <a:r>
              <a:rPr lang="en-US" sz="2200" dirty="0" smtClean="0"/>
              <a:t>ll CAG Representatives that expressed a view indicated a preference for a uniform cooling-off period for all KAPs</a:t>
            </a:r>
          </a:p>
          <a:p>
            <a:pPr lvl="1"/>
            <a:r>
              <a:rPr lang="en-US" sz="2200" dirty="0"/>
              <a:t>c</a:t>
            </a:r>
            <a:r>
              <a:rPr lang="en-US" sz="2200" dirty="0" smtClean="0"/>
              <a:t>onfirmed that a cooling-off period of greater than two years was preferable but did not indicate a view on the ideal cooling-off period</a:t>
            </a:r>
            <a:endParaRPr lang="en-US" sz="2200" dirty="0"/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Length of Cooling-Off Period - Background</a:t>
            </a:r>
          </a:p>
        </p:txBody>
      </p:sp>
      <p:sp>
        <p:nvSpPr>
          <p:cNvPr id="4" name="Subtitle 3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r>
              <a:rPr lang="en-US" dirty="0" smtClean="0"/>
              <a:t>Long Association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534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1047750"/>
            <a:ext cx="8686800" cy="3429000"/>
          </a:xfrm>
        </p:spPr>
        <p:txBody>
          <a:bodyPr/>
          <a:lstStyle/>
          <a:p>
            <a:r>
              <a:rPr lang="en-US" dirty="0" smtClean="0"/>
              <a:t>TF recommendation at April 2013 IESBA meeting:</a:t>
            </a:r>
            <a:endParaRPr lang="en-US" dirty="0"/>
          </a:p>
          <a:p>
            <a:pPr lvl="1"/>
            <a:r>
              <a:rPr lang="en-US" sz="2200" dirty="0" smtClean="0"/>
              <a:t>Extend cooling-off period to five years for engagement partner on listed company audits</a:t>
            </a:r>
          </a:p>
          <a:p>
            <a:pPr lvl="1"/>
            <a:r>
              <a:rPr lang="en-US" sz="2200" dirty="0" smtClean="0"/>
              <a:t>Other KAPS to remain the same (2 year cooling-off)</a:t>
            </a:r>
          </a:p>
          <a:p>
            <a:r>
              <a:rPr lang="en-US" dirty="0" smtClean="0"/>
              <a:t>Majority of Board view that there was little or no justification for distinguishing listed companies from other PIEs</a:t>
            </a:r>
          </a:p>
          <a:p>
            <a:r>
              <a:rPr lang="en-US" dirty="0" smtClean="0"/>
              <a:t>TF has made changes to the draft provisions to apply cooling off period to engagement partner on all PIEs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Length of Cooling-Off Period - Background</a:t>
            </a:r>
            <a:endParaRPr lang="en-US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r>
              <a:rPr lang="en-US" dirty="0"/>
              <a:t>Long </a:t>
            </a:r>
            <a:r>
              <a:rPr lang="en-US" dirty="0" smtClean="0"/>
              <a:t>Association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0943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1047750"/>
            <a:ext cx="8610600" cy="3429000"/>
          </a:xfrm>
        </p:spPr>
        <p:txBody>
          <a:bodyPr/>
          <a:lstStyle/>
          <a:p>
            <a:r>
              <a:rPr lang="en-US" dirty="0"/>
              <a:t>Lack of support for </a:t>
            </a:r>
            <a:r>
              <a:rPr lang="en-US" dirty="0" smtClean="0"/>
              <a:t>change </a:t>
            </a:r>
            <a:r>
              <a:rPr lang="en-US" dirty="0"/>
              <a:t>from </a:t>
            </a:r>
            <a:r>
              <a:rPr lang="en-US" dirty="0" smtClean="0"/>
              <a:t>SMP </a:t>
            </a:r>
            <a:r>
              <a:rPr lang="en-US" dirty="0"/>
              <a:t>Committee</a:t>
            </a:r>
          </a:p>
          <a:p>
            <a:r>
              <a:rPr lang="en-US" dirty="0" smtClean="0"/>
              <a:t>May 2104 NSS meeting participants supported </a:t>
            </a:r>
            <a:r>
              <a:rPr lang="en-US" dirty="0"/>
              <a:t>extended cooling-off period for engagement partner for all PIEs, however consider </a:t>
            </a:r>
            <a:r>
              <a:rPr lang="en-US" dirty="0" smtClean="0"/>
              <a:t>it should </a:t>
            </a:r>
            <a:r>
              <a:rPr lang="en-US" dirty="0"/>
              <a:t>also apply to the EQCR </a:t>
            </a:r>
          </a:p>
          <a:p>
            <a:r>
              <a:rPr lang="en-US" dirty="0" smtClean="0"/>
              <a:t>June 2014 CAG meeting:</a:t>
            </a:r>
          </a:p>
          <a:p>
            <a:pPr lvl="1"/>
            <a:r>
              <a:rPr lang="en-US" sz="2000" dirty="0" smtClean="0"/>
              <a:t>Majority of participants supported extension of cooling off period for KAPs on PIES, not just listed companies</a:t>
            </a:r>
          </a:p>
          <a:p>
            <a:pPr lvl="1"/>
            <a:r>
              <a:rPr lang="en-US" sz="2000" dirty="0" smtClean="0"/>
              <a:t>Split views whether extended cooling-off should apply to engagement partner only, or also EQCR due to importance of role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Length of Cooling-Off Period – Stakeholder views</a:t>
            </a:r>
            <a:endParaRPr lang="en-US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r>
              <a:rPr lang="en-US" dirty="0"/>
              <a:t>Long </a:t>
            </a:r>
            <a:r>
              <a:rPr lang="en-US" dirty="0" smtClean="0"/>
              <a:t>Association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965199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1047750"/>
            <a:ext cx="8458200" cy="3429000"/>
          </a:xfrm>
        </p:spPr>
        <p:txBody>
          <a:bodyPr/>
          <a:lstStyle/>
          <a:p>
            <a:r>
              <a:rPr lang="en-US" sz="2200" dirty="0"/>
              <a:t>TF </a:t>
            </a:r>
            <a:r>
              <a:rPr lang="en-US" sz="2200" dirty="0" smtClean="0"/>
              <a:t>recommends five </a:t>
            </a:r>
            <a:r>
              <a:rPr lang="en-US" sz="2200" dirty="0"/>
              <a:t>year-cooling-off period </a:t>
            </a:r>
            <a:r>
              <a:rPr lang="en-US" sz="2200" dirty="0" smtClean="0"/>
              <a:t>for the engagement </a:t>
            </a:r>
            <a:r>
              <a:rPr lang="en-US" sz="2200" dirty="0"/>
              <a:t>partner on the audit of a </a:t>
            </a:r>
            <a:r>
              <a:rPr lang="en-US" sz="2200" dirty="0" smtClean="0"/>
              <a:t>PIE</a:t>
            </a:r>
            <a:endParaRPr lang="en-US" sz="2200" dirty="0"/>
          </a:p>
          <a:p>
            <a:r>
              <a:rPr lang="en-US" sz="2200" dirty="0" smtClean="0"/>
              <a:t>The </a:t>
            </a:r>
            <a:r>
              <a:rPr lang="en-US" sz="2200" dirty="0"/>
              <a:t>TF does not recommend </a:t>
            </a:r>
            <a:r>
              <a:rPr lang="en-US" sz="2200" dirty="0" smtClean="0"/>
              <a:t>also applying the extended cooling-off period to the EQCR</a:t>
            </a:r>
            <a:endParaRPr lang="en-US" sz="2200" dirty="0"/>
          </a:p>
          <a:p>
            <a:pPr lvl="1"/>
            <a:r>
              <a:rPr lang="en-US" sz="2000" dirty="0"/>
              <a:t>t</a:t>
            </a:r>
            <a:r>
              <a:rPr lang="en-US" sz="2000" dirty="0" smtClean="0"/>
              <a:t>he </a:t>
            </a:r>
            <a:r>
              <a:rPr lang="en-US" sz="2000" dirty="0"/>
              <a:t>EQCR role is just as important however </a:t>
            </a:r>
            <a:r>
              <a:rPr lang="en-US" sz="2000" dirty="0" smtClean="0"/>
              <a:t>the more </a:t>
            </a:r>
            <a:r>
              <a:rPr lang="en-US" sz="2000" dirty="0"/>
              <a:t>significant familiarity threats are created with the engagement partner</a:t>
            </a:r>
          </a:p>
          <a:p>
            <a:pPr lvl="1"/>
            <a:r>
              <a:rPr lang="en-US" sz="2000" dirty="0"/>
              <a:t>More effectively </a:t>
            </a:r>
            <a:r>
              <a:rPr lang="en-US" sz="2000" dirty="0" smtClean="0"/>
              <a:t>deals </a:t>
            </a:r>
            <a:r>
              <a:rPr lang="en-US" sz="2000" dirty="0"/>
              <a:t>with </a:t>
            </a:r>
            <a:r>
              <a:rPr lang="en-US" sz="2000" dirty="0" smtClean="0"/>
              <a:t>perception issues given engagement partner’s unique role on the audit</a:t>
            </a:r>
          </a:p>
          <a:p>
            <a:pPr lvl="1"/>
            <a:r>
              <a:rPr lang="en-AU" sz="2000" dirty="0" smtClean="0"/>
              <a:t>Ensures there </a:t>
            </a:r>
            <a:r>
              <a:rPr lang="en-AU" sz="2000" dirty="0"/>
              <a:t>is </a:t>
            </a:r>
            <a:r>
              <a:rPr lang="en-AU" sz="2000" dirty="0" smtClean="0"/>
              <a:t>an effective </a:t>
            </a:r>
            <a:r>
              <a:rPr lang="en-AU" sz="2000" dirty="0"/>
              <a:t>break in the engagement partner’s influence over the </a:t>
            </a:r>
            <a:r>
              <a:rPr lang="en-AU" sz="2000" dirty="0" smtClean="0"/>
              <a:t>engagement.</a:t>
            </a:r>
            <a:r>
              <a:rPr lang="en-AU" sz="2000" dirty="0"/>
              <a:t>  </a:t>
            </a:r>
            <a:endParaRPr lang="en-US" sz="2000" b="1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Length of Cooling-Off Period - Recommendation</a:t>
            </a:r>
            <a:endParaRPr lang="en-US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r>
              <a:rPr lang="en-US" dirty="0"/>
              <a:t>Long </a:t>
            </a:r>
            <a:r>
              <a:rPr lang="en-US" dirty="0" smtClean="0"/>
              <a:t>Association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911027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1047750"/>
            <a:ext cx="8458200" cy="3429000"/>
          </a:xfrm>
        </p:spPr>
        <p:txBody>
          <a:bodyPr/>
          <a:lstStyle/>
          <a:p>
            <a:r>
              <a:rPr lang="en-US" dirty="0" smtClean="0"/>
              <a:t>Do Board member have </a:t>
            </a:r>
            <a:r>
              <a:rPr lang="en-US" dirty="0"/>
              <a:t>any comments in respect to stakeholder feedback received to date?</a:t>
            </a:r>
            <a:endParaRPr lang="en-US" sz="2000" dirty="0"/>
          </a:p>
          <a:p>
            <a:r>
              <a:rPr lang="en-US" dirty="0" smtClean="0"/>
              <a:t>Do Board members continue to support the proposal that the 5 year cooling off period should apply to the engagement partner on all PIES?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Length of Cooling-Off Period - Questions</a:t>
            </a:r>
            <a:endParaRPr lang="en-US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r>
              <a:rPr lang="en-US" dirty="0"/>
              <a:t>Long </a:t>
            </a:r>
            <a:r>
              <a:rPr lang="en-US" dirty="0" smtClean="0"/>
              <a:t>Association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7585779"/>
      </p:ext>
    </p:extLst>
  </p:cSld>
  <p:clrMapOvr>
    <a:masterClrMapping/>
  </p:clrMapOvr>
</p:sld>
</file>

<file path=ppt/theme/theme1.xml><?xml version="1.0" encoding="utf-8"?>
<a:theme xmlns:a="http://schemas.openxmlformats.org/drawingml/2006/main" name="IFAC_Powerpoint_template_GREEN RIBBON_IESBA">
  <a:themeElements>
    <a:clrScheme name="IFAC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5BAA"/>
      </a:accent1>
      <a:accent2>
        <a:srgbClr val="00C0F3"/>
      </a:accent2>
      <a:accent3>
        <a:srgbClr val="F15A22"/>
      </a:accent3>
      <a:accent4>
        <a:srgbClr val="FAA61A"/>
      </a:accent4>
      <a:accent5>
        <a:srgbClr val="0D9C4A"/>
      </a:accent5>
      <a:accent6>
        <a:srgbClr val="8DC63F"/>
      </a:accent6>
      <a:hlink>
        <a:srgbClr val="009999"/>
      </a:hlink>
      <a:folHlink>
        <a:srgbClr val="99CC0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charset="-128"/>
            <a:cs typeface="ヒラギノ角ゴ Pro W3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charset="-128"/>
            <a:cs typeface="ヒラギノ角ゴ Pro W3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IFAC_Powerpoint_template_GREEN RIBBON_IESBA</Template>
  <TotalTime>3442</TotalTime>
  <Words>1036</Words>
  <Application>Microsoft Office PowerPoint</Application>
  <PresentationFormat>On-screen Show (16:9)</PresentationFormat>
  <Paragraphs>118</Paragraphs>
  <Slides>17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3" baseType="lpstr">
      <vt:lpstr>ＭＳ Ｐゴシック</vt:lpstr>
      <vt:lpstr>ＭＳ Ｐゴシック</vt:lpstr>
      <vt:lpstr>Arial</vt:lpstr>
      <vt:lpstr>Calibri</vt:lpstr>
      <vt:lpstr>ヒラギノ角ゴ Pro W3</vt:lpstr>
      <vt:lpstr>IFAC_Powerpoint_template_GREEN RIBBON_IESBA</vt:lpstr>
      <vt:lpstr>Long Association Task Force</vt:lpstr>
      <vt:lpstr>  Background </vt:lpstr>
      <vt:lpstr>Background</vt:lpstr>
      <vt:lpstr>Length of Cooling-Off Period - Background</vt:lpstr>
      <vt:lpstr>Length of Cooling-Off Period - Background</vt:lpstr>
      <vt:lpstr>Length of Cooling-Off Period - Background</vt:lpstr>
      <vt:lpstr>Length of Cooling-Off Period – Stakeholder views</vt:lpstr>
      <vt:lpstr>Length of Cooling-Off Period - Recommendation</vt:lpstr>
      <vt:lpstr>Length of Cooling-Off Period - Questions</vt:lpstr>
      <vt:lpstr>Activities during Cooling-Off - Background</vt:lpstr>
      <vt:lpstr>Activities during Cooling-Off - Background</vt:lpstr>
      <vt:lpstr>Activities during Cooling-Off – Stakeholder views</vt:lpstr>
      <vt:lpstr>Activities during Cooling-Off - Recommendation</vt:lpstr>
      <vt:lpstr>Activities during Cooling-Off - Question</vt:lpstr>
      <vt:lpstr>Strengthening of Overall Framework</vt:lpstr>
      <vt:lpstr>Involvement of TCWG</vt:lpstr>
      <vt:lpstr>Section 291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Headline 24pt Arial Bold</dc:title>
  <dc:creator>cjackson</dc:creator>
  <cp:lastModifiedBy>Ken Siong</cp:lastModifiedBy>
  <cp:revision>312</cp:revision>
  <cp:lastPrinted>2014-07-02T20:51:51Z</cp:lastPrinted>
  <dcterms:created xsi:type="dcterms:W3CDTF">2012-06-13T13:25:15Z</dcterms:created>
  <dcterms:modified xsi:type="dcterms:W3CDTF">2016-11-02T17:51:56Z</dcterms:modified>
</cp:coreProperties>
</file>