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467" r:id="rId2"/>
    <p:sldId id="469" r:id="rId3"/>
    <p:sldId id="462" r:id="rId4"/>
    <p:sldId id="468" r:id="rId5"/>
    <p:sldId id="463" r:id="rId6"/>
    <p:sldId id="472" r:id="rId7"/>
    <p:sldId id="465" r:id="rId8"/>
    <p:sldId id="466" r:id="rId9"/>
    <p:sldId id="471" r:id="rId10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healy" initials="k" lastIdx="8" clrIdx="0"/>
  <p:cmAuthor id="1" name=" Dan Montgomery" initials="DDM" lastIdx="3" clrIdx="1"/>
  <p:cmAuthor id="2" name="Kathleen Healy" initials="KH" lastIdx="4" clrIdx="2"/>
  <p:cmAuthor id="3" name="Bruce Winter" initials="BW" lastIdx="4" clrIdx="3"/>
  <p:cmAuthor id="4" name="Diane Jules" initials="DJ" lastIdx="14" clrIdx="4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44" autoAdjust="0"/>
    <p:restoredTop sz="71261" autoAdjust="0"/>
  </p:normalViewPr>
  <p:slideViewPr>
    <p:cSldViewPr showGuides="1">
      <p:cViewPr varScale="1">
        <p:scale>
          <a:sx n="62" d="100"/>
          <a:sy n="62" d="100"/>
        </p:scale>
        <p:origin x="822" y="5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5BA23D4-31FE-49D9-AE76-DB1E70D73A9D}" type="datetimeFigureOut">
              <a:rPr lang="en-US" smtClean="0"/>
              <a:pPr/>
              <a:t>7/9/2014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ECE926-01F0-4BA7-B413-876861FA5D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726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7/9/2014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96875" y="690563"/>
            <a:ext cx="6156325" cy="34639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1379" indent="-28899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5969" indent="-23119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8357" indent="-23119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80745" indent="-23119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43132" indent="-2311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05519" indent="-2311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7907" indent="-2311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30296" indent="-23119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473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08C84-3E66-474E-B6FE-30A959E005DD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140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6" name="Picture 6" descr="Ribbon_orange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548470"/>
            <a:ext cx="1670307" cy="48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1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050">
                <a:solidFill>
                  <a:schemeClr val="bg1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31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58925"/>
            <a:ext cx="2651261" cy="774090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1735"/>
            <a:ext cx="9140971" cy="125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endParaRPr lang="en-US" sz="800" dirty="0" smtClean="0">
              <a:solidFill>
                <a:schemeClr val="bg2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8555"/>
            <a:ext cx="1037844" cy="3030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ctrTitle"/>
          </p:nvPr>
        </p:nvSpPr>
        <p:spPr>
          <a:xfrm>
            <a:off x="3733800" y="1257300"/>
            <a:ext cx="5410200" cy="742951"/>
          </a:xfrm>
        </p:spPr>
        <p:txBody>
          <a:bodyPr/>
          <a:lstStyle/>
          <a:p>
            <a:r>
              <a:rPr lang="en-US" sz="2200" dirty="0" smtClean="0"/>
              <a:t>Auditor Reporting – Independence and Other Relevant Ethical Requirements</a:t>
            </a:r>
            <a:endParaRPr lang="en-US" sz="2200" dirty="0">
              <a:latin typeface="Arial" charset="0"/>
            </a:endParaRPr>
          </a:p>
        </p:txBody>
      </p:sp>
      <p:sp>
        <p:nvSpPr>
          <p:cNvPr id="20482" name="Subtitle 2"/>
          <p:cNvSpPr>
            <a:spLocks noGrp="1"/>
          </p:cNvSpPr>
          <p:nvPr>
            <p:ph type="subTitle" idx="1"/>
          </p:nvPr>
        </p:nvSpPr>
        <p:spPr>
          <a:xfrm>
            <a:off x="5715000" y="3257550"/>
            <a:ext cx="2914650" cy="1066800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Bruce Winter, IAASB Member and ISA 700 Drafting Team Chair</a:t>
            </a:r>
            <a:endParaRPr lang="en-US" dirty="0">
              <a:solidFill>
                <a:srgbClr val="FFFFFF"/>
              </a:solidFill>
              <a:latin typeface="Arial" charset="0"/>
            </a:endParaRPr>
          </a:p>
          <a:p>
            <a:pPr lvl="0">
              <a:spcBef>
                <a:spcPct val="20000"/>
              </a:spcBef>
            </a:pPr>
            <a:endParaRPr lang="en-US" dirty="0">
              <a:solidFill>
                <a:srgbClr val="FFFFFF"/>
              </a:solidFill>
              <a:latin typeface="Arial" charset="0"/>
            </a:endParaRPr>
          </a:p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IESBA Meeting </a:t>
            </a:r>
          </a:p>
          <a:p>
            <a:pPr lvl="0">
              <a:spcBef>
                <a:spcPct val="20000"/>
              </a:spcBef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New York, N.Y.</a:t>
            </a:r>
            <a:endParaRPr lang="en-US" dirty="0">
              <a:solidFill>
                <a:srgbClr val="FFFFFF"/>
              </a:solidFill>
              <a:latin typeface="Arial" charset="0"/>
            </a:endParaRPr>
          </a:p>
          <a:p>
            <a:pPr marL="255985" indent="-255985">
              <a:spcBef>
                <a:spcPct val="20000"/>
              </a:spcBef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July 9, </a:t>
            </a:r>
            <a:r>
              <a:rPr lang="en-US" dirty="0">
                <a:solidFill>
                  <a:srgbClr val="FFFFFF"/>
                </a:solidFill>
                <a:latin typeface="Arial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60981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543800" cy="40005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IAASB – Auditor Reporting Project 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839200" cy="3063240"/>
          </a:xfrm>
        </p:spPr>
        <p:txBody>
          <a:bodyPr/>
          <a:lstStyle/>
          <a:p>
            <a:pPr>
              <a:lnSpc>
                <a:spcPts val="3400"/>
              </a:lnSpc>
            </a:pPr>
            <a:r>
              <a:rPr lang="en-US" dirty="0" smtClean="0"/>
              <a:t>Dominant </a:t>
            </a:r>
            <a:r>
              <a:rPr lang="en-US" dirty="0"/>
              <a:t>project on IAASB’s current agenda</a:t>
            </a:r>
          </a:p>
          <a:p>
            <a:pPr>
              <a:lnSpc>
                <a:spcPts val="3400"/>
              </a:lnSpc>
            </a:pPr>
            <a:r>
              <a:rPr lang="en-US" dirty="0" smtClean="0"/>
              <a:t>Follow-up </a:t>
            </a:r>
            <a:r>
              <a:rPr lang="en-US" dirty="0"/>
              <a:t>to session in Toronto – April 2014</a:t>
            </a:r>
          </a:p>
          <a:p>
            <a:r>
              <a:rPr lang="en-US" dirty="0" smtClean="0"/>
              <a:t>IAASB continues to target finalization and approval of its suite of auditor reporting standards in </a:t>
            </a:r>
            <a:r>
              <a:rPr lang="en-US" dirty="0"/>
              <a:t>2014</a:t>
            </a:r>
          </a:p>
          <a:p>
            <a:pPr marL="742950" lvl="2" indent="-342900">
              <a:spcBef>
                <a:spcPts val="600"/>
              </a:spcBef>
              <a:buFont typeface="Arial" pitchFamily="34" charset="0"/>
              <a:buChar char="–"/>
            </a:pPr>
            <a:r>
              <a:rPr lang="en-US" sz="2000" dirty="0">
                <a:solidFill>
                  <a:srgbClr val="595959"/>
                </a:solidFill>
              </a:rPr>
              <a:t>Initial thinking -- </a:t>
            </a:r>
            <a:r>
              <a:rPr lang="en-US" sz="2000" dirty="0" smtClean="0">
                <a:solidFill>
                  <a:srgbClr val="595959"/>
                </a:solidFill>
              </a:rPr>
              <a:t> new and revised ISAs will be effective </a:t>
            </a:r>
            <a:r>
              <a:rPr lang="en-US" sz="2000" dirty="0">
                <a:solidFill>
                  <a:srgbClr val="595959"/>
                </a:solidFill>
              </a:rPr>
              <a:t>for audits of financial statements for periods beginning on or after December 15, 2015 (“2016 audits”)</a:t>
            </a:r>
          </a:p>
          <a:p>
            <a:pPr>
              <a:lnSpc>
                <a:spcPts val="34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9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76350"/>
            <a:ext cx="8763000" cy="3063240"/>
          </a:xfrm>
        </p:spPr>
        <p:txBody>
          <a:bodyPr/>
          <a:lstStyle/>
          <a:p>
            <a:pPr>
              <a:lnSpc>
                <a:spcPts val="3400"/>
              </a:lnSpc>
            </a:pPr>
            <a:r>
              <a:rPr lang="en-US" dirty="0"/>
              <a:t>Key </a:t>
            </a:r>
            <a:r>
              <a:rPr lang="en-US" dirty="0" smtClean="0"/>
              <a:t>audit </a:t>
            </a:r>
            <a:r>
              <a:rPr lang="en-US" dirty="0"/>
              <a:t>m</a:t>
            </a:r>
            <a:r>
              <a:rPr lang="en-US" dirty="0" smtClean="0"/>
              <a:t>atters</a:t>
            </a:r>
            <a:endParaRPr lang="en-US" dirty="0"/>
          </a:p>
          <a:p>
            <a:pPr>
              <a:lnSpc>
                <a:spcPts val="3400"/>
              </a:lnSpc>
            </a:pPr>
            <a:r>
              <a:rPr lang="en-US" dirty="0" smtClean="0"/>
              <a:t>Going concern</a:t>
            </a:r>
            <a:endParaRPr lang="en-US" dirty="0"/>
          </a:p>
          <a:p>
            <a:pPr>
              <a:lnSpc>
                <a:spcPts val="3400"/>
              </a:lnSpc>
            </a:pPr>
            <a:r>
              <a:rPr lang="en-US" dirty="0" smtClean="0"/>
              <a:t>Enhanced descriptions of management and auditor responsibilities</a:t>
            </a:r>
            <a:endParaRPr lang="en-US" dirty="0"/>
          </a:p>
          <a:p>
            <a:pPr>
              <a:lnSpc>
                <a:spcPts val="3400"/>
              </a:lnSpc>
            </a:pPr>
            <a:r>
              <a:rPr lang="en-US" dirty="0"/>
              <a:t>Engagement </a:t>
            </a:r>
            <a:r>
              <a:rPr lang="en-US" dirty="0" smtClean="0"/>
              <a:t>partner name</a:t>
            </a:r>
          </a:p>
          <a:p>
            <a:pPr>
              <a:lnSpc>
                <a:spcPts val="3400"/>
              </a:lnSpc>
            </a:pPr>
            <a:r>
              <a:rPr lang="en-US" dirty="0"/>
              <a:t>Statement about independence and other relevant ethical responsibilities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Auditor Reporting Project </a:t>
            </a:r>
            <a:r>
              <a:rPr lang="en-US" dirty="0"/>
              <a:t>– Headlines</a:t>
            </a:r>
          </a:p>
        </p:txBody>
      </p:sp>
    </p:spTree>
    <p:extLst>
      <p:ext uri="{BB962C8B-B14F-4D97-AF65-F5344CB8AC3E}">
        <p14:creationId xmlns:p14="http://schemas.microsoft.com/office/powerpoint/2010/main" val="167738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5699397"/>
              </p:ext>
            </p:extLst>
          </p:nvPr>
        </p:nvGraphicFramePr>
        <p:xfrm>
          <a:off x="0" y="819151"/>
          <a:ext cx="9144000" cy="4267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7376"/>
                <a:gridCol w="4686624"/>
              </a:tblGrid>
              <a:tr h="55408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July</a:t>
                      </a:r>
                      <a:r>
                        <a:rPr lang="en-US" sz="1200" baseline="0" dirty="0" smtClean="0"/>
                        <a:t> 2013 Exposure Draft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Recommendations</a:t>
                      </a:r>
                      <a:r>
                        <a:rPr lang="en-US" sz="1200" baseline="0" dirty="0" smtClean="0"/>
                        <a:t> in June 2014 IAASB Agenda Material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4644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Opinion preferably first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Opinion and Basis for Opinion sections required to be presented first 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4644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rgbClr val="595959"/>
                          </a:solidFill>
                          <a:cs typeface="+mn-cs"/>
                        </a:rPr>
                        <a:t>New section to address Key Audit Matters (KAM)</a:t>
                      </a:r>
                      <a:r>
                        <a:rPr lang="en-US" sz="1200" i="0" baseline="0" dirty="0" smtClean="0">
                          <a:solidFill>
                            <a:srgbClr val="595959"/>
                          </a:solidFill>
                          <a:cs typeface="+mn-cs"/>
                        </a:rPr>
                        <a:t> for </a:t>
                      </a:r>
                      <a:r>
                        <a:rPr lang="en-US" sz="1200" i="0" dirty="0" smtClean="0">
                          <a:solidFill>
                            <a:srgbClr val="595959"/>
                          </a:solidFill>
                          <a:cs typeface="+mn-cs"/>
                        </a:rPr>
                        <a:t>listed</a:t>
                      </a:r>
                      <a:r>
                        <a:rPr lang="en-US" sz="1200" i="0" baseline="0" dirty="0" smtClean="0">
                          <a:solidFill>
                            <a:srgbClr val="595959"/>
                          </a:solidFill>
                          <a:cs typeface="+mn-cs"/>
                        </a:rPr>
                        <a:t> entities</a:t>
                      </a:r>
                      <a:endParaRPr lang="en-US" sz="1200" i="0" dirty="0" smtClean="0">
                        <a:solidFill>
                          <a:srgbClr val="595959"/>
                        </a:solidFill>
                        <a:cs typeface="+mn-cs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require reporting on KAM for listed entities initially 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6600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rgbClr val="595959"/>
                          </a:solidFill>
                          <a:cs typeface="+mn-cs"/>
                        </a:rPr>
                        <a:t>New section to address Going Concern (GC)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Revert to reporting when a material uncertainty related to going concern exists (i.e., an exception based reporting model)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6600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rgbClr val="595959"/>
                          </a:solidFill>
                          <a:cs typeface="+mn-cs"/>
                        </a:rPr>
                        <a:t>New section to address Other Information (OI) when such information is presented with the audited financial statements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require reporting on OI for all entities – addressed as part of separate ISA 720 revision project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464471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0" dirty="0" smtClean="0">
                          <a:solidFill>
                            <a:srgbClr val="595959"/>
                          </a:solidFill>
                        </a:rPr>
                        <a:t>Statement about independence and other relevant ethical responsibilities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require for all entities, but not a detailed listing of sources of requirements 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391339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595959"/>
                          </a:solidFill>
                        </a:rPr>
                        <a:t>Naming of the engagement partner for</a:t>
                      </a:r>
                      <a:r>
                        <a:rPr lang="en-US" sz="1200" baseline="0" dirty="0" smtClean="0">
                          <a:solidFill>
                            <a:srgbClr val="595959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595959"/>
                          </a:solidFill>
                        </a:rPr>
                        <a:t>listed entities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require for listed entities only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  <a:tr h="608284"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595959"/>
                          </a:solidFill>
                        </a:rPr>
                        <a:t>Improved description of auditor responsibilities and key features of the audit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rgbClr val="595959"/>
                          </a:solidFill>
                          <a:latin typeface="+mn-lt"/>
                          <a:ea typeface="+mn-ea"/>
                          <a:cs typeface="+mn-cs"/>
                        </a:rPr>
                        <a:t>Continue to require for all entities, with additional description of the auditor’s responsibilities for GC and KAM</a:t>
                      </a:r>
                      <a:endParaRPr lang="en-US" sz="1200" kern="1200" dirty="0">
                        <a:solidFill>
                          <a:srgbClr val="59595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42900"/>
            <a:ext cx="8153400" cy="400050"/>
          </a:xfrm>
        </p:spPr>
        <p:txBody>
          <a:bodyPr/>
          <a:lstStyle/>
          <a:p>
            <a:r>
              <a:rPr lang="en-US" dirty="0" smtClean="0"/>
              <a:t>Key Proposals – Exposure Draft vs. Current Thinking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45876"/>
            <a:ext cx="8610600" cy="3063240"/>
          </a:xfrm>
        </p:spPr>
        <p:txBody>
          <a:bodyPr/>
          <a:lstStyle/>
          <a:p>
            <a:pPr>
              <a:lnSpc>
                <a:spcPts val="3400"/>
              </a:lnSpc>
            </a:pPr>
            <a:r>
              <a:rPr lang="en-US" dirty="0"/>
              <a:t>Prominent placement of a positive assertion with respect to auditor compliance with independence and other relevant ethical requirements  within “Basis of Opinion” paragraph</a:t>
            </a:r>
          </a:p>
          <a:p>
            <a:pPr>
              <a:lnSpc>
                <a:spcPts val="3400"/>
              </a:lnSpc>
            </a:pPr>
            <a:r>
              <a:rPr lang="en-US" dirty="0"/>
              <a:t>Listing of sources – </a:t>
            </a:r>
            <a:r>
              <a:rPr lang="en-US" dirty="0" smtClean="0"/>
              <a:t>IAASB sought </a:t>
            </a:r>
            <a:r>
              <a:rPr lang="en-US" dirty="0"/>
              <a:t>IESBA </a:t>
            </a:r>
            <a:r>
              <a:rPr lang="en-US" dirty="0" smtClean="0"/>
              <a:t>views in April 2014 on a </a:t>
            </a:r>
            <a:r>
              <a:rPr lang="en-US" dirty="0"/>
              <a:t>continuum of alternatives ranging from: a requirement to list all sources of independence/ethics codes; to, no </a:t>
            </a:r>
            <a:r>
              <a:rPr lang="en-US" dirty="0" smtClean="0"/>
              <a:t>reference in the auditor’s report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about Independence and Other Relevant Ethical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Directionally, majority of IESBA members were in favor of a generic </a:t>
            </a:r>
            <a:r>
              <a:rPr lang="en-US" dirty="0"/>
              <a:t>statement referencing the geographic origin of the </a:t>
            </a:r>
            <a:r>
              <a:rPr lang="en-US" dirty="0" smtClean="0"/>
              <a:t>standards</a:t>
            </a:r>
          </a:p>
          <a:p>
            <a:r>
              <a:rPr lang="en-US" dirty="0" smtClean="0"/>
              <a:t>IAASB DT-700 also supported this approach, with input from correspondent member, Gary Hannaford</a:t>
            </a:r>
          </a:p>
          <a:p>
            <a:r>
              <a:rPr lang="en-US" dirty="0" smtClean="0"/>
              <a:t>IAASB unanimously supported this direction at their recent June meeting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IAASB Recommendation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3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461930"/>
            <a:ext cx="7772400" cy="400050"/>
          </a:xfrm>
        </p:spPr>
        <p:txBody>
          <a:bodyPr/>
          <a:lstStyle/>
          <a:p>
            <a:r>
              <a:rPr lang="en-US" dirty="0" smtClean="0"/>
              <a:t>Draft Illustrative </a:t>
            </a:r>
            <a:r>
              <a:rPr lang="en-US" dirty="0"/>
              <a:t>W</a:t>
            </a:r>
            <a:r>
              <a:rPr lang="en-US" dirty="0" smtClean="0"/>
              <a:t>ording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927907"/>
              </p:ext>
            </p:extLst>
          </p:nvPr>
        </p:nvGraphicFramePr>
        <p:xfrm>
          <a:off x="0" y="971550"/>
          <a:ext cx="9067800" cy="411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67800"/>
              </a:tblGrid>
              <a:tr h="411480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000" kern="400" dirty="0" smtClean="0">
                        <a:effectLst/>
                      </a:endParaRPr>
                    </a:p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kern="400" dirty="0" smtClean="0">
                          <a:effectLst/>
                        </a:rPr>
                        <a:t>Basis for Opinion </a:t>
                      </a:r>
                    </a:p>
                    <a:p>
                      <a:pPr marL="0" marR="0" algn="just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0" marR="0" algn="just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US" sz="2000" b="0" kern="400" dirty="0" smtClean="0">
                          <a:effectLst/>
                        </a:rPr>
                        <a:t>…We are independent of the Group in accordance with the ethical requirements that are relevant to the audit of the consolidated financial statements in [</a:t>
                      </a:r>
                      <a:r>
                        <a:rPr lang="en-US" sz="2000" b="0" i="1" kern="400" dirty="0" smtClean="0">
                          <a:effectLst/>
                        </a:rPr>
                        <a:t>jurisdiction</a:t>
                      </a:r>
                      <a:r>
                        <a:rPr lang="en-US" sz="2000" b="0" kern="400" dirty="0" smtClean="0">
                          <a:effectLst/>
                        </a:rPr>
                        <a:t>] and have fulfilled our </a:t>
                      </a: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other </a:t>
                      </a: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ethical </a:t>
                      </a: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responsibilities in accordance with these requirements. …</a:t>
                      </a:r>
                      <a:endParaRPr lang="en-US" sz="2000" b="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marR="0" algn="ctr">
                        <a:lnSpc>
                          <a:spcPts val="2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[Or]</a:t>
                      </a:r>
                    </a:p>
                    <a:p>
                      <a:pPr marL="0" marR="0" algn="just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… We are independent of the Group in accordance with the International Ethics Standards Board for Accountants’ Code of Ethics for Professional Accountants (IESBA Code) and have fulfilled our </a:t>
                      </a:r>
                      <a:r>
                        <a:rPr lang="en-US" sz="2000" b="0" kern="400" smtClean="0">
                          <a:solidFill>
                            <a:schemeClr val="bg1"/>
                          </a:solidFill>
                          <a:effectLst/>
                        </a:rPr>
                        <a:t>other </a:t>
                      </a:r>
                      <a:r>
                        <a:rPr lang="en-US" sz="2000" b="0" kern="400" smtClean="0">
                          <a:solidFill>
                            <a:schemeClr val="bg1"/>
                          </a:solidFill>
                          <a:effectLst/>
                        </a:rPr>
                        <a:t>ethical </a:t>
                      </a:r>
                      <a:r>
                        <a:rPr lang="en-US" sz="2000" b="0" kern="400" dirty="0" smtClean="0">
                          <a:solidFill>
                            <a:schemeClr val="bg1"/>
                          </a:solidFill>
                          <a:effectLst/>
                        </a:rPr>
                        <a:t>responsibilities </a:t>
                      </a:r>
                      <a:r>
                        <a:rPr lang="en-US" sz="2000" b="0" kern="400" dirty="0" smtClean="0">
                          <a:effectLst/>
                        </a:rPr>
                        <a:t>in accordance with these requirements. ...</a:t>
                      </a:r>
                      <a:endParaRPr lang="en-US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35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3400"/>
              </a:lnSpc>
            </a:pPr>
            <a:r>
              <a:rPr lang="en-US" dirty="0"/>
              <a:t>IESBA members are asked for views about the IAASB’s illustrative wording and proposed requirement? </a:t>
            </a:r>
          </a:p>
          <a:p>
            <a:pPr>
              <a:lnSpc>
                <a:spcPts val="3400"/>
              </a:lnSpc>
            </a:pPr>
            <a:r>
              <a:rPr lang="en-US" dirty="0" smtClean="0"/>
              <a:t>IESBA </a:t>
            </a:r>
            <a:r>
              <a:rPr lang="en-US" dirty="0"/>
              <a:t>members are also asked whether the proposed application material is sufficient?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83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42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IAASB_Powerpoint_template_ORANGE RIBBON_WIDESCREEN</Template>
  <TotalTime>6530</TotalTime>
  <Words>555</Words>
  <Application>Microsoft Office PowerPoint</Application>
  <PresentationFormat>On-screen Show (16:9)</PresentationFormat>
  <Paragraphs>53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ＭＳ Ｐゴシック</vt:lpstr>
      <vt:lpstr>Arial</vt:lpstr>
      <vt:lpstr>Calibri</vt:lpstr>
      <vt:lpstr>Times New Roman</vt:lpstr>
      <vt:lpstr>ヒラギノ角ゴ Pro W3</vt:lpstr>
      <vt:lpstr>IAASB_Powerpoint_template_ORANGE RIBBON_WIDESCREEN</vt:lpstr>
      <vt:lpstr>Auditor Reporting – Independence and Other Relevant Ethical Requirements</vt:lpstr>
      <vt:lpstr> IAASB – Auditor Reporting Project  </vt:lpstr>
      <vt:lpstr>Auditor Reporting Project – Headlines</vt:lpstr>
      <vt:lpstr>Key Proposals – Exposure Draft vs. Current Thinking</vt:lpstr>
      <vt:lpstr>Statement about Independence and Other Relevant Ethical Requirements</vt:lpstr>
      <vt:lpstr>IAASB Recommendation</vt:lpstr>
      <vt:lpstr>Draft Illustrative Wording</vt:lpstr>
      <vt:lpstr>Matters for IESBA Consideration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khealy</dc:creator>
  <cp:lastModifiedBy>Presenter</cp:lastModifiedBy>
  <cp:revision>293</cp:revision>
  <cp:lastPrinted>2014-02-25T18:50:22Z</cp:lastPrinted>
  <dcterms:created xsi:type="dcterms:W3CDTF">2012-09-25T18:45:55Z</dcterms:created>
  <dcterms:modified xsi:type="dcterms:W3CDTF">2014-07-09T12:09:01Z</dcterms:modified>
</cp:coreProperties>
</file>