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9"/>
  </p:notesMasterIdLst>
  <p:handoutMasterIdLst>
    <p:handoutMasterId r:id="rId20"/>
  </p:handoutMasterIdLst>
  <p:sldIdLst>
    <p:sldId id="267" r:id="rId2"/>
    <p:sldId id="284" r:id="rId3"/>
    <p:sldId id="305" r:id="rId4"/>
    <p:sldId id="285" r:id="rId5"/>
    <p:sldId id="286" r:id="rId6"/>
    <p:sldId id="287" r:id="rId7"/>
    <p:sldId id="288" r:id="rId8"/>
    <p:sldId id="289" r:id="rId9"/>
    <p:sldId id="290" r:id="rId10"/>
    <p:sldId id="295" r:id="rId11"/>
    <p:sldId id="306" r:id="rId12"/>
    <p:sldId id="300" r:id="rId13"/>
    <p:sldId id="301" r:id="rId14"/>
    <p:sldId id="302" r:id="rId15"/>
    <p:sldId id="304" r:id="rId16"/>
    <p:sldId id="283" r:id="rId17"/>
    <p:sldId id="276" r:id="rId18"/>
  </p:sldIdLst>
  <p:sldSz cx="9144000" cy="5143500" type="screen16x9"/>
  <p:notesSz cx="68580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 showGuides="1">
      <p:cViewPr>
        <p:scale>
          <a:sx n="157" d="100"/>
          <a:sy n="157" d="100"/>
        </p:scale>
        <p:origin x="-378" y="-24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8766ACD0-AF1F-41D1-A82B-34523FC7DF7A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E4AA7A3-907C-4E5A-BE29-124E698ECA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0418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302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3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4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09" indent="-28573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293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111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287" indent="-228587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46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63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8811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5985" indent="-228587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6</a:t>
            </a:fld>
            <a:endParaRPr lang="en-US" sz="1200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3302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16</a:t>
            </a:fld>
            <a:endParaRPr lang="en-US" sz="1200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Structure of the Code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8006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Don Thomson, Working Group Chair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 smtClean="0">
                <a:latin typeface="Arial" charset="0"/>
              </a:rPr>
              <a:t>Toronto, Canada</a:t>
            </a:r>
            <a:endParaRPr lang="en-US" sz="1800" dirty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April 7-9,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Proposal consistent with recommendations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Timing reflects importance </a:t>
            </a:r>
            <a:r>
              <a:rPr lang="en-US" sz="2800" dirty="0">
                <a:solidFill>
                  <a:schemeClr val="tx1"/>
                </a:solidFill>
              </a:rPr>
              <a:t>and </a:t>
            </a:r>
            <a:r>
              <a:rPr lang="en-US" sz="2800" dirty="0" smtClean="0">
                <a:solidFill>
                  <a:schemeClr val="tx1"/>
                </a:solidFill>
              </a:rPr>
              <a:t>urgency</a:t>
            </a:r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Consultation paper to test support for approach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Exposure Draft will be in process at same time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Aim for finalization of revised Code in 2016</a:t>
            </a:r>
          </a:p>
          <a:p>
            <a:r>
              <a:rPr lang="en-US" sz="2800" b="1" dirty="0">
                <a:solidFill>
                  <a:schemeClr val="tx1"/>
                </a:solidFill>
              </a:rPr>
              <a:t>Does the Board approve the project proposal?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Project Proposal (4-B and 4-F)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4625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Jul'14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IESBA – draft CP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(input re sample restructuring)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Sep'14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CAG – draft CP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Oct'14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IESBA – approve CP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Jan'15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IESBA – continue review of restructured Code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Mar'15 </a:t>
            </a:r>
            <a:r>
              <a:rPr lang="en-US" sz="2000" dirty="0">
                <a:solidFill>
                  <a:schemeClr val="tx1"/>
                </a:solidFill>
              </a:rPr>
              <a:t>– </a:t>
            </a:r>
            <a:r>
              <a:rPr lang="en-US" sz="2000" dirty="0" smtClean="0">
                <a:solidFill>
                  <a:schemeClr val="tx1"/>
                </a:solidFill>
              </a:rPr>
              <a:t>CAG – CP responses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91000" cy="3070225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Apr'15 – IESBA – CP responses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Jul'15 – IESBA – draft 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Sep'15 – CAG – draft 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Oct'15 – IESBA – approve ED</a:t>
            </a:r>
          </a:p>
          <a:p>
            <a:endParaRPr lang="en-US" sz="2000" dirty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2016 – Finalize and issue a restructured Code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Jan'18 – Code effective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Forward timeline (tentative</a:t>
            </a:r>
            <a:r>
              <a:rPr lang="en-US" sz="3200" dirty="0" smtClean="0"/>
              <a:t>) (4)</a:t>
            </a:r>
            <a:endParaRPr lang="en-US" sz="32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64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Guidance for Task Forces / Board; it will evolve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Section structure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Purpose, with linkage to fundamental principles and conceptual framework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Requirements – shall; cross references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Application and other explanatory material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Structure &amp; drafting conventions (4-D)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65416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Mandatory Drafting Conventions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Shall, consider, evaluate, determine etc.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Discretionary Drafting Conventions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Do use short sentences, active voice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Don’t use nuances that aren't clear, repeat definitions, use superfluous adjectives </a:t>
            </a:r>
            <a:r>
              <a:rPr lang="en-US" sz="2800" dirty="0" err="1" smtClean="0">
                <a:solidFill>
                  <a:schemeClr val="tx1"/>
                </a:solidFill>
              </a:rPr>
              <a:t>etc</a:t>
            </a:r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Structure &amp; drafting conventions (4-D)</a:t>
            </a:r>
          </a:p>
        </p:txBody>
      </p:sp>
    </p:spTree>
    <p:extLst>
      <p:ext uri="{BB962C8B-B14F-4D97-AF65-F5344CB8AC3E}">
        <p14:creationId xmlns:p14="http://schemas.microsoft.com/office/powerpoint/2010/main" val="2480973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Examples of portions of Parts A and B are presented as a restructuring work in progress – not a final proposal as further work is still required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Purpose / Requirements / Application material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Cross references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Principles / Framework closely linked to Part B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Structure &amp; drafting </a:t>
            </a:r>
            <a:r>
              <a:rPr lang="en-US" sz="3200" dirty="0" smtClean="0"/>
              <a:t>examples </a:t>
            </a:r>
            <a:r>
              <a:rPr lang="en-US" sz="3200" dirty="0"/>
              <a:t>(</a:t>
            </a:r>
            <a:r>
              <a:rPr lang="en-US" sz="3200" dirty="0" smtClean="0"/>
              <a:t>4-C)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5622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Developing electronic features for the extant Code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HTML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Contents list with ability to jump to section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Drill down to individual paragraphs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Hyperlinks to defined terms</a:t>
            </a:r>
          </a:p>
          <a:p>
            <a:r>
              <a:rPr lang="en-US" sz="2800" dirty="0">
                <a:solidFill>
                  <a:schemeClr val="tx1"/>
                </a:solidFill>
              </a:rPr>
              <a:t>T</a:t>
            </a:r>
            <a:r>
              <a:rPr lang="en-US" sz="2800" dirty="0" smtClean="0">
                <a:solidFill>
                  <a:schemeClr val="tx1"/>
                </a:solidFill>
              </a:rPr>
              <a:t>o be located on IESBA website – landing page</a:t>
            </a:r>
          </a:p>
          <a:p>
            <a:pPr lvl="1"/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Electronic Code (4-E)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827802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Any Other Comments or Questions ?</a:t>
            </a:r>
            <a:endParaRPr lang="en-US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336550"/>
            <a:ext cx="7543800" cy="400050"/>
          </a:xfrm>
        </p:spPr>
        <p:txBody>
          <a:bodyPr/>
          <a:lstStyle/>
          <a:p>
            <a:r>
              <a:rPr lang="en-US" sz="3200" dirty="0" smtClean="0">
                <a:latin typeface="Arial" charset="0"/>
              </a:rPr>
              <a:t>Matters for IESBA Consideration</a:t>
            </a:r>
            <a:endParaRPr lang="en-US" sz="32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035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97429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Prior years 		– Concerns expressed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May-October 2013	– Research supports change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December 2013	– Prelim. recommendations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February 2014	– Additional IOSCO input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March 2014	– Additional CAG input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April 2014	– Final </a:t>
            </a:r>
            <a:r>
              <a:rPr lang="en-US" sz="2800" dirty="0">
                <a:solidFill>
                  <a:schemeClr val="tx1"/>
                </a:solidFill>
              </a:rPr>
              <a:t>r</a:t>
            </a:r>
            <a:r>
              <a:rPr lang="en-US" sz="2800" dirty="0" smtClean="0">
                <a:solidFill>
                  <a:schemeClr val="tx1"/>
                </a:solidFill>
              </a:rPr>
              <a:t>eport, project proposal</a:t>
            </a:r>
            <a:endParaRPr lang="en-US" sz="28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Background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7174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1"/>
                </a:solidFill>
              </a:rPr>
              <a:t>Changes from preliminary report (details to follow)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Responsibility – "firm" in most cases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Clarity – inform the Board of inconsistencies </a:t>
            </a:r>
            <a:r>
              <a:rPr lang="en-US" sz="2800" dirty="0" err="1" smtClean="0">
                <a:solidFill>
                  <a:schemeClr val="tx1"/>
                </a:solidFill>
              </a:rPr>
              <a:t>etc</a:t>
            </a:r>
            <a:endParaRPr lang="en-US" sz="2800" dirty="0" smtClean="0">
              <a:solidFill>
                <a:schemeClr val="tx1"/>
              </a:solidFill>
            </a:endParaRPr>
          </a:p>
          <a:p>
            <a:pPr lvl="1"/>
            <a:r>
              <a:rPr lang="en-US" sz="2800" dirty="0">
                <a:solidFill>
                  <a:schemeClr val="tx1"/>
                </a:solidFill>
              </a:rPr>
              <a:t>Reorganization – less prescriptive re s.290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Electronic Code – some immediate action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Examples – more on Parts A and B; in process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Since December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620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Recommendations: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Distinguish requirements from guidance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enhance understandability &amp; enforceability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Confirm:  conceptual framework is a requirement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Guidance adjacent to relevant requirements</a:t>
            </a:r>
          </a:p>
          <a:p>
            <a:endParaRPr lang="en-US" sz="2800" dirty="0" smtClean="0">
              <a:solidFill>
                <a:schemeClr val="tx1"/>
              </a:solidFill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Distinguishing requirements (4-A # I)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1941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534400" cy="306324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Recommendations: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Clarify audit firm's responsibility for independence except where clearly beyond firm’s control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Firms' policies &amp; procedures shall enable identification of the individual responsible for independence in a particular circumstance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Include in project as no change to Code's meaning</a:t>
            </a:r>
          </a:p>
        </p:txBody>
      </p:sp>
      <p:sp>
        <p:nvSpPr>
          <p:cNvPr id="10" name="Subtitle 9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Clarifying responsibility (4-A # II)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97711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Recommendations: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Increase clarity, using drafting conventions / editor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Aspirational reading grade – university level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Consider identified inconsistencies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e.g. Any issues re safeguards / documentation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Inform Board if warranted; may be out of scope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0722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Clarity of language (4-A # III)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3525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Recommendations: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Immediate improvements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HTML, hyperlinks, navigation</a:t>
            </a:r>
            <a:endParaRPr lang="en-US" sz="2800" dirty="0">
              <a:solidFill>
                <a:schemeClr val="tx1"/>
              </a:solidFill>
            </a:endParaRPr>
          </a:p>
          <a:p>
            <a:r>
              <a:rPr lang="en-US" sz="2800" dirty="0" smtClean="0">
                <a:solidFill>
                  <a:schemeClr val="tx1"/>
                </a:solidFill>
              </a:rPr>
              <a:t>More extensive electronic features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Coordinate with </a:t>
            </a:r>
            <a:r>
              <a:rPr lang="en-US" sz="2800" dirty="0">
                <a:solidFill>
                  <a:schemeClr val="tx1"/>
                </a:solidFill>
              </a:rPr>
              <a:t>other </a:t>
            </a:r>
            <a:r>
              <a:rPr lang="en-US" sz="2800" dirty="0" smtClean="0">
                <a:solidFill>
                  <a:schemeClr val="tx1"/>
                </a:solidFill>
              </a:rPr>
              <a:t>restructuring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Electronic Code (4-A # IV)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3862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Recommendations: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Coordinate changes with electronic Code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Raise the profile of the independence standards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e.g. International Standards on Independence</a:t>
            </a:r>
          </a:p>
          <a:p>
            <a:pPr lvl="1"/>
            <a:r>
              <a:rPr lang="en-US" sz="2800" dirty="0" smtClean="0">
                <a:solidFill>
                  <a:schemeClr val="tx1"/>
                </a:solidFill>
              </a:rPr>
              <a:t>Distinguish the independence standards but clearly retain their integration in the Code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Reorganization (4-A # V)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384992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>
                <a:solidFill>
                  <a:schemeClr val="tx1"/>
                </a:solidFill>
              </a:rPr>
              <a:t>Examples:</a:t>
            </a:r>
          </a:p>
          <a:p>
            <a:pPr lvl="1"/>
            <a:r>
              <a:rPr lang="en-US" sz="2800" dirty="0">
                <a:solidFill>
                  <a:schemeClr val="tx1"/>
                </a:solidFill>
              </a:rPr>
              <a:t>Short summaries, </a:t>
            </a:r>
            <a:r>
              <a:rPr lang="en-US" sz="2800" dirty="0" smtClean="0">
                <a:solidFill>
                  <a:schemeClr val="tx1"/>
                </a:solidFill>
              </a:rPr>
              <a:t>FAQs, case </a:t>
            </a:r>
            <a:r>
              <a:rPr lang="en-US" sz="2800" dirty="0">
                <a:solidFill>
                  <a:schemeClr val="tx1"/>
                </a:solidFill>
              </a:rPr>
              <a:t>studies</a:t>
            </a:r>
          </a:p>
          <a:p>
            <a:pPr lvl="1"/>
            <a:r>
              <a:rPr lang="en-US" sz="2800" dirty="0">
                <a:solidFill>
                  <a:schemeClr val="tx1"/>
                </a:solidFill>
              </a:rPr>
              <a:t>Bases for conclusions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tx1"/>
                </a:solidFill>
              </a:rPr>
              <a:t>Recommendations:</a:t>
            </a:r>
          </a:p>
          <a:p>
            <a:r>
              <a:rPr lang="en-US" sz="2800" dirty="0">
                <a:solidFill>
                  <a:schemeClr val="tx1"/>
                </a:solidFill>
              </a:rPr>
              <a:t>Address these after restructuring the Code</a:t>
            </a:r>
          </a:p>
          <a:p>
            <a:r>
              <a:rPr lang="en-US" sz="2800" dirty="0" smtClean="0">
                <a:solidFill>
                  <a:schemeClr val="tx1"/>
                </a:solidFill>
              </a:rPr>
              <a:t>Work with others to develop materials</a:t>
            </a:r>
          </a:p>
        </p:txBody>
      </p:sp>
      <p:sp>
        <p:nvSpPr>
          <p:cNvPr id="7" name="Subtitle 6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Complementary Materials (4-A # VI)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88395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901</TotalTime>
  <Words>574</Words>
  <Application>Microsoft Office PowerPoint</Application>
  <PresentationFormat>On-screen Show (16:9)</PresentationFormat>
  <Paragraphs>112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IESBA_Powerpoint_template_GREEN RIBBON_WIDESCREEN</vt:lpstr>
      <vt:lpstr>Structure of the Code</vt:lpstr>
      <vt:lpstr>Background</vt:lpstr>
      <vt:lpstr>Since December</vt:lpstr>
      <vt:lpstr>Distinguishing requirements (4-A # I)</vt:lpstr>
      <vt:lpstr>Clarifying responsibility (4-A # II)</vt:lpstr>
      <vt:lpstr>Clarity of language (4-A # III)</vt:lpstr>
      <vt:lpstr>Electronic Code (4-A # IV)</vt:lpstr>
      <vt:lpstr>Reorganization (4-A # V)</vt:lpstr>
      <vt:lpstr>Complementary Materials (4-A # VI)</vt:lpstr>
      <vt:lpstr>Project Proposal (4-B and 4-F)</vt:lpstr>
      <vt:lpstr>Forward timeline (tentative) (4)</vt:lpstr>
      <vt:lpstr>Structure &amp; drafting conventions (4-D)</vt:lpstr>
      <vt:lpstr>Structure &amp; drafting conventions (4-D)</vt:lpstr>
      <vt:lpstr>Structure &amp; drafting examples (4-C)</vt:lpstr>
      <vt:lpstr>Electronic Code (4-E)</vt:lpstr>
      <vt:lpstr>Matters for IESBA Consideration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Chris Jackson</cp:lastModifiedBy>
  <cp:revision>51</cp:revision>
  <cp:lastPrinted>2014-04-02T20:49:57Z</cp:lastPrinted>
  <dcterms:created xsi:type="dcterms:W3CDTF">2014-03-04T17:37:15Z</dcterms:created>
  <dcterms:modified xsi:type="dcterms:W3CDTF">2014-04-03T13:28:00Z</dcterms:modified>
</cp:coreProperties>
</file>