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1"/>
  </p:notesMasterIdLst>
  <p:handoutMasterIdLst>
    <p:handoutMasterId r:id="rId12"/>
  </p:handoutMasterIdLst>
  <p:sldIdLst>
    <p:sldId id="267" r:id="rId2"/>
    <p:sldId id="268" r:id="rId3"/>
    <p:sldId id="277" r:id="rId4"/>
    <p:sldId id="279" r:id="rId5"/>
    <p:sldId id="280" r:id="rId6"/>
    <p:sldId id="284" r:id="rId7"/>
    <p:sldId id="282" r:id="rId8"/>
    <p:sldId id="281" r:id="rId9"/>
    <p:sldId id="276" r:id="rId10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4660"/>
  </p:normalViewPr>
  <p:slideViewPr>
    <p:cSldViewPr showGuides="1">
      <p:cViewPr>
        <p:scale>
          <a:sx n="157" d="100"/>
          <a:sy n="157" d="100"/>
        </p:scale>
        <p:origin x="-378" y="-24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3682A5F-F17B-4C40-B99D-30D9C2CFAA66}" type="datetimeFigureOut">
              <a:rPr lang="en-US" smtClean="0"/>
              <a:t>4/3/2014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4507F8FB-B504-446D-8915-3A268CFC7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9656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2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Part </a:t>
            </a:r>
            <a:r>
              <a:rPr lang="en-US" dirty="0">
                <a:latin typeface="Arial" charset="0"/>
              </a:rPr>
              <a:t>C </a:t>
            </a:r>
            <a:r>
              <a:rPr lang="en-US" dirty="0" smtClean="0">
                <a:latin typeface="Arial" charset="0"/>
              </a:rPr>
              <a:t>– Section 370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r>
              <a:rPr lang="en-US" dirty="0" smtClean="0">
                <a:latin typeface="Arial" charset="0"/>
              </a:rPr>
              <a:t>Pressure </a:t>
            </a:r>
            <a:endParaRPr lang="en-US" dirty="0">
              <a:latin typeface="Arial" charset="0"/>
            </a:endParaRPr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3434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Jim </a:t>
            </a:r>
            <a:r>
              <a:rPr lang="en-US" sz="2200" dirty="0" err="1" smtClean="0">
                <a:latin typeface="Arial" charset="0"/>
              </a:rPr>
              <a:t>Gaa</a:t>
            </a:r>
            <a:r>
              <a:rPr lang="en-US" sz="2200" dirty="0">
                <a:latin typeface="Arial" charset="0"/>
              </a:rPr>
              <a:t>, Chair, Part C Task </a:t>
            </a:r>
            <a:r>
              <a:rPr lang="en-US" sz="2200" dirty="0" smtClean="0">
                <a:latin typeface="Arial" charset="0"/>
              </a:rPr>
              <a:t>Force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 smtClean="0">
                <a:latin typeface="Arial" charset="0"/>
              </a:rPr>
              <a:t>Toronto, Canada</a:t>
            </a:r>
          </a:p>
          <a:p>
            <a:r>
              <a:rPr lang="en-US" sz="1800" dirty="0" smtClean="0">
                <a:latin typeface="Arial" charset="0"/>
              </a:rPr>
              <a:t>April 7,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>
                <a:latin typeface="Arial" charset="0"/>
                <a:ea typeface="ヒラギノ角ゴ Pro W3" charset="0"/>
                <a:cs typeface="ヒラギノ角ゴ Pro W3" charset="0"/>
              </a:rPr>
              <a:t>Background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March 2013: Project Proposal approved by IESBA</a:t>
            </a:r>
          </a:p>
          <a:p>
            <a:pPr marL="342900" lvl="1" indent="-342900">
              <a:spcBef>
                <a:spcPts val="1200"/>
              </a:spcBef>
              <a:buFontTx/>
              <a:buChar char="•"/>
            </a:pPr>
            <a:r>
              <a:rPr lang="en-US" sz="2400" dirty="0">
                <a:latin typeface="Arial" charset="0"/>
                <a:cs typeface="ＭＳ Ｐゴシック" charset="0"/>
              </a:rPr>
              <a:t>September 2013: </a:t>
            </a:r>
            <a:r>
              <a:rPr lang="en-US" sz="2400" dirty="0" smtClean="0">
                <a:latin typeface="Arial" charset="0"/>
                <a:cs typeface="ＭＳ Ｐゴシック" charset="0"/>
              </a:rPr>
              <a:t>IESBA and CAG consider Pressure(370)</a:t>
            </a:r>
          </a:p>
          <a:p>
            <a:pPr marL="342900" lvl="1" indent="-342900">
              <a:spcBef>
                <a:spcPts val="1200"/>
              </a:spcBef>
              <a:buFontTx/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December 2013: IESBA considered Section 320</a:t>
            </a:r>
          </a:p>
          <a:p>
            <a:pPr marL="342900" lvl="1" indent="-342900">
              <a:spcBef>
                <a:spcPts val="1200"/>
              </a:spcBef>
              <a:buFontTx/>
              <a:buChar char="•"/>
            </a:pPr>
            <a:r>
              <a:rPr lang="en-US" sz="2400" dirty="0" smtClean="0">
                <a:latin typeface="Arial" charset="0"/>
                <a:cs typeface="ＭＳ Ｐゴシック" charset="0"/>
              </a:rPr>
              <a:t>March 2014: CAG considered Section 320</a:t>
            </a:r>
          </a:p>
          <a:p>
            <a:r>
              <a:rPr lang="en-US" dirty="0" smtClean="0">
                <a:latin typeface="Arial" charset="0"/>
              </a:rPr>
              <a:t>April 2014: </a:t>
            </a:r>
            <a:r>
              <a:rPr lang="en-US" dirty="0">
                <a:latin typeface="Arial" charset="0"/>
              </a:rPr>
              <a:t>IESBA </a:t>
            </a:r>
            <a:r>
              <a:rPr lang="en-US" dirty="0" smtClean="0">
                <a:latin typeface="Arial" charset="0"/>
              </a:rPr>
              <a:t>considers </a:t>
            </a:r>
            <a:r>
              <a:rPr lang="en-US" dirty="0">
                <a:latin typeface="Arial" charset="0"/>
              </a:rPr>
              <a:t>Section </a:t>
            </a:r>
            <a:r>
              <a:rPr lang="en-US" dirty="0" smtClean="0">
                <a:latin typeface="Arial" charset="0"/>
              </a:rPr>
              <a:t>370</a:t>
            </a:r>
          </a:p>
          <a:p>
            <a:endParaRPr lang="en-US" dirty="0" smtClean="0">
              <a:latin typeface="Arial" charset="0"/>
            </a:endParaRPr>
          </a:p>
          <a:p>
            <a:pPr marL="347472" lvl="1" indent="0">
              <a:buNone/>
            </a:pPr>
            <a:r>
              <a:rPr lang="en-US" dirty="0" smtClean="0">
                <a:latin typeface="Arial" charset="0"/>
              </a:rPr>
              <a:t> </a:t>
            </a:r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41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 description from “engage in unethical or illegal activities” to “pressure to breach fundamental principles”.</a:t>
            </a:r>
          </a:p>
          <a:p>
            <a:r>
              <a:rPr lang="en-US" dirty="0" smtClean="0"/>
              <a:t>PAIB shall not yield to pressure.</a:t>
            </a:r>
          </a:p>
          <a:p>
            <a:r>
              <a:rPr lang="en-US" dirty="0" smtClean="0"/>
              <a:t>PAIB shall not place pressure on others.</a:t>
            </a:r>
          </a:p>
          <a:p>
            <a:r>
              <a:rPr lang="en-US" dirty="0" smtClean="0"/>
              <a:t>Examples categorized by 310/320/330/340/350/360.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 and Examples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291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Threats and safeguards approach difficult to use in Part C.</a:t>
            </a:r>
          </a:p>
          <a:p>
            <a:pPr lvl="1"/>
            <a:r>
              <a:rPr lang="en-US" dirty="0" smtClean="0"/>
              <a:t>Safeguards may not be real safeguards</a:t>
            </a:r>
          </a:p>
          <a:p>
            <a:r>
              <a:rPr lang="en-US" dirty="0" smtClean="0"/>
              <a:t>PAIBs may be unfamiliar with Conceptual Framework.</a:t>
            </a:r>
          </a:p>
          <a:p>
            <a:r>
              <a:rPr lang="en-US" dirty="0" smtClean="0"/>
              <a:t>Section redrafted </a:t>
            </a:r>
            <a:r>
              <a:rPr lang="en-US" dirty="0"/>
              <a:t>to </a:t>
            </a:r>
            <a:r>
              <a:rPr lang="en-US" dirty="0" smtClean="0"/>
              <a:t>avoid </a:t>
            </a:r>
            <a:r>
              <a:rPr lang="en-US" dirty="0"/>
              <a:t>conceptual framework language</a:t>
            </a:r>
            <a:r>
              <a:rPr lang="en-US" dirty="0" smtClean="0"/>
              <a:t>.</a:t>
            </a:r>
          </a:p>
          <a:p>
            <a:r>
              <a:rPr lang="en-US" dirty="0" smtClean="0"/>
              <a:t>Factors the PAIB may consider in determination.</a:t>
            </a:r>
          </a:p>
          <a:p>
            <a:r>
              <a:rPr lang="en-US" dirty="0" smtClean="0"/>
              <a:t>Actions for PAIB to take in determination. </a:t>
            </a:r>
            <a:endParaRPr lang="en-US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whether pressure may lead to a breach of the fundamental principles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458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pressure would result in a breach, PAIB shall take steps that are available to mitigate pressure.</a:t>
            </a:r>
          </a:p>
          <a:p>
            <a:pPr lvl="1"/>
            <a:r>
              <a:rPr lang="en-US" smtClean="0"/>
              <a:t>Mitigate: reduce </a:t>
            </a:r>
            <a:r>
              <a:rPr lang="en-US" dirty="0" smtClean="0"/>
              <a:t>to a level that can be resisted</a:t>
            </a:r>
          </a:p>
          <a:p>
            <a:r>
              <a:rPr lang="en-US" dirty="0" smtClean="0"/>
              <a:t>Mitigate - elimination may not be possible.</a:t>
            </a:r>
          </a:p>
          <a:p>
            <a:r>
              <a:rPr lang="en-US" dirty="0" smtClean="0"/>
              <a:t>Some steps may not be available to the PAIB.</a:t>
            </a:r>
          </a:p>
          <a:p>
            <a:r>
              <a:rPr lang="en-US" dirty="0" smtClean="0"/>
              <a:t>Examples: policies &amp; procedures; challenge; restructuring; obtain oversight; escalation; disclosure; consultation.</a:t>
            </a:r>
          </a:p>
          <a:p>
            <a:r>
              <a:rPr lang="en-US" dirty="0" smtClean="0"/>
              <a:t>If necessary: decline, discontinue or resign.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Steps to mitigate pressure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43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opinions on CAG on recognizing diversity of ethical norms.</a:t>
            </a:r>
          </a:p>
          <a:p>
            <a:r>
              <a:rPr lang="en-US" dirty="0" smtClean="0"/>
              <a:t>Diversity of ethical norms is a reality.</a:t>
            </a:r>
          </a:p>
          <a:p>
            <a:r>
              <a:rPr lang="en-US" dirty="0" smtClean="0"/>
              <a:t>But its recognition appears to condone a “movable bar”.</a:t>
            </a:r>
          </a:p>
          <a:p>
            <a:r>
              <a:rPr lang="en-US" dirty="0" smtClean="0"/>
              <a:t>TF suggests that including “the corporate culture and leadership of the employing organization” as a factor to consider recognizes this diversity.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Diversity of ethical norms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587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300.5 creates expectation of an ethics based-culture.</a:t>
            </a:r>
          </a:p>
          <a:p>
            <a:r>
              <a:rPr lang="en-US" dirty="0" smtClean="0"/>
              <a:t>This was developed as an important step to address pressure.</a:t>
            </a:r>
          </a:p>
          <a:p>
            <a:r>
              <a:rPr lang="en-US" dirty="0" smtClean="0"/>
              <a:t>May be more generally applicable and moved back to 300.</a:t>
            </a:r>
          </a:p>
          <a:p>
            <a:r>
              <a:rPr lang="en-US" dirty="0" smtClean="0"/>
              <a:t>Further work needed on drafting  as references to fundamental principles apply to the Code and would not apply in business’s ethics codes.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an Ethics Based Culture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57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Does the Board have any comments on the draft wording of proposed Section 370?</a:t>
            </a:r>
          </a:p>
          <a:p>
            <a:r>
              <a:rPr lang="en-US" dirty="0"/>
              <a:t>Does the Board have any comments on the way that the diversity of ethical norms is addressed in the draft wording?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Consideration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87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066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ESBA_Powerpoint_template_GREEN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IESBA_Powerpoint_template_GREEN RIBBON_WIDESCREEN</Template>
  <TotalTime>1146</TotalTime>
  <Words>402</Words>
  <Application>Microsoft Office PowerPoint</Application>
  <PresentationFormat>On-screen Show (16:9)</PresentationFormat>
  <Paragraphs>48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IESBA_Powerpoint_template_GREEN RIBBON_WIDESCREEN</vt:lpstr>
      <vt:lpstr>Part C – Section 370 Pressure </vt:lpstr>
      <vt:lpstr>Background</vt:lpstr>
      <vt:lpstr>Description and Examples</vt:lpstr>
      <vt:lpstr>Determine whether pressure may lead to a breach of the fundamental principles</vt:lpstr>
      <vt:lpstr>Steps to mitigate pressure</vt:lpstr>
      <vt:lpstr>Diversity of ethical norms</vt:lpstr>
      <vt:lpstr>Creating an Ethics Based Culture</vt:lpstr>
      <vt:lpstr>Matters for Consideration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Chris Jackson</dc:creator>
  <cp:lastModifiedBy>Chris Jackson</cp:lastModifiedBy>
  <cp:revision>41</cp:revision>
  <cp:lastPrinted>2014-03-05T15:57:12Z</cp:lastPrinted>
  <dcterms:created xsi:type="dcterms:W3CDTF">2014-03-04T20:18:41Z</dcterms:created>
  <dcterms:modified xsi:type="dcterms:W3CDTF">2014-04-03T18:54:06Z</dcterms:modified>
</cp:coreProperties>
</file>