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26" r:id="rId1"/>
  </p:sldMasterIdLst>
  <p:notesMasterIdLst>
    <p:notesMasterId r:id="rId18"/>
  </p:notesMasterIdLst>
  <p:handoutMasterIdLst>
    <p:handoutMasterId r:id="rId19"/>
  </p:handoutMasterIdLst>
  <p:sldIdLst>
    <p:sldId id="267" r:id="rId2"/>
    <p:sldId id="268" r:id="rId3"/>
    <p:sldId id="278" r:id="rId4"/>
    <p:sldId id="279" r:id="rId5"/>
    <p:sldId id="280" r:id="rId6"/>
    <p:sldId id="281" r:id="rId7"/>
    <p:sldId id="282" r:id="rId8"/>
    <p:sldId id="269" r:id="rId9"/>
    <p:sldId id="277" r:id="rId10"/>
    <p:sldId id="270" r:id="rId11"/>
    <p:sldId id="271" r:id="rId12"/>
    <p:sldId id="272" r:id="rId13"/>
    <p:sldId id="273" r:id="rId14"/>
    <p:sldId id="283" r:id="rId15"/>
    <p:sldId id="274" r:id="rId16"/>
    <p:sldId id="276" r:id="rId17"/>
  </p:sldIdLst>
  <p:sldSz cx="9144000" cy="5143500" type="screen16x9"/>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1493">
          <p15:clr>
            <a:srgbClr val="A4A3A4"/>
          </p15:clr>
        </p15:guide>
        <p15:guide id="2" orient="horz" pos="295">
          <p15:clr>
            <a:srgbClr val="A4A3A4"/>
          </p15:clr>
        </p15:guide>
        <p15:guide id="3" orient="horz" pos="850">
          <p15:clr>
            <a:srgbClr val="A4A3A4"/>
          </p15:clr>
        </p15:guide>
        <p15:guide id="4" orient="horz" pos="2784">
          <p15:clr>
            <a:srgbClr val="A4A3A4"/>
          </p15:clr>
        </p15:guide>
        <p15:guide id="5"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2A9D9"/>
    <a:srgbClr val="013C80"/>
    <a:srgbClr val="2D8EC2"/>
    <a:srgbClr val="1A276D"/>
    <a:srgbClr val="68B133"/>
    <a:srgbClr val="168136"/>
    <a:srgbClr val="D53D20"/>
    <a:srgbClr val="D56229"/>
    <a:srgbClr val="E58D23"/>
    <a:srgbClr val="29539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80" autoAdjust="0"/>
    <p:restoredTop sz="94660"/>
  </p:normalViewPr>
  <p:slideViewPr>
    <p:cSldViewPr showGuides="1">
      <p:cViewPr varScale="1">
        <p:scale>
          <a:sx n="102" d="100"/>
          <a:sy n="102" d="100"/>
        </p:scale>
        <p:origin x="606" y="102"/>
      </p:cViewPr>
      <p:guideLst>
        <p:guide orient="horz" pos="1493"/>
        <p:guide orient="horz" pos="295"/>
        <p:guide orient="horz" pos="850"/>
        <p:guide orient="horz" pos="2784"/>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93682A5F-F17B-4C40-B99D-30D9C2CFAA66}" type="datetimeFigureOut">
              <a:rPr lang="en-US" smtClean="0"/>
              <a:t>4/6/2014</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4507F8FB-B504-446D-8915-3A268CFC7536}" type="slidenum">
              <a:rPr lang="en-US" smtClean="0"/>
              <a:t>‹#›</a:t>
            </a:fld>
            <a:endParaRPr lang="en-US"/>
          </a:p>
        </p:txBody>
      </p:sp>
    </p:spTree>
    <p:extLst>
      <p:ext uri="{BB962C8B-B14F-4D97-AF65-F5344CB8AC3E}">
        <p14:creationId xmlns:p14="http://schemas.microsoft.com/office/powerpoint/2010/main" val="36696563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ea typeface="ヒラギノ角ゴ Pro W3" charset="-128"/>
                <a:cs typeface="ヒラギノ角ゴ Pro W3" charset="-128"/>
              </a:defRPr>
            </a:lvl1pPr>
          </a:lstStyle>
          <a:p>
            <a:pPr>
              <a:defRPr/>
            </a:pPr>
            <a:endParaRPr lang="en-US"/>
          </a:p>
        </p:txBody>
      </p:sp>
      <p:sp>
        <p:nvSpPr>
          <p:cNvPr id="3" name="Date Placeholder 2"/>
          <p:cNvSpPr>
            <a:spLocks noGrp="1"/>
          </p:cNvSpPr>
          <p:nvPr>
            <p:ph type="dt" idx="1"/>
          </p:nvPr>
        </p:nvSpPr>
        <p:spPr>
          <a:xfrm>
            <a:off x="3970938" y="0"/>
            <a:ext cx="3037840" cy="464820"/>
          </a:xfrm>
          <a:prstGeom prst="rect">
            <a:avLst/>
          </a:prstGeom>
        </p:spPr>
        <p:txBody>
          <a:bodyPr vert="horz" wrap="square" lIns="93177" tIns="46589" rIns="93177" bIns="46589" numCol="1" anchor="t" anchorCtr="0" compatLnSpc="1">
            <a:prstTxWarp prst="textNoShape">
              <a:avLst/>
            </a:prstTxWarp>
          </a:bodyPr>
          <a:lstStyle>
            <a:lvl1pPr algn="r">
              <a:defRPr sz="1200"/>
            </a:lvl1pPr>
          </a:lstStyle>
          <a:p>
            <a:pPr>
              <a:defRPr/>
            </a:pPr>
            <a:fld id="{B12CF44F-EFC8-E748-80EB-4ED396B872D8}" type="datetime1">
              <a:rPr lang="en-US"/>
              <a:pPr>
                <a:defRPr/>
              </a:pPr>
              <a:t>4/6/2014</a:t>
            </a:fld>
            <a:endParaRPr lang="en-US"/>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3177" tIns="46589" rIns="93177" bIns="46589" rtlCol="0" anchor="ctr"/>
          <a:lstStyle/>
          <a:p>
            <a:pPr lvl="0"/>
            <a:endParaRPr lang="en-US" noProof="0" smtClean="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ea typeface="ヒラギノ角ゴ Pro W3" charset="-128"/>
                <a:cs typeface="ヒラギノ角ゴ Pro W3" charset="-128"/>
              </a:defRPr>
            </a:lvl1pPr>
          </a:lstStyle>
          <a:p>
            <a:pPr>
              <a:defRPr/>
            </a:pPr>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wrap="square" lIns="93177" tIns="46589" rIns="93177" bIns="46589" numCol="1" anchor="b" anchorCtr="0" compatLnSpc="1">
            <a:prstTxWarp prst="textNoShape">
              <a:avLst/>
            </a:prstTxWarp>
          </a:bodyPr>
          <a:lstStyle>
            <a:lvl1pPr algn="r">
              <a:defRPr sz="1200"/>
            </a:lvl1pPr>
          </a:lstStyle>
          <a:p>
            <a:pPr>
              <a:defRPr/>
            </a:pPr>
            <a:fld id="{F177551F-2C26-5D4E-AA97-F437309E4641}" type="slidenum">
              <a:rPr lang="en-US"/>
              <a:pPr>
                <a:defRPr/>
              </a:pPr>
              <a:t>‹#›</a:t>
            </a:fld>
            <a:endParaRPr lang="en-US"/>
          </a:p>
        </p:txBody>
      </p:sp>
    </p:spTree>
    <p:extLst>
      <p:ext uri="{BB962C8B-B14F-4D97-AF65-F5344CB8AC3E}">
        <p14:creationId xmlns:p14="http://schemas.microsoft.com/office/powerpoint/2010/main" val="4085557598"/>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Slide Image Placeholder 1"/>
          <p:cNvSpPr>
            <a:spLocks noGrp="1" noRot="1" noChangeAspect="1"/>
          </p:cNvSpPr>
          <p:nvPr>
            <p:ph type="sldImg"/>
          </p:nvPr>
        </p:nvSpPr>
        <p:spPr bwMode="auto">
          <a:xfrm>
            <a:off x="406400" y="696913"/>
            <a:ext cx="6197600" cy="348615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174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cs typeface="ＭＳ Ｐゴシック" charset="0"/>
            </a:endParaRPr>
          </a:p>
        </p:txBody>
      </p:sp>
      <p:sp>
        <p:nvSpPr>
          <p:cNvPr id="3174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ヒラギノ角ゴ Pro W3" charset="0"/>
                <a:cs typeface="ヒラギノ角ゴ Pro W3" charset="0"/>
              </a:defRPr>
            </a:lvl1pPr>
            <a:lvl2pPr marL="757066" indent="-291179">
              <a:defRPr sz="2400">
                <a:solidFill>
                  <a:schemeClr val="tx1"/>
                </a:solidFill>
                <a:latin typeface="Arial" charset="0"/>
                <a:ea typeface="ヒラギノ角ゴ Pro W3" charset="0"/>
                <a:cs typeface="ヒラギノ角ゴ Pro W3" charset="0"/>
              </a:defRPr>
            </a:lvl2pPr>
            <a:lvl3pPr marL="1164717" indent="-232943">
              <a:defRPr sz="2400">
                <a:solidFill>
                  <a:schemeClr val="tx1"/>
                </a:solidFill>
                <a:latin typeface="Arial" charset="0"/>
                <a:ea typeface="ヒラギノ角ゴ Pro W3" charset="0"/>
                <a:cs typeface="ヒラギノ角ゴ Pro W3" charset="0"/>
              </a:defRPr>
            </a:lvl3pPr>
            <a:lvl4pPr marL="1630604" indent="-232943">
              <a:defRPr sz="2400">
                <a:solidFill>
                  <a:schemeClr val="tx1"/>
                </a:solidFill>
                <a:latin typeface="Arial" charset="0"/>
                <a:ea typeface="ヒラギノ角ゴ Pro W3" charset="0"/>
                <a:cs typeface="ヒラギノ角ゴ Pro W3" charset="0"/>
              </a:defRPr>
            </a:lvl4pPr>
            <a:lvl5pPr marL="2096491" indent="-232943">
              <a:defRPr sz="2400">
                <a:solidFill>
                  <a:schemeClr val="tx1"/>
                </a:solidFill>
                <a:latin typeface="Arial" charset="0"/>
                <a:ea typeface="ヒラギノ角ゴ Pro W3" charset="0"/>
                <a:cs typeface="ヒラギノ角ゴ Pro W3" charset="0"/>
              </a:defRPr>
            </a:lvl5pPr>
            <a:lvl6pPr marL="2562377"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3028264"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3494151"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3960038" indent="-232943"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fld id="{4B3CA995-7840-9148-9C87-92864F1A8B45}" type="slidenum">
              <a:rPr lang="en-US" sz="1200"/>
              <a:pPr/>
              <a:t>2</a:t>
            </a:fld>
            <a:endParaRPr lang="en-US" sz="1200"/>
          </a:p>
        </p:txBody>
      </p:sp>
    </p:spTree>
    <p:extLst>
      <p:ext uri="{BB962C8B-B14F-4D97-AF65-F5344CB8AC3E}">
        <p14:creationId xmlns:p14="http://schemas.microsoft.com/office/powerpoint/2010/main" val="154632532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ifac.org/" TargetMode="Externa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2_Title Slide">
    <p:spTree>
      <p:nvGrpSpPr>
        <p:cNvPr id="1" name=""/>
        <p:cNvGrpSpPr/>
        <p:nvPr/>
      </p:nvGrpSpPr>
      <p:grpSpPr>
        <a:xfrm>
          <a:off x="0" y="0"/>
          <a:ext cx="0" cy="0"/>
          <a:chOff x="0" y="0"/>
          <a:chExt cx="0" cy="0"/>
        </a:xfrm>
      </p:grpSpPr>
      <p:sp>
        <p:nvSpPr>
          <p:cNvPr id="4" name="Rectangle 7"/>
          <p:cNvSpPr>
            <a:spLocks noChangeArrowheads="1"/>
          </p:cNvSpPr>
          <p:nvPr userDrawn="1"/>
        </p:nvSpPr>
        <p:spPr bwMode="auto">
          <a:xfrm>
            <a:off x="0" y="0"/>
            <a:ext cx="9144000" cy="5143500"/>
          </a:xfrm>
          <a:prstGeom prst="rect">
            <a:avLst/>
          </a:pr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2" name="Rectangle 5"/>
          <p:cNvSpPr>
            <a:spLocks noChangeArrowheads="1"/>
          </p:cNvSpPr>
          <p:nvPr userDrawn="1"/>
        </p:nvSpPr>
        <p:spPr bwMode="auto">
          <a:xfrm>
            <a:off x="0" y="1198961"/>
            <a:ext cx="9144000" cy="3950208"/>
          </a:xfrm>
          <a:prstGeom prst="rect">
            <a:avLst/>
          </a:prstGeom>
          <a:gradFill rotWithShape="0">
            <a:gsLst>
              <a:gs pos="0">
                <a:srgbClr val="18276E"/>
              </a:gs>
              <a:gs pos="100000">
                <a:srgbClr val="0092D2"/>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pic>
        <p:nvPicPr>
          <p:cNvPr id="11" name="Picture 6" descr="Ribbon_green_1.25in_width.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514600" y="1198961"/>
            <a:ext cx="6629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ctrTitle"/>
          </p:nvPr>
        </p:nvSpPr>
        <p:spPr>
          <a:xfrm>
            <a:off x="4267200" y="1398986"/>
            <a:ext cx="4648200" cy="742950"/>
          </a:xfrm>
        </p:spPr>
        <p:txBody>
          <a:bodyPr anchor="ctr"/>
          <a:lstStyle/>
          <a:p>
            <a:r>
              <a:rPr lang="en-US" smtClean="0"/>
              <a:t>Click to edit Master title style</a:t>
            </a:r>
            <a:endParaRPr lang="en-US" dirty="0"/>
          </a:p>
        </p:txBody>
      </p:sp>
      <p:sp>
        <p:nvSpPr>
          <p:cNvPr id="8" name="Subtitle 2"/>
          <p:cNvSpPr>
            <a:spLocks noGrp="1"/>
          </p:cNvSpPr>
          <p:nvPr>
            <p:ph type="subTitle" idx="1"/>
          </p:nvPr>
        </p:nvSpPr>
        <p:spPr>
          <a:xfrm>
            <a:off x="4267200" y="2484835"/>
            <a:ext cx="3060700" cy="1314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a:p>
        </p:txBody>
      </p:sp>
      <p:pic>
        <p:nvPicPr>
          <p:cNvPr id="3" name="Picture 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04800" y="384188"/>
            <a:ext cx="2075688" cy="600560"/>
          </a:xfrm>
          <a:prstGeom prst="rect">
            <a:avLst/>
          </a:prstGeom>
        </p:spPr>
      </p:pic>
    </p:spTree>
    <p:extLst>
      <p:ext uri="{BB962C8B-B14F-4D97-AF65-F5344CB8AC3E}">
        <p14:creationId xmlns:p14="http://schemas.microsoft.com/office/powerpoint/2010/main" val="356308189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5" name="TextBox 4"/>
          <p:cNvSpPr txBox="1"/>
          <p:nvPr userDrawn="1"/>
        </p:nvSpPr>
        <p:spPr>
          <a:xfrm>
            <a:off x="3825610" y="3829050"/>
            <a:ext cx="1492781" cy="369332"/>
          </a:xfrm>
          <a:prstGeom prst="rect">
            <a:avLst/>
          </a:prstGeom>
          <a:noFill/>
        </p:spPr>
        <p:txBody>
          <a:bodyPr wrap="none" rtlCol="0">
            <a:spAutoFit/>
          </a:bodyPr>
          <a:lstStyle/>
          <a:p>
            <a:r>
              <a:rPr lang="en-US" sz="1800" dirty="0" smtClean="0">
                <a:solidFill>
                  <a:schemeClr val="tx2">
                    <a:lumMod val="65000"/>
                    <a:lumOff val="35000"/>
                  </a:schemeClr>
                </a:solidFill>
                <a:hlinkClick r:id="rId2"/>
              </a:rPr>
              <a:t>www.ifac.org</a:t>
            </a:r>
            <a:endParaRPr lang="en-US" sz="1800" dirty="0">
              <a:solidFill>
                <a:schemeClr val="tx2">
                  <a:lumMod val="65000"/>
                  <a:lumOff val="35000"/>
                </a:schemeClr>
              </a:solidFill>
            </a:endParaRPr>
          </a:p>
        </p:txBody>
      </p:sp>
      <p:pic>
        <p:nvPicPr>
          <p:cNvPr id="2" name="Picture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246370" y="1662424"/>
            <a:ext cx="2651261" cy="767091"/>
          </a:xfrm>
          <a:prstGeom prst="rect">
            <a:avLst/>
          </a:prstGeom>
        </p:spPr>
      </p:pic>
      <p:sp>
        <p:nvSpPr>
          <p:cNvPr id="7" name="Rectangle 5"/>
          <p:cNvSpPr>
            <a:spLocks noChangeArrowheads="1"/>
          </p:cNvSpPr>
          <p:nvPr userDrawn="1"/>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6" name="TextBox 5"/>
          <p:cNvSpPr txBox="1"/>
          <p:nvPr userDrawn="1"/>
        </p:nvSpPr>
        <p:spPr>
          <a:xfrm>
            <a:off x="2215068" y="2744562"/>
            <a:ext cx="4713863" cy="769441"/>
          </a:xfrm>
          <a:prstGeom prst="rect">
            <a:avLst/>
          </a:prstGeom>
          <a:noFill/>
        </p:spPr>
        <p:txBody>
          <a:bodyPr wrap="square" lIns="0" rIns="0" rtlCol="0">
            <a:spAutoFit/>
          </a:bodyPr>
          <a:lstStyle>
            <a:defPPr>
              <a:defRPr lang="en-US"/>
            </a:defPPr>
            <a:lvl1pPr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1pPr>
            <a:lvl2pPr marL="4572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2pPr>
            <a:lvl3pPr marL="9144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0"/>
              </a:spcBef>
              <a:spcAft>
                <a:spcPct val="0"/>
              </a:spcAft>
              <a:defRPr sz="24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24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24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24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2400" kern="1200">
                <a:solidFill>
                  <a:schemeClr val="tx1"/>
                </a:solidFill>
                <a:latin typeface="Arial" charset="0"/>
                <a:ea typeface="ヒラギノ角ゴ Pro W3" charset="0"/>
                <a:cs typeface="ヒラギノ角ゴ Pro W3" charset="0"/>
              </a:defRPr>
            </a:lvl9pPr>
          </a:lstStyle>
          <a:p>
            <a:pPr algn="ctr"/>
            <a:r>
              <a:rPr lang="en-US" sz="4400" kern="300" dirty="0" smtClean="0">
                <a:solidFill>
                  <a:srgbClr val="005BAA"/>
                </a:solidFill>
                <a:latin typeface="Bauer Bodoni Std" pitchFamily="18" charset="0"/>
              </a:rPr>
              <a:t>The Ethics Board</a:t>
            </a:r>
            <a:endParaRPr lang="en-US" sz="4400" kern="300" dirty="0">
              <a:solidFill>
                <a:srgbClr val="005BAA"/>
              </a:solidFill>
              <a:latin typeface="Bauer Bodoni Std" pitchFamily="18" charset="0"/>
            </a:endParaRP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spcBef>
                <a:spcPts val="600"/>
              </a:spcBef>
              <a:defRPr/>
            </a:lvl1pPr>
            <a:lvl2pPr>
              <a:spcBef>
                <a:spcPts val="776"/>
              </a:spcBef>
              <a:defRPr/>
            </a:lvl2pPr>
            <a:lvl3pPr>
              <a:spcBef>
                <a:spcPts val="776"/>
              </a:spcBef>
              <a:defRPr/>
            </a:lvl3pPr>
            <a:lvl4pPr>
              <a:spcBef>
                <a:spcPts val="776"/>
              </a:spcBef>
              <a:defRPr/>
            </a:lvl4pPr>
            <a:lvl5pPr>
              <a:spcBef>
                <a:spcPts val="776"/>
              </a:spcBef>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Subtitle 2"/>
          <p:cNvSpPr>
            <a:spLocks noGrp="1"/>
          </p:cNvSpPr>
          <p:nvPr>
            <p:ph type="subTitle" idx="10"/>
          </p:nvPr>
        </p:nvSpPr>
        <p:spPr>
          <a:xfrm>
            <a:off x="381000" y="5715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
        <p:nvSpPr>
          <p:cNvPr id="5"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Tree>
    <p:extLst>
      <p:ext uri="{BB962C8B-B14F-4D97-AF65-F5344CB8AC3E}">
        <p14:creationId xmlns:p14="http://schemas.microsoft.com/office/powerpoint/2010/main" val="334647555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98178547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39078"/>
            <a:ext cx="5791200" cy="481012"/>
          </a:xfrm>
        </p:spPr>
        <p:txBody>
          <a:bodyPr/>
          <a:lstStyle>
            <a:lvl1pPr algn="l">
              <a:defRPr sz="2400" b="1"/>
            </a:lvl1pPr>
          </a:lstStyle>
          <a:p>
            <a:r>
              <a:rPr lang="en-US" smtClean="0"/>
              <a:t>Click to edit Master title style</a:t>
            </a:r>
            <a:endParaRPr lang="en-US" dirty="0"/>
          </a:p>
        </p:txBody>
      </p:sp>
      <p:sp>
        <p:nvSpPr>
          <p:cNvPr id="3" name="Content Placeholder 2"/>
          <p:cNvSpPr>
            <a:spLocks noGrp="1"/>
          </p:cNvSpPr>
          <p:nvPr>
            <p:ph idx="1"/>
          </p:nvPr>
        </p:nvSpPr>
        <p:spPr>
          <a:xfrm>
            <a:off x="3575050" y="1349374"/>
            <a:ext cx="5111750" cy="3070225"/>
          </a:xfrm>
        </p:spPr>
        <p:txBody>
          <a:bodyPr/>
          <a:lstStyle>
            <a:lvl1pPr>
              <a:defRPr sz="2400"/>
            </a:lvl1pPr>
            <a:lvl2pPr>
              <a:defRPr sz="1800"/>
            </a:lvl2pPr>
            <a:lvl3pPr>
              <a:defRPr sz="1600"/>
            </a:lvl3pPr>
            <a:lvl4pPr>
              <a:defRPr sz="1400"/>
            </a:lvl4pPr>
            <a:lvl5pPr>
              <a:defRPr sz="12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81006" y="1349377"/>
            <a:ext cx="3084513" cy="30702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96068469"/>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1006" y="3305177"/>
            <a:ext cx="8113713" cy="1021557"/>
          </a:xfrm>
        </p:spPr>
        <p:txBody>
          <a:bodyPr/>
          <a:lstStyle>
            <a:lvl1pPr algn="l">
              <a:defRPr sz="40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381006" y="2180035"/>
            <a:ext cx="8113713" cy="1125140"/>
          </a:xfrm>
        </p:spPr>
        <p:txBody>
          <a:bodyPr anchor="b"/>
          <a:lstStyle>
            <a:lvl1pPr marL="0" indent="0">
              <a:buNone/>
              <a:defRPr sz="24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3302767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81000" y="1349375"/>
            <a:ext cx="4114800" cy="3070225"/>
          </a:xfrm>
        </p:spPr>
        <p:txBody>
          <a:bodyPr/>
          <a:lstStyle>
            <a:lvl1pPr>
              <a:defRPr lang="en-US" dirty="0" smtClean="0"/>
            </a:lvl1pPr>
            <a:lvl2pPr>
              <a:defRPr lang="en-US" dirty="0" smtClean="0"/>
            </a:lvl2pPr>
            <a:lvl3pPr>
              <a:defRPr lang="en-US" dirty="0" smtClean="0"/>
            </a:lvl3pPr>
            <a:lvl4pPr>
              <a:defRPr lang="en-US" dirty="0" smtClean="0"/>
            </a:lvl4pPr>
            <a:lvl5pPr>
              <a:defRPr lang="en-US" dirty="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349375"/>
            <a:ext cx="4114800" cy="3070225"/>
          </a:xfrm>
        </p:spPr>
        <p:txBody>
          <a:bodyPr/>
          <a:lstStyle>
            <a:lvl1pPr>
              <a:defRPr sz="2400"/>
            </a:lvl1pPr>
            <a:lvl2pPr>
              <a:defRPr sz="1800"/>
            </a:lvl2pPr>
            <a:lvl3pPr>
              <a:defRPr sz="1600"/>
            </a:lvl3pPr>
            <a:lvl4pPr>
              <a:defRPr sz="1400"/>
            </a:lvl4pPr>
            <a:lvl5pPr>
              <a:defRPr sz="12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10"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73328381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Title 1"/>
          <p:cNvSpPr>
            <a:spLocks noGrp="1"/>
          </p:cNvSpPr>
          <p:nvPr>
            <p:ph type="title"/>
          </p:nvPr>
        </p:nvSpPr>
        <p:spPr>
          <a:xfrm>
            <a:off x="381000" y="457200"/>
            <a:ext cx="7543800" cy="400050"/>
          </a:xfrm>
        </p:spPr>
        <p:txBody>
          <a:bodyPr/>
          <a:lstStyle/>
          <a:p>
            <a:r>
              <a:rPr lang="en-US" smtClean="0"/>
              <a:t>Click to edit Master title style</a:t>
            </a:r>
            <a:endParaRPr lang="en-US" dirty="0"/>
          </a:p>
        </p:txBody>
      </p:sp>
      <p:sp>
        <p:nvSpPr>
          <p:cNvPr id="6" name="Subtitle 2"/>
          <p:cNvSpPr>
            <a:spLocks noGrp="1"/>
          </p:cNvSpPr>
          <p:nvPr>
            <p:ph type="subTitle" idx="10"/>
          </p:nvPr>
        </p:nvSpPr>
        <p:spPr>
          <a:xfrm>
            <a:off x="381000" y="137160"/>
            <a:ext cx="2667000" cy="171450"/>
          </a:xfrm>
        </p:spPr>
        <p:txBody>
          <a:bodyPr lIns="0" tIns="0" rIns="0" bIns="0"/>
          <a:lstStyle>
            <a:lvl1pPr marL="0" indent="0" algn="l">
              <a:buNone/>
              <a:defRPr sz="1400">
                <a:solidFill>
                  <a:schemeClr val="bg1"/>
                </a:solidFill>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dirty="0" smtClean="0"/>
          </a:p>
        </p:txBody>
      </p:sp>
    </p:spTree>
    <p:extLst>
      <p:ext uri="{BB962C8B-B14F-4D97-AF65-F5344CB8AC3E}">
        <p14:creationId xmlns:p14="http://schemas.microsoft.com/office/powerpoint/2010/main" val="2300490170"/>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911967"/>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1000" y="1349375"/>
            <a:ext cx="8458200" cy="30702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Tree>
    <p:extLst>
      <p:ext uri="{BB962C8B-B14F-4D97-AF65-F5344CB8AC3E}">
        <p14:creationId xmlns:p14="http://schemas.microsoft.com/office/powerpoint/2010/main" val="341291191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1266" name="Picture 8"/>
          <p:cNvPicPr>
            <a:picLocks noChangeAspect="1"/>
          </p:cNvPicPr>
          <p:nvPr/>
        </p:nvPicPr>
        <p:blipFill>
          <a:blip r:embed="rId12">
            <a:extLst>
              <a:ext uri="{28A0092B-C50C-407E-A947-70E740481C1C}">
                <a14:useLocalDpi xmlns:a14="http://schemas.microsoft.com/office/drawing/2010/main" val="0"/>
              </a:ext>
            </a:extLst>
          </a:blip>
          <a:stretch>
            <a:fillRect/>
          </a:stretch>
        </p:blipFill>
        <p:spPr bwMode="auto">
          <a:xfrm>
            <a:off x="3029" y="2"/>
            <a:ext cx="9140971" cy="12588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Rectangle 5"/>
          <p:cNvSpPr>
            <a:spLocks noChangeArrowheads="1"/>
          </p:cNvSpPr>
          <p:nvPr/>
        </p:nvSpPr>
        <p:spPr bwMode="auto">
          <a:xfrm flipH="1">
            <a:off x="384175" y="4572000"/>
            <a:ext cx="8759825" cy="46038"/>
          </a:xfrm>
          <a:prstGeom prst="rect">
            <a:avLst/>
          </a:prstGeom>
          <a:gradFill rotWithShape="1">
            <a:gsLst>
              <a:gs pos="0">
                <a:srgbClr val="168136"/>
              </a:gs>
              <a:gs pos="999">
                <a:srgbClr val="168136"/>
              </a:gs>
              <a:gs pos="100000">
                <a:srgbClr val="68B133"/>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a:p>
        </p:txBody>
      </p:sp>
      <p:sp>
        <p:nvSpPr>
          <p:cNvPr id="11268" name="Rectangle 2"/>
          <p:cNvSpPr>
            <a:spLocks noGrp="1" noChangeArrowheads="1"/>
          </p:cNvSpPr>
          <p:nvPr>
            <p:ph type="title"/>
          </p:nvPr>
        </p:nvSpPr>
        <p:spPr bwMode="auto">
          <a:xfrm>
            <a:off x="381000" y="461930"/>
            <a:ext cx="7543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0" tIns="0" rIns="0" bIns="0" numCol="1" anchor="ctr" anchorCtr="0" compatLnSpc="1">
            <a:prstTxWarp prst="textNoShape">
              <a:avLst/>
            </a:prstTxWarp>
          </a:bodyPr>
          <a:lstStyle/>
          <a:p>
            <a:pPr lvl="0"/>
            <a:r>
              <a:rPr lang="en-US" smtClean="0"/>
              <a:t>Click to edit Master title style</a:t>
            </a:r>
            <a:endParaRPr lang="en-US" dirty="0"/>
          </a:p>
        </p:txBody>
      </p:sp>
      <p:sp>
        <p:nvSpPr>
          <p:cNvPr id="11269" name="Rectangle 3"/>
          <p:cNvSpPr>
            <a:spLocks noGrp="1" noChangeArrowheads="1"/>
          </p:cNvSpPr>
          <p:nvPr>
            <p:ph type="body" idx="1"/>
          </p:nvPr>
        </p:nvSpPr>
        <p:spPr bwMode="auto">
          <a:xfrm>
            <a:off x="381000" y="1345876"/>
            <a:ext cx="8458200" cy="30632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3"/>
          <p:cNvSpPr txBox="1">
            <a:spLocks noGrp="1"/>
          </p:cNvSpPr>
          <p:nvPr/>
        </p:nvSpPr>
        <p:spPr bwMode="auto">
          <a:xfrm>
            <a:off x="6424616" y="4824412"/>
            <a:ext cx="2414587" cy="11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defTabSz="457200">
              <a:defRPr sz="2400">
                <a:solidFill>
                  <a:schemeClr val="tx1"/>
                </a:solidFill>
                <a:latin typeface="Arial" charset="0"/>
                <a:ea typeface="ヒラギノ角ゴ Pro W3" charset="0"/>
                <a:cs typeface="ヒラギノ角ゴ Pro W3" charset="0"/>
              </a:defRPr>
            </a:lvl1pPr>
            <a:lvl2pPr marL="37931725" indent="-37474525" defTabSz="457200">
              <a:defRPr sz="2400">
                <a:solidFill>
                  <a:schemeClr val="tx1"/>
                </a:solidFill>
                <a:latin typeface="Arial" charset="0"/>
                <a:ea typeface="ヒラギノ角ゴ Pro W3" charset="0"/>
                <a:cs typeface="ヒラギノ角ゴ Pro W3" charset="0"/>
              </a:defRPr>
            </a:lvl2pPr>
            <a:lvl3pPr>
              <a:defRPr sz="2400">
                <a:solidFill>
                  <a:schemeClr val="tx1"/>
                </a:solidFill>
                <a:latin typeface="Arial" charset="0"/>
                <a:ea typeface="ヒラギノ角ゴ Pro W3" charset="0"/>
                <a:cs typeface="ヒラギノ角ゴ Pro W3" charset="0"/>
              </a:defRPr>
            </a:lvl3pPr>
            <a:lvl4pPr>
              <a:defRPr sz="2400">
                <a:solidFill>
                  <a:schemeClr val="tx1"/>
                </a:solidFill>
                <a:latin typeface="Arial" charset="0"/>
                <a:ea typeface="ヒラギノ角ゴ Pro W3" charset="0"/>
                <a:cs typeface="ヒラギノ角ゴ Pro W3" charset="0"/>
              </a:defRPr>
            </a:lvl4pPr>
            <a:lvl5pPr>
              <a:defRPr sz="2400">
                <a:solidFill>
                  <a:schemeClr val="tx1"/>
                </a:solidFill>
                <a:latin typeface="Arial" charset="0"/>
                <a:ea typeface="ヒラギノ角ゴ Pro W3" charset="0"/>
                <a:cs typeface="ヒラギノ角ゴ Pro W3" charset="0"/>
              </a:defRPr>
            </a:lvl5pPr>
            <a:lvl6pPr marL="4572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6pPr>
            <a:lvl7pPr marL="9144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7pPr>
            <a:lvl8pPr marL="13716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8pPr>
            <a:lvl9pPr marL="1828800" eaLnBrk="0" fontAlgn="base" hangingPunct="0">
              <a:spcBef>
                <a:spcPct val="0"/>
              </a:spcBef>
              <a:spcAft>
                <a:spcPct val="0"/>
              </a:spcAft>
              <a:defRPr sz="2400">
                <a:solidFill>
                  <a:schemeClr val="tx1"/>
                </a:solidFill>
                <a:latin typeface="Arial" charset="0"/>
                <a:ea typeface="ヒラギノ角ゴ Pro W3" charset="0"/>
                <a:cs typeface="ヒラギノ角ゴ Pro W3" charset="0"/>
              </a:defRPr>
            </a:lvl9pPr>
          </a:lstStyle>
          <a:p>
            <a:pPr algn="r">
              <a:defRPr/>
            </a:pPr>
            <a:r>
              <a:rPr lang="en-US" sz="800" dirty="0" smtClean="0">
                <a:solidFill>
                  <a:schemeClr val="bg2"/>
                </a:solidFill>
                <a:cs typeface="MS PGothic" charset="0"/>
              </a:rPr>
              <a:t>Page </a:t>
            </a:r>
            <a:fld id="{95158037-59F0-9C4B-B231-1C776117AADA}" type="slidenum">
              <a:rPr lang="en-US" sz="800" smtClean="0">
                <a:solidFill>
                  <a:schemeClr val="bg2"/>
                </a:solidFill>
              </a:rPr>
              <a:pPr algn="r">
                <a:defRPr/>
              </a:pPr>
              <a:t>‹#›</a:t>
            </a:fld>
            <a:r>
              <a:rPr lang="en-US" sz="800" dirty="0" smtClean="0">
                <a:solidFill>
                  <a:schemeClr val="bg2"/>
                </a:solidFill>
                <a:cs typeface="MS PGothic" charset="0"/>
              </a:rPr>
              <a:t>  |  Confidential and Proprietary Information</a:t>
            </a:r>
          </a:p>
        </p:txBody>
      </p:sp>
      <p:pic>
        <p:nvPicPr>
          <p:cNvPr id="9" name="Picture 8"/>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381000" y="4739925"/>
            <a:ext cx="1037844" cy="300280"/>
          </a:xfrm>
          <a:prstGeom prst="rect">
            <a:avLst/>
          </a:prstGeom>
        </p:spPr>
      </p:pic>
    </p:spTree>
  </p:cSld>
  <p:clrMap bg1="lt1" tx1="dk1" bg2="lt2" tx2="dk2" accent1="accent1" accent2="accent2" accent3="accent3" accent4="accent4" accent5="accent5" accent6="accent6" hlink="hlink" folHlink="folHlink"/>
  <p:sldLayoutIdLst>
    <p:sldLayoutId id="2147483843" r:id="rId1"/>
    <p:sldLayoutId id="2147483825" r:id="rId2"/>
    <p:sldLayoutId id="2147483845" r:id="rId3"/>
    <p:sldLayoutId id="2147483846" r:id="rId4"/>
    <p:sldLayoutId id="2147483826" r:id="rId5"/>
    <p:sldLayoutId id="2147483827" r:id="rId6"/>
    <p:sldLayoutId id="2147483828" r:id="rId7"/>
    <p:sldLayoutId id="2147483829" r:id="rId8"/>
    <p:sldLayoutId id="2147483830" r:id="rId9"/>
    <p:sldLayoutId id="2147483844" r:id="rId10"/>
  </p:sldLayoutIdLst>
  <p:timing>
    <p:tnLst>
      <p:par>
        <p:cTn id="1" dur="indefinite" restart="never" nodeType="tmRoot"/>
      </p:par>
    </p:tnLst>
  </p:timing>
  <p:txStyles>
    <p:titleStyle>
      <a:lvl1pPr algn="l" rtl="0" eaLnBrk="1" fontAlgn="base" hangingPunct="1">
        <a:spcBef>
          <a:spcPct val="0"/>
        </a:spcBef>
        <a:spcAft>
          <a:spcPct val="0"/>
        </a:spcAft>
        <a:defRPr sz="2400" b="1">
          <a:solidFill>
            <a:schemeClr val="bg1"/>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2pPr>
      <a:lvl3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3pPr>
      <a:lvl4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4pPr>
      <a:lvl5pPr algn="l" rtl="0" eaLnBrk="1" fontAlgn="base" hangingPunct="1">
        <a:spcBef>
          <a:spcPct val="0"/>
        </a:spcBef>
        <a:spcAft>
          <a:spcPct val="0"/>
        </a:spcAft>
        <a:defRPr sz="2400" b="1">
          <a:solidFill>
            <a:schemeClr val="bg1"/>
          </a:solidFill>
          <a:latin typeface="Arial" charset="0"/>
          <a:ea typeface="ＭＳ Ｐゴシック" charset="0"/>
          <a:cs typeface="ＭＳ Ｐゴシック" charset="0"/>
        </a:defRPr>
      </a:lvl5pPr>
      <a:lvl6pPr marL="4572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6pPr>
      <a:lvl7pPr marL="9144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7pPr>
      <a:lvl8pPr marL="13716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8pPr>
      <a:lvl9pPr marL="1828800" algn="l" rtl="0" eaLnBrk="1" fontAlgn="base" hangingPunct="1">
        <a:spcBef>
          <a:spcPct val="0"/>
        </a:spcBef>
        <a:spcAft>
          <a:spcPct val="0"/>
        </a:spcAft>
        <a:defRPr sz="2400">
          <a:solidFill>
            <a:schemeClr val="bg1"/>
          </a:solidFill>
          <a:latin typeface="Arial" charset="0"/>
          <a:ea typeface="ヒラギノ角ゴ Pro W3" charset="-128"/>
          <a:cs typeface="ヒラギノ角ゴ Pro W3" charset="-128"/>
        </a:defRPr>
      </a:lvl9pPr>
    </p:titleStyle>
    <p:bodyStyle>
      <a:lvl1pPr marL="342900" indent="-342900" algn="l" rtl="0" eaLnBrk="1" fontAlgn="base" hangingPunct="1">
        <a:spcBef>
          <a:spcPts val="776"/>
        </a:spcBef>
        <a:spcAft>
          <a:spcPct val="0"/>
        </a:spcAft>
        <a:buChar char="•"/>
        <a:defRPr sz="2400">
          <a:solidFill>
            <a:schemeClr val="tx2">
              <a:lumMod val="65000"/>
              <a:lumOff val="35000"/>
            </a:schemeClr>
          </a:solidFill>
          <a:latin typeface="+mn-lt"/>
          <a:ea typeface="ＭＳ Ｐゴシック" charset="0"/>
          <a:cs typeface="ＭＳ Ｐゴシック" charset="0"/>
        </a:defRPr>
      </a:lvl1pPr>
      <a:lvl2pPr marL="694944" indent="-347472" algn="l" rtl="0" eaLnBrk="1" fontAlgn="base" hangingPunct="1">
        <a:spcBef>
          <a:spcPts val="776"/>
        </a:spcBef>
        <a:spcAft>
          <a:spcPct val="0"/>
        </a:spcAft>
        <a:buChar char="–"/>
        <a:defRPr sz="2000">
          <a:solidFill>
            <a:schemeClr val="tx2">
              <a:lumMod val="65000"/>
              <a:lumOff val="35000"/>
            </a:schemeClr>
          </a:solidFill>
          <a:latin typeface="+mn-lt"/>
          <a:ea typeface="ＭＳ Ｐゴシック" charset="0"/>
          <a:cs typeface="+mn-cs"/>
        </a:defRPr>
      </a:lvl2pPr>
      <a:lvl3pPr marL="1042416" indent="-347472" algn="l" rtl="0" eaLnBrk="1" fontAlgn="base" hangingPunct="1">
        <a:spcBef>
          <a:spcPts val="776"/>
        </a:spcBef>
        <a:spcAft>
          <a:spcPct val="0"/>
        </a:spcAft>
        <a:buChar char="•"/>
        <a:defRPr sz="1800">
          <a:solidFill>
            <a:schemeClr val="tx2">
              <a:lumMod val="65000"/>
              <a:lumOff val="35000"/>
            </a:schemeClr>
          </a:solidFill>
          <a:latin typeface="+mn-lt"/>
          <a:ea typeface="ＭＳ Ｐゴシック" charset="0"/>
          <a:cs typeface="+mn-cs"/>
        </a:defRPr>
      </a:lvl3pPr>
      <a:lvl4pPr marL="1389888" indent="-347472" algn="l" rtl="0" eaLnBrk="1" fontAlgn="base" hangingPunct="1">
        <a:spcBef>
          <a:spcPts val="776"/>
        </a:spcBef>
        <a:spcAft>
          <a:spcPct val="0"/>
        </a:spcAft>
        <a:buChar char="–"/>
        <a:defRPr sz="1600">
          <a:solidFill>
            <a:schemeClr val="tx2">
              <a:lumMod val="65000"/>
              <a:lumOff val="35000"/>
            </a:schemeClr>
          </a:solidFill>
          <a:latin typeface="+mn-lt"/>
          <a:ea typeface="ＭＳ Ｐゴシック" charset="0"/>
          <a:cs typeface="+mn-cs"/>
        </a:defRPr>
      </a:lvl4pPr>
      <a:lvl5pPr marL="1737360" indent="-347472" algn="l" rtl="0" eaLnBrk="1" fontAlgn="base" hangingPunct="1">
        <a:spcBef>
          <a:spcPts val="776"/>
        </a:spcBef>
        <a:spcAft>
          <a:spcPct val="0"/>
        </a:spcAft>
        <a:buChar char="»"/>
        <a:defRPr sz="1400">
          <a:solidFill>
            <a:schemeClr val="tx2">
              <a:lumMod val="65000"/>
              <a:lumOff val="35000"/>
            </a:schemeClr>
          </a:solidFill>
          <a:latin typeface="+mn-lt"/>
          <a:ea typeface="ＭＳ Ｐゴシック" charset="0"/>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le 1"/>
          <p:cNvSpPr>
            <a:spLocks noGrp="1"/>
          </p:cNvSpPr>
          <p:nvPr>
            <p:ph type="ctrTitle"/>
          </p:nvPr>
        </p:nvSpPr>
        <p:spPr/>
        <p:txBody>
          <a:bodyPr/>
          <a:lstStyle/>
          <a:p>
            <a:r>
              <a:rPr lang="en-US" dirty="0" smtClean="0">
                <a:latin typeface="Arial" charset="0"/>
              </a:rPr>
              <a:t>Part </a:t>
            </a:r>
            <a:r>
              <a:rPr lang="en-US" dirty="0">
                <a:latin typeface="Arial" charset="0"/>
              </a:rPr>
              <a:t>C </a:t>
            </a:r>
            <a:r>
              <a:rPr lang="en-US" dirty="0" smtClean="0">
                <a:latin typeface="Arial" charset="0"/>
              </a:rPr>
              <a:t>– Section </a:t>
            </a:r>
            <a:r>
              <a:rPr lang="en-US" dirty="0">
                <a:latin typeface="Arial" charset="0"/>
              </a:rPr>
              <a:t>320</a:t>
            </a:r>
            <a:br>
              <a:rPr lang="en-US" dirty="0">
                <a:latin typeface="Arial" charset="0"/>
              </a:rPr>
            </a:br>
            <a:r>
              <a:rPr lang="en-US" dirty="0">
                <a:latin typeface="Arial" charset="0"/>
              </a:rPr>
              <a:t>Presenting </a:t>
            </a:r>
            <a:r>
              <a:rPr lang="en-US" dirty="0" smtClean="0">
                <a:latin typeface="Arial" charset="0"/>
              </a:rPr>
              <a:t>Information </a:t>
            </a:r>
            <a:endParaRPr lang="en-US" dirty="0">
              <a:latin typeface="Arial" charset="0"/>
            </a:endParaRPr>
          </a:p>
        </p:txBody>
      </p:sp>
      <p:sp>
        <p:nvSpPr>
          <p:cNvPr id="6" name="Subtitle 2"/>
          <p:cNvSpPr>
            <a:spLocks noGrp="1"/>
          </p:cNvSpPr>
          <p:nvPr>
            <p:ph type="subTitle" idx="1"/>
          </p:nvPr>
        </p:nvSpPr>
        <p:spPr>
          <a:xfrm>
            <a:off x="4267200" y="2647950"/>
            <a:ext cx="4343400" cy="2133599"/>
          </a:xfrm>
        </p:spPr>
        <p:txBody>
          <a:bodyPr/>
          <a:lstStyle/>
          <a:p>
            <a:r>
              <a:rPr lang="en-US" sz="2200" dirty="0" smtClean="0">
                <a:latin typeface="Arial" charset="0"/>
              </a:rPr>
              <a:t>Jim </a:t>
            </a:r>
            <a:r>
              <a:rPr lang="en-US" sz="2200" dirty="0" err="1" smtClean="0">
                <a:latin typeface="Arial" charset="0"/>
              </a:rPr>
              <a:t>Gaa</a:t>
            </a:r>
            <a:r>
              <a:rPr lang="en-US" sz="2200" dirty="0">
                <a:latin typeface="Arial" charset="0"/>
              </a:rPr>
              <a:t>, Chair, Part C Task </a:t>
            </a:r>
            <a:r>
              <a:rPr lang="en-US" sz="2200" dirty="0" smtClean="0">
                <a:latin typeface="Arial" charset="0"/>
              </a:rPr>
              <a:t>Force</a:t>
            </a:r>
          </a:p>
          <a:p>
            <a:endParaRPr lang="en-US" sz="1800" dirty="0" smtClean="0">
              <a:latin typeface="Arial" charset="0"/>
            </a:endParaRPr>
          </a:p>
          <a:p>
            <a:r>
              <a:rPr lang="en-US" sz="1800" dirty="0" smtClean="0">
                <a:latin typeface="Arial" charset="0"/>
              </a:rPr>
              <a:t>IESBA Meeting</a:t>
            </a:r>
          </a:p>
          <a:p>
            <a:r>
              <a:rPr lang="en-US" sz="1800" dirty="0" smtClean="0">
                <a:latin typeface="Arial" charset="0"/>
              </a:rPr>
              <a:t>Toronto, Canada</a:t>
            </a:r>
          </a:p>
          <a:p>
            <a:r>
              <a:rPr lang="en-US" sz="1800" dirty="0" smtClean="0">
                <a:latin typeface="Arial" charset="0"/>
              </a:rPr>
              <a:t>April 7,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76350"/>
            <a:ext cx="8458200" cy="3063240"/>
          </a:xfrm>
        </p:spPr>
        <p:txBody>
          <a:bodyPr/>
          <a:lstStyle/>
          <a:p>
            <a:r>
              <a:rPr lang="en-US" b="1" dirty="0" smtClean="0">
                <a:solidFill>
                  <a:schemeClr val="tx1"/>
                </a:solidFill>
              </a:rPr>
              <a:t>Consistent </a:t>
            </a:r>
            <a:r>
              <a:rPr lang="en-US" b="1" dirty="0">
                <a:solidFill>
                  <a:schemeClr val="tx1"/>
                </a:solidFill>
              </a:rPr>
              <a:t>with the fundamental principle of integrity the professional accountant in business shall not prepare or present information in a manner that is intended to:</a:t>
            </a:r>
          </a:p>
          <a:p>
            <a:pPr lvl="1">
              <a:spcBef>
                <a:spcPts val="1200"/>
              </a:spcBef>
            </a:pPr>
            <a:r>
              <a:rPr lang="en-US" sz="2400" b="1" dirty="0" smtClean="0">
                <a:solidFill>
                  <a:schemeClr val="tx1"/>
                </a:solidFill>
              </a:rPr>
              <a:t>Mislead</a:t>
            </a:r>
            <a:r>
              <a:rPr lang="en-US" sz="2400" b="1" dirty="0">
                <a:solidFill>
                  <a:schemeClr val="tx1"/>
                </a:solidFill>
              </a:rPr>
              <a:t>; or </a:t>
            </a:r>
          </a:p>
          <a:p>
            <a:pPr lvl="1">
              <a:spcBef>
                <a:spcPts val="1200"/>
              </a:spcBef>
            </a:pPr>
            <a:r>
              <a:rPr lang="en-US" sz="2400" b="1" dirty="0">
                <a:solidFill>
                  <a:schemeClr val="tx1"/>
                </a:solidFill>
              </a:rPr>
              <a:t>I</a:t>
            </a:r>
            <a:r>
              <a:rPr lang="en-US" sz="2400" b="1" dirty="0" smtClean="0">
                <a:solidFill>
                  <a:schemeClr val="tx1"/>
                </a:solidFill>
              </a:rPr>
              <a:t>nappropriately </a:t>
            </a:r>
            <a:r>
              <a:rPr lang="en-US" sz="2400" b="1" dirty="0">
                <a:solidFill>
                  <a:schemeClr val="tx1"/>
                </a:solidFill>
              </a:rPr>
              <a:t>influence decisions, or contractual or regulatory outcomes, that depend on the reported </a:t>
            </a:r>
            <a:r>
              <a:rPr lang="en-US" sz="2400" b="1" dirty="0" smtClean="0">
                <a:solidFill>
                  <a:schemeClr val="tx1"/>
                </a:solidFill>
              </a:rPr>
              <a:t>information</a:t>
            </a:r>
            <a:endParaRPr lang="en-US" sz="2400" b="1" dirty="0">
              <a:solidFill>
                <a:schemeClr val="tx1"/>
              </a:solidFill>
            </a:endParaRPr>
          </a:p>
          <a:p>
            <a:pPr lvl="1"/>
            <a:endParaRPr lang="en-US" b="1" dirty="0">
              <a:solidFill>
                <a:schemeClr val="tx1"/>
              </a:solidFill>
            </a:endParaRPr>
          </a:p>
          <a:p>
            <a:pPr lvl="1"/>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Misleading Information (320.6)</a:t>
            </a:r>
            <a:endParaRPr lang="en-US" dirty="0"/>
          </a:p>
        </p:txBody>
      </p:sp>
    </p:spTree>
    <p:extLst>
      <p:ext uri="{BB962C8B-B14F-4D97-AF65-F5344CB8AC3E}">
        <p14:creationId xmlns:p14="http://schemas.microsoft.com/office/powerpoint/2010/main" val="2409770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tx1"/>
                </a:solidFill>
              </a:rPr>
              <a:t>Five ways in which a PAIB can be associated with misleading information:</a:t>
            </a:r>
          </a:p>
          <a:p>
            <a:pPr marL="347472" lvl="1" indent="0">
              <a:buNone/>
            </a:pPr>
            <a:r>
              <a:rPr lang="en-US" b="1" dirty="0" smtClean="0">
                <a:solidFill>
                  <a:schemeClr val="tx1"/>
                </a:solidFill>
              </a:rPr>
              <a:t>A) Inadvertent errors (outside scope of 320)</a:t>
            </a:r>
          </a:p>
          <a:p>
            <a:pPr marL="347472" lvl="1" indent="0">
              <a:buNone/>
            </a:pPr>
            <a:r>
              <a:rPr lang="en-US" b="1" dirty="0" smtClean="0">
                <a:solidFill>
                  <a:schemeClr val="tx1"/>
                </a:solidFill>
              </a:rPr>
              <a:t>B) True and fair override </a:t>
            </a:r>
            <a:r>
              <a:rPr lang="en-US" b="1" dirty="0">
                <a:solidFill>
                  <a:schemeClr val="tx1"/>
                </a:solidFill>
              </a:rPr>
              <a:t>(outside scope of 320)</a:t>
            </a:r>
          </a:p>
          <a:p>
            <a:pPr marL="347472" lvl="1" indent="0">
              <a:buNone/>
            </a:pPr>
            <a:r>
              <a:rPr lang="en-US" b="1" dirty="0" smtClean="0">
                <a:solidFill>
                  <a:schemeClr val="tx1"/>
                </a:solidFill>
              </a:rPr>
              <a:t>C) Fraud (prohibited by 150.1)</a:t>
            </a:r>
          </a:p>
          <a:p>
            <a:pPr marL="347472" lvl="1" indent="0">
              <a:buNone/>
            </a:pPr>
            <a:r>
              <a:rPr lang="en-US" b="1" dirty="0" smtClean="0">
                <a:solidFill>
                  <a:schemeClr val="tx1"/>
                </a:solidFill>
              </a:rPr>
              <a:t>D) Intentional abuse of discretion </a:t>
            </a:r>
          </a:p>
          <a:p>
            <a:pPr marL="347472" lvl="1" indent="0">
              <a:buNone/>
            </a:pPr>
            <a:r>
              <a:rPr lang="en-US" b="1" dirty="0" smtClean="0">
                <a:solidFill>
                  <a:schemeClr val="tx1"/>
                </a:solidFill>
              </a:rPr>
              <a:t>E) Structuring transactions to mislead </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Misleading </a:t>
            </a:r>
            <a:r>
              <a:rPr lang="en-US" dirty="0" smtClean="0"/>
              <a:t>Information </a:t>
            </a:r>
            <a:endParaRPr lang="en-US" dirty="0"/>
          </a:p>
        </p:txBody>
      </p:sp>
    </p:spTree>
    <p:extLst>
      <p:ext uri="{BB962C8B-B14F-4D97-AF65-F5344CB8AC3E}">
        <p14:creationId xmlns:p14="http://schemas.microsoft.com/office/powerpoint/2010/main" val="77081075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81000" y="1200150"/>
            <a:ext cx="8458200" cy="3063240"/>
          </a:xfrm>
        </p:spPr>
        <p:txBody>
          <a:bodyPr/>
          <a:lstStyle/>
          <a:p>
            <a:r>
              <a:rPr lang="en-US" b="1" dirty="0">
                <a:solidFill>
                  <a:schemeClr val="tx1"/>
                </a:solidFill>
              </a:rPr>
              <a:t>Intentional abuse of </a:t>
            </a:r>
            <a:r>
              <a:rPr lang="en-US" b="1" dirty="0" smtClean="0">
                <a:solidFill>
                  <a:schemeClr val="tx1"/>
                </a:solidFill>
              </a:rPr>
              <a:t>discretion</a:t>
            </a:r>
          </a:p>
          <a:p>
            <a:pPr lvl="1"/>
            <a:r>
              <a:rPr lang="en-US" b="1" dirty="0" smtClean="0">
                <a:solidFill>
                  <a:schemeClr val="tx1"/>
                </a:solidFill>
              </a:rPr>
              <a:t>Academic survey indicates such abuse is common</a:t>
            </a:r>
          </a:p>
          <a:p>
            <a:pPr lvl="1"/>
            <a:r>
              <a:rPr lang="en-US" b="1" dirty="0" smtClean="0">
                <a:solidFill>
                  <a:schemeClr val="tx1"/>
                </a:solidFill>
              </a:rPr>
              <a:t>Big bath accounting is an example</a:t>
            </a:r>
          </a:p>
          <a:p>
            <a:pPr lvl="1"/>
            <a:r>
              <a:rPr lang="en-US" b="1" dirty="0" smtClean="0">
                <a:solidFill>
                  <a:schemeClr val="tx1"/>
                </a:solidFill>
              </a:rPr>
              <a:t>Recognition of abuse in auditing standards (ISA 540)</a:t>
            </a:r>
          </a:p>
          <a:p>
            <a:r>
              <a:rPr lang="en-US" b="1" dirty="0">
                <a:solidFill>
                  <a:schemeClr val="tx1"/>
                </a:solidFill>
              </a:rPr>
              <a:t>Transaction-based misrepresentation</a:t>
            </a:r>
            <a:endParaRPr lang="en-US" b="1" dirty="0" smtClean="0">
              <a:solidFill>
                <a:schemeClr val="tx1"/>
              </a:solidFill>
            </a:endParaRPr>
          </a:p>
          <a:p>
            <a:pPr lvl="1"/>
            <a:r>
              <a:rPr lang="en-US" b="1" dirty="0" smtClean="0">
                <a:solidFill>
                  <a:schemeClr val="tx1"/>
                </a:solidFill>
              </a:rPr>
              <a:t>Misrepresentation </a:t>
            </a:r>
            <a:r>
              <a:rPr lang="en-US" b="1" dirty="0">
                <a:solidFill>
                  <a:schemeClr val="tx1"/>
                </a:solidFill>
              </a:rPr>
              <a:t>by making real decisions</a:t>
            </a:r>
          </a:p>
          <a:p>
            <a:pPr lvl="1"/>
            <a:r>
              <a:rPr lang="en-US" b="1" dirty="0">
                <a:solidFill>
                  <a:schemeClr val="tx1"/>
                </a:solidFill>
              </a:rPr>
              <a:t>Enron’s special purpose vehicles is an </a:t>
            </a:r>
            <a:r>
              <a:rPr lang="en-US" b="1" dirty="0" smtClean="0">
                <a:solidFill>
                  <a:schemeClr val="tx1"/>
                </a:solidFill>
              </a:rPr>
              <a:t>example</a:t>
            </a:r>
          </a:p>
          <a:p>
            <a:r>
              <a:rPr lang="en-US" b="1" dirty="0" smtClean="0">
                <a:solidFill>
                  <a:schemeClr val="tx1"/>
                </a:solidFill>
              </a:rPr>
              <a:t>30 years of academic research on these topics</a:t>
            </a:r>
            <a:endParaRPr lang="en-US" b="1" dirty="0">
              <a:solidFill>
                <a:schemeClr val="tx1"/>
              </a:solidFill>
            </a:endParaRP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Evidence of Misleading Information in Practice </a:t>
            </a:r>
            <a:endParaRPr lang="en-US" dirty="0"/>
          </a:p>
        </p:txBody>
      </p:sp>
    </p:spTree>
    <p:extLst>
      <p:ext uri="{BB962C8B-B14F-4D97-AF65-F5344CB8AC3E}">
        <p14:creationId xmlns:p14="http://schemas.microsoft.com/office/powerpoint/2010/main" val="15218076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tx1"/>
                </a:solidFill>
              </a:rPr>
              <a:t>Task Force believes </a:t>
            </a:r>
            <a:r>
              <a:rPr lang="en-US" b="1" dirty="0">
                <a:solidFill>
                  <a:schemeClr val="tx1"/>
                </a:solidFill>
              </a:rPr>
              <a:t>intentional abuse of discretion and </a:t>
            </a:r>
            <a:r>
              <a:rPr lang="en-US" b="1" dirty="0" smtClean="0">
                <a:solidFill>
                  <a:schemeClr val="tx1"/>
                </a:solidFill>
              </a:rPr>
              <a:t>transaction-based </a:t>
            </a:r>
            <a:r>
              <a:rPr lang="en-US" b="1" dirty="0">
                <a:solidFill>
                  <a:schemeClr val="tx1"/>
                </a:solidFill>
              </a:rPr>
              <a:t>misrepresentation </a:t>
            </a:r>
            <a:r>
              <a:rPr lang="en-US" b="1" dirty="0" smtClean="0">
                <a:solidFill>
                  <a:schemeClr val="tx1"/>
                </a:solidFill>
              </a:rPr>
              <a:t>exist.</a:t>
            </a:r>
          </a:p>
          <a:p>
            <a:r>
              <a:rPr lang="en-US" b="1" dirty="0" smtClean="0">
                <a:solidFill>
                  <a:schemeClr val="tx1"/>
                </a:solidFill>
              </a:rPr>
              <a:t>Fundamental principle (110 - Integrity) implicitly addresses both cases.</a:t>
            </a:r>
          </a:p>
          <a:p>
            <a:r>
              <a:rPr lang="en-US" b="1" dirty="0" smtClean="0">
                <a:solidFill>
                  <a:schemeClr val="tx1"/>
                </a:solidFill>
              </a:rPr>
              <a:t>But Section </a:t>
            </a:r>
            <a:r>
              <a:rPr lang="en-US" b="1" dirty="0">
                <a:solidFill>
                  <a:schemeClr val="tx1"/>
                </a:solidFill>
              </a:rPr>
              <a:t>320 is silent on these </a:t>
            </a:r>
            <a:r>
              <a:rPr lang="en-US" b="1" dirty="0" smtClean="0">
                <a:solidFill>
                  <a:schemeClr val="tx1"/>
                </a:solidFill>
              </a:rPr>
              <a:t>cases.</a:t>
            </a:r>
            <a:endParaRPr lang="en-US" b="1" dirty="0">
              <a:solidFill>
                <a:schemeClr val="tx1"/>
              </a:solidFill>
            </a:endParaRPr>
          </a:p>
          <a:p>
            <a:r>
              <a:rPr lang="en-US" b="1" dirty="0" smtClean="0">
                <a:solidFill>
                  <a:schemeClr val="tx1"/>
                </a:solidFill>
              </a:rPr>
              <a:t>Task Force believes the Code should provide robust guidance to PAIBs facing these cases.</a:t>
            </a:r>
            <a:endParaRPr lang="en-US" b="1" dirty="0">
              <a:solidFill>
                <a:schemeClr val="tx1"/>
              </a:solidFill>
            </a:endParaRPr>
          </a:p>
          <a:p>
            <a:endParaRPr lang="en-US" b="1" dirty="0">
              <a:solidFill>
                <a:schemeClr val="tx1"/>
              </a:solidFill>
            </a:endParaRPr>
          </a:p>
          <a:p>
            <a:pPr marL="0" indent="0">
              <a:buNone/>
            </a:pPr>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
            </a:r>
            <a:br>
              <a:rPr lang="en-US" dirty="0" smtClean="0"/>
            </a:br>
            <a:r>
              <a:rPr lang="en-US" dirty="0" smtClean="0"/>
              <a:t>Should </a:t>
            </a:r>
            <a:r>
              <a:rPr lang="en-US" dirty="0"/>
              <a:t>the Code </a:t>
            </a:r>
            <a:r>
              <a:rPr lang="en-US" dirty="0" smtClean="0"/>
              <a:t>Explicitly Address These Cases</a:t>
            </a:r>
            <a:r>
              <a:rPr lang="en-US" dirty="0"/>
              <a:t>?</a:t>
            </a:r>
            <a:br>
              <a:rPr lang="en-US" dirty="0"/>
            </a:br>
            <a:endParaRPr lang="en-US" dirty="0"/>
          </a:p>
        </p:txBody>
      </p:sp>
    </p:spTree>
    <p:extLst>
      <p:ext uri="{BB962C8B-B14F-4D97-AF65-F5344CB8AC3E}">
        <p14:creationId xmlns:p14="http://schemas.microsoft.com/office/powerpoint/2010/main" val="313443213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tx1"/>
                </a:solidFill>
              </a:rPr>
              <a:t>Code should incorporate enhanced guidance in relation to circumstances (d) and (e).</a:t>
            </a:r>
          </a:p>
          <a:p>
            <a:r>
              <a:rPr lang="en-US" b="1" dirty="0">
                <a:solidFill>
                  <a:schemeClr val="tx1"/>
                </a:solidFill>
              </a:rPr>
              <a:t>Issue exists but it is not an ethics issue.</a:t>
            </a:r>
          </a:p>
          <a:p>
            <a:r>
              <a:rPr lang="en-US" b="1" dirty="0" smtClean="0">
                <a:solidFill>
                  <a:schemeClr val="tx1"/>
                </a:solidFill>
              </a:rPr>
              <a:t>Misleading information is fraudulent in nature.</a:t>
            </a:r>
          </a:p>
          <a:p>
            <a:r>
              <a:rPr lang="en-US" b="1" dirty="0" smtClean="0">
                <a:solidFill>
                  <a:schemeClr val="tx1"/>
                </a:solidFill>
              </a:rPr>
              <a:t>Question whether it is possible to mislead without violating accounting frameworks.</a:t>
            </a:r>
          </a:p>
          <a:p>
            <a:r>
              <a:rPr lang="en-US" b="1" dirty="0" smtClean="0">
                <a:solidFill>
                  <a:schemeClr val="tx1"/>
                </a:solidFill>
              </a:rPr>
              <a:t>Look for motivations beyond those in 320.11.</a:t>
            </a:r>
          </a:p>
          <a:p>
            <a:endParaRPr lang="en-US" b="1" dirty="0" smtClean="0">
              <a:solidFill>
                <a:schemeClr val="tx1"/>
              </a:solidFill>
            </a:endParaRPr>
          </a:p>
          <a:p>
            <a:endParaRPr lang="en-US" b="1" dirty="0" smtClean="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CAG representatives views included:</a:t>
            </a:r>
            <a:endParaRPr lang="en-US" dirty="0"/>
          </a:p>
        </p:txBody>
      </p:sp>
    </p:spTree>
    <p:extLst>
      <p:ext uri="{BB962C8B-B14F-4D97-AF65-F5344CB8AC3E}">
        <p14:creationId xmlns:p14="http://schemas.microsoft.com/office/powerpoint/2010/main" val="86862605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457200" lvl="0" indent="-457200">
              <a:buFont typeface="+mj-lt"/>
              <a:buAutoNum type="arabicPeriod"/>
            </a:pPr>
            <a:r>
              <a:rPr lang="en-US" sz="2000" b="1" dirty="0" smtClean="0">
                <a:solidFill>
                  <a:schemeClr val="tx1"/>
                </a:solidFill>
              </a:rPr>
              <a:t>Should </a:t>
            </a:r>
            <a:r>
              <a:rPr lang="en-US" sz="2000" b="1" dirty="0">
                <a:solidFill>
                  <a:schemeClr val="tx1"/>
                </a:solidFill>
              </a:rPr>
              <a:t>the Code </a:t>
            </a:r>
            <a:r>
              <a:rPr lang="en-US" sz="2000" b="1" dirty="0" smtClean="0">
                <a:solidFill>
                  <a:schemeClr val="tx1"/>
                </a:solidFill>
              </a:rPr>
              <a:t>incorporate </a:t>
            </a:r>
            <a:r>
              <a:rPr lang="en-US" sz="2000" b="1" dirty="0">
                <a:solidFill>
                  <a:schemeClr val="tx1"/>
                </a:solidFill>
              </a:rPr>
              <a:t>enhanced guidance to help PAIBs better understand their responsibilities relating to the fundamental principles when facing the circumstances in cases (d) and (e) above?</a:t>
            </a:r>
          </a:p>
          <a:p>
            <a:pPr marL="457200" lvl="0" indent="-457200">
              <a:spcBef>
                <a:spcPts val="900"/>
              </a:spcBef>
              <a:buFont typeface="+mj-lt"/>
              <a:buAutoNum type="arabicPeriod"/>
            </a:pPr>
            <a:r>
              <a:rPr lang="en-US" sz="2000" b="1" dirty="0">
                <a:solidFill>
                  <a:schemeClr val="tx1"/>
                </a:solidFill>
              </a:rPr>
              <a:t>What practical guidance in Part C could be given to PAIBs to help them better understand paragraph 110.1 of the </a:t>
            </a:r>
            <a:r>
              <a:rPr lang="en-US" sz="2000" b="1" dirty="0" smtClean="0">
                <a:solidFill>
                  <a:schemeClr val="tx1"/>
                </a:solidFill>
              </a:rPr>
              <a:t>Code?</a:t>
            </a:r>
            <a:endParaRPr lang="en-US" sz="2000" b="1" dirty="0">
              <a:solidFill>
                <a:schemeClr val="tx1"/>
              </a:solidFill>
            </a:endParaRPr>
          </a:p>
          <a:p>
            <a:pPr marL="457200" indent="-457200">
              <a:spcBef>
                <a:spcPts val="900"/>
              </a:spcBef>
              <a:buFont typeface="+mj-lt"/>
              <a:buAutoNum type="arabicPeriod"/>
            </a:pPr>
            <a:r>
              <a:rPr lang="en-US" sz="2000" b="1" dirty="0">
                <a:solidFill>
                  <a:schemeClr val="tx1"/>
                </a:solidFill>
              </a:rPr>
              <a:t>What practical challenges might Representatives foresee in attempting to address cases (d) and (e) in the Code</a:t>
            </a:r>
            <a:r>
              <a:rPr lang="en-US" sz="2000" b="1" dirty="0" smtClean="0">
                <a:solidFill>
                  <a:schemeClr val="tx1"/>
                </a:solidFill>
              </a:rPr>
              <a:t>?</a:t>
            </a:r>
          </a:p>
          <a:p>
            <a:pPr marL="457200" indent="-457200">
              <a:spcBef>
                <a:spcPts val="900"/>
              </a:spcBef>
              <a:buFont typeface="+mj-lt"/>
              <a:buAutoNum type="arabicPeriod"/>
            </a:pPr>
            <a:r>
              <a:rPr lang="en-US" sz="2000" b="1" dirty="0" smtClean="0">
                <a:solidFill>
                  <a:schemeClr val="tx1"/>
                </a:solidFill>
              </a:rPr>
              <a:t>Any other comments on proposed changes to Section 320?</a:t>
            </a:r>
            <a:endParaRPr lang="en-US" sz="2000"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Matters for Board Consideration</a:t>
            </a:r>
            <a:endParaRPr lang="en-US" dirty="0"/>
          </a:p>
        </p:txBody>
      </p:sp>
    </p:spTree>
    <p:extLst>
      <p:ext uri="{BB962C8B-B14F-4D97-AF65-F5344CB8AC3E}">
        <p14:creationId xmlns:p14="http://schemas.microsoft.com/office/powerpoint/2010/main" val="419731102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0664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4"/>
          <p:cNvSpPr>
            <a:spLocks noGrp="1"/>
          </p:cNvSpPr>
          <p:nvPr>
            <p:ph type="title"/>
          </p:nvPr>
        </p:nvSpPr>
        <p:spPr>
          <a:xfrm>
            <a:off x="381000" y="457200"/>
            <a:ext cx="7543800" cy="400050"/>
          </a:xfrm>
        </p:spPr>
        <p:txBody>
          <a:bodyPr/>
          <a:lstStyle/>
          <a:p>
            <a:r>
              <a:rPr lang="en-US" dirty="0" smtClean="0">
                <a:latin typeface="Arial" charset="0"/>
                <a:ea typeface="ヒラギノ角ゴ Pro W3" charset="0"/>
                <a:cs typeface="ヒラギノ角ゴ Pro W3" charset="0"/>
              </a:rPr>
              <a:t>Background</a:t>
            </a:r>
            <a:endParaRPr lang="en-US" dirty="0">
              <a:latin typeface="Arial" charset="0"/>
            </a:endParaRPr>
          </a:p>
        </p:txBody>
      </p:sp>
      <p:sp>
        <p:nvSpPr>
          <p:cNvPr id="2" name="Content Placeholder 1"/>
          <p:cNvSpPr>
            <a:spLocks noGrp="1"/>
          </p:cNvSpPr>
          <p:nvPr>
            <p:ph idx="1"/>
          </p:nvPr>
        </p:nvSpPr>
        <p:spPr/>
        <p:txBody>
          <a:bodyPr/>
          <a:lstStyle/>
          <a:p>
            <a:r>
              <a:rPr lang="en-US" b="1" dirty="0" smtClean="0">
                <a:solidFill>
                  <a:schemeClr val="tx1"/>
                </a:solidFill>
                <a:latin typeface="Arial" charset="0"/>
              </a:rPr>
              <a:t>March 2013: Project Proposal approved by IESBA</a:t>
            </a:r>
          </a:p>
          <a:p>
            <a:pPr marL="342900" lvl="1" indent="-342900">
              <a:spcBef>
                <a:spcPts val="1200"/>
              </a:spcBef>
              <a:buFontTx/>
              <a:buChar char="•"/>
            </a:pPr>
            <a:r>
              <a:rPr lang="en-US" sz="2400" b="1" dirty="0">
                <a:solidFill>
                  <a:schemeClr val="tx1"/>
                </a:solidFill>
                <a:latin typeface="Arial" charset="0"/>
                <a:cs typeface="ＭＳ Ｐゴシック" charset="0"/>
              </a:rPr>
              <a:t>September 2013: </a:t>
            </a:r>
            <a:r>
              <a:rPr lang="en-US" sz="2400" b="1" dirty="0" smtClean="0">
                <a:solidFill>
                  <a:schemeClr val="tx1"/>
                </a:solidFill>
                <a:latin typeface="Arial" charset="0"/>
                <a:cs typeface="ＭＳ Ｐゴシック" charset="0"/>
              </a:rPr>
              <a:t>IESBA and CAG consider Pressure</a:t>
            </a:r>
          </a:p>
          <a:p>
            <a:pPr marL="342900" lvl="1" indent="-342900">
              <a:spcBef>
                <a:spcPts val="1200"/>
              </a:spcBef>
              <a:buFontTx/>
              <a:buChar char="•"/>
            </a:pPr>
            <a:r>
              <a:rPr lang="en-US" sz="2400" b="1" dirty="0" smtClean="0">
                <a:solidFill>
                  <a:schemeClr val="tx1"/>
                </a:solidFill>
                <a:latin typeface="Arial" charset="0"/>
                <a:cs typeface="ＭＳ Ｐゴシック" charset="0"/>
              </a:rPr>
              <a:t>December 2013: IESBA considered Section 320</a:t>
            </a:r>
          </a:p>
          <a:p>
            <a:pPr marL="342900" lvl="1" indent="-342900">
              <a:spcBef>
                <a:spcPts val="1200"/>
              </a:spcBef>
              <a:buFontTx/>
              <a:buChar char="•"/>
            </a:pPr>
            <a:r>
              <a:rPr lang="en-US" sz="2400" b="1" dirty="0" smtClean="0">
                <a:solidFill>
                  <a:schemeClr val="tx1"/>
                </a:solidFill>
                <a:latin typeface="Arial" charset="0"/>
                <a:cs typeface="ＭＳ Ｐゴシック" charset="0"/>
              </a:rPr>
              <a:t>March 2014: CAG considered Section 320</a:t>
            </a:r>
          </a:p>
          <a:p>
            <a:r>
              <a:rPr lang="en-US" b="1" dirty="0" smtClean="0">
                <a:solidFill>
                  <a:schemeClr val="tx1"/>
                </a:solidFill>
                <a:latin typeface="Arial" charset="0"/>
              </a:rPr>
              <a:t>April 2014: </a:t>
            </a:r>
            <a:r>
              <a:rPr lang="en-US" b="1" dirty="0">
                <a:solidFill>
                  <a:schemeClr val="tx1"/>
                </a:solidFill>
                <a:latin typeface="Arial" charset="0"/>
              </a:rPr>
              <a:t>IESBA </a:t>
            </a:r>
            <a:r>
              <a:rPr lang="en-US" b="1" dirty="0" smtClean="0">
                <a:solidFill>
                  <a:schemeClr val="tx1"/>
                </a:solidFill>
                <a:latin typeface="Arial" charset="0"/>
              </a:rPr>
              <a:t>considers </a:t>
            </a:r>
            <a:r>
              <a:rPr lang="en-US" b="1" dirty="0">
                <a:solidFill>
                  <a:schemeClr val="tx1"/>
                </a:solidFill>
                <a:latin typeface="Arial" charset="0"/>
              </a:rPr>
              <a:t>Section </a:t>
            </a:r>
            <a:r>
              <a:rPr lang="en-US" b="1" dirty="0" smtClean="0">
                <a:solidFill>
                  <a:schemeClr val="tx1"/>
                </a:solidFill>
                <a:latin typeface="Arial" charset="0"/>
              </a:rPr>
              <a:t>370</a:t>
            </a:r>
          </a:p>
          <a:p>
            <a:endParaRPr lang="en-US" b="1" dirty="0" smtClean="0">
              <a:solidFill>
                <a:schemeClr val="tx1"/>
              </a:solidFill>
              <a:latin typeface="Arial" charset="0"/>
            </a:endParaRPr>
          </a:p>
          <a:p>
            <a:pPr marL="347472" lvl="1" indent="0">
              <a:buNone/>
            </a:pPr>
            <a:r>
              <a:rPr lang="en-US" b="1" dirty="0" smtClean="0">
                <a:solidFill>
                  <a:schemeClr val="tx1"/>
                </a:solidFill>
                <a:latin typeface="Arial" charset="0"/>
              </a:rPr>
              <a:t> </a:t>
            </a:r>
            <a:endParaRPr lang="en-US" b="1" dirty="0">
              <a:solidFill>
                <a:schemeClr val="tx1"/>
              </a:solidFill>
              <a:latin typeface="Arial" charset="0"/>
            </a:endParaRPr>
          </a:p>
        </p:txBody>
      </p:sp>
    </p:spTree>
    <p:extLst>
      <p:ext uri="{BB962C8B-B14F-4D97-AF65-F5344CB8AC3E}">
        <p14:creationId xmlns:p14="http://schemas.microsoft.com/office/powerpoint/2010/main" val="24141312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u="sng" dirty="0">
                <a:solidFill>
                  <a:schemeClr val="tx1"/>
                </a:solidFill>
              </a:rPr>
              <a:t>Integrity</a:t>
            </a:r>
            <a:endParaRPr lang="en-US" b="1" dirty="0">
              <a:solidFill>
                <a:schemeClr val="tx1"/>
              </a:solidFill>
            </a:endParaRPr>
          </a:p>
          <a:p>
            <a:pPr lvl="0"/>
            <a:r>
              <a:rPr lang="en-US" b="1" dirty="0" smtClean="0">
                <a:solidFill>
                  <a:schemeClr val="tx1"/>
                </a:solidFill>
              </a:rPr>
              <a:t>Paragraph </a:t>
            </a:r>
            <a:r>
              <a:rPr lang="en-US" b="1" dirty="0">
                <a:solidFill>
                  <a:schemeClr val="tx1"/>
                </a:solidFill>
              </a:rPr>
              <a:t>110.1 of the Code requires all PAs to be </a:t>
            </a:r>
            <a:r>
              <a:rPr lang="en-US" b="1" i="1" dirty="0">
                <a:solidFill>
                  <a:schemeClr val="tx1"/>
                </a:solidFill>
              </a:rPr>
              <a:t>straightforward and honest in all professional and business relationships</a:t>
            </a:r>
            <a:r>
              <a:rPr lang="en-US" b="1" dirty="0">
                <a:solidFill>
                  <a:schemeClr val="tx1"/>
                </a:solidFill>
              </a:rPr>
              <a:t>. </a:t>
            </a:r>
            <a:r>
              <a:rPr lang="en-US" b="1" i="1" dirty="0">
                <a:solidFill>
                  <a:schemeClr val="tx1"/>
                </a:solidFill>
              </a:rPr>
              <a:t>Integrity also implies fair dealing and truthfulness</a:t>
            </a:r>
            <a:r>
              <a:rPr lang="en-US" b="1" dirty="0">
                <a:solidFill>
                  <a:schemeClr val="tx1"/>
                </a:solidFill>
              </a:rPr>
              <a:t>.</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Fundamental Principle 110.1</a:t>
            </a:r>
            <a:endParaRPr lang="en-US" dirty="0"/>
          </a:p>
        </p:txBody>
      </p:sp>
    </p:spTree>
    <p:extLst>
      <p:ext uri="{BB962C8B-B14F-4D97-AF65-F5344CB8AC3E}">
        <p14:creationId xmlns:p14="http://schemas.microsoft.com/office/powerpoint/2010/main" val="40857022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sz="1800" b="1" u="sng" dirty="0">
                <a:solidFill>
                  <a:schemeClr val="tx1"/>
                </a:solidFill>
              </a:rPr>
              <a:t>Integrity</a:t>
            </a:r>
            <a:endParaRPr lang="en-US" sz="1800" b="1" dirty="0">
              <a:solidFill>
                <a:schemeClr val="tx1"/>
              </a:solidFill>
            </a:endParaRPr>
          </a:p>
          <a:p>
            <a:pPr lvl="0"/>
            <a:r>
              <a:rPr lang="en-US" sz="1600" b="1" dirty="0" smtClean="0">
                <a:solidFill>
                  <a:schemeClr val="tx1"/>
                </a:solidFill>
              </a:rPr>
              <a:t>Paragraph </a:t>
            </a:r>
            <a:r>
              <a:rPr lang="en-US" sz="1600" b="1" dirty="0">
                <a:solidFill>
                  <a:schemeClr val="tx1"/>
                </a:solidFill>
              </a:rPr>
              <a:t>110.2 requires a PA </a:t>
            </a:r>
            <a:r>
              <a:rPr lang="en-US" sz="1600" b="1" i="1" dirty="0">
                <a:solidFill>
                  <a:schemeClr val="tx1"/>
                </a:solidFill>
              </a:rPr>
              <a:t>not to knowingly be associated with reports, returns, communications or other information where the professional accountant believes that the information:</a:t>
            </a:r>
            <a:endParaRPr lang="en-US" sz="1600" b="1" dirty="0">
              <a:solidFill>
                <a:schemeClr val="tx1"/>
              </a:solidFill>
            </a:endParaRPr>
          </a:p>
          <a:p>
            <a:pPr lvl="0"/>
            <a:r>
              <a:rPr lang="en-US" sz="1600" b="1" i="1" dirty="0">
                <a:solidFill>
                  <a:schemeClr val="tx1"/>
                </a:solidFill>
              </a:rPr>
              <a:t>Contains a materially false or misleading statement;</a:t>
            </a:r>
            <a:endParaRPr lang="en-US" sz="1600" b="1" dirty="0">
              <a:solidFill>
                <a:schemeClr val="tx1"/>
              </a:solidFill>
            </a:endParaRPr>
          </a:p>
          <a:p>
            <a:pPr lvl="0"/>
            <a:r>
              <a:rPr lang="en-US" sz="1600" b="1" i="1" dirty="0">
                <a:solidFill>
                  <a:schemeClr val="tx1"/>
                </a:solidFill>
              </a:rPr>
              <a:t>Contains statements or information furnished recklessly; or</a:t>
            </a:r>
            <a:endParaRPr lang="en-US" sz="1600" b="1" dirty="0">
              <a:solidFill>
                <a:schemeClr val="tx1"/>
              </a:solidFill>
            </a:endParaRPr>
          </a:p>
          <a:p>
            <a:pPr lvl="0"/>
            <a:r>
              <a:rPr lang="en-US" sz="1600" b="1" i="1" dirty="0">
                <a:solidFill>
                  <a:schemeClr val="tx1"/>
                </a:solidFill>
              </a:rPr>
              <a:t>Omits or obscures information required to be included where such omission or obscurity would be misleading.</a:t>
            </a:r>
            <a:endParaRPr lang="en-US" sz="1600" b="1" dirty="0">
              <a:solidFill>
                <a:schemeClr val="tx1"/>
              </a:solidFill>
            </a:endParaRPr>
          </a:p>
          <a:p>
            <a:r>
              <a:rPr lang="en-US" sz="1600" b="1" dirty="0">
                <a:solidFill>
                  <a:schemeClr val="tx1"/>
                </a:solidFill>
              </a:rPr>
              <a:t>It also requires that when a PA becomes aware that the PA has been associated with such information, the PA </a:t>
            </a:r>
            <a:r>
              <a:rPr lang="en-US" sz="1600" b="1" i="1" dirty="0">
                <a:solidFill>
                  <a:schemeClr val="tx1"/>
                </a:solidFill>
              </a:rPr>
              <a:t>take steps to be disassociated from that information</a:t>
            </a:r>
            <a:r>
              <a:rPr lang="en-US" sz="1600" b="1" dirty="0">
                <a:solidFill>
                  <a:schemeClr val="tx1"/>
                </a:solidFill>
              </a:rPr>
              <a:t>. </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Fundamental </a:t>
            </a:r>
            <a:r>
              <a:rPr lang="en-US" dirty="0" smtClean="0"/>
              <a:t>Principle 110.2</a:t>
            </a:r>
            <a:endParaRPr lang="en-US" dirty="0"/>
          </a:p>
        </p:txBody>
      </p:sp>
    </p:spTree>
    <p:extLst>
      <p:ext uri="{BB962C8B-B14F-4D97-AF65-F5344CB8AC3E}">
        <p14:creationId xmlns:p14="http://schemas.microsoft.com/office/powerpoint/2010/main" val="336278513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u="sng" dirty="0">
                <a:solidFill>
                  <a:schemeClr val="tx1"/>
                </a:solidFill>
              </a:rPr>
              <a:t>Objectivity</a:t>
            </a:r>
            <a:endParaRPr lang="en-US" b="1" dirty="0">
              <a:solidFill>
                <a:schemeClr val="tx1"/>
              </a:solidFill>
            </a:endParaRPr>
          </a:p>
          <a:p>
            <a:pPr lvl="0"/>
            <a:r>
              <a:rPr lang="en-US" b="1" dirty="0" smtClean="0">
                <a:solidFill>
                  <a:schemeClr val="tx1"/>
                </a:solidFill>
              </a:rPr>
              <a:t>Paragraph </a:t>
            </a:r>
            <a:r>
              <a:rPr lang="en-US" b="1" dirty="0">
                <a:solidFill>
                  <a:schemeClr val="tx1"/>
                </a:solidFill>
              </a:rPr>
              <a:t>120.1 requires all PAs not to compromise their professional or business judgment because of </a:t>
            </a:r>
            <a:r>
              <a:rPr lang="en-US" b="1" i="1" dirty="0">
                <a:solidFill>
                  <a:schemeClr val="tx1"/>
                </a:solidFill>
              </a:rPr>
              <a:t>bias</a:t>
            </a:r>
            <a:r>
              <a:rPr lang="en-US" b="1" dirty="0">
                <a:solidFill>
                  <a:schemeClr val="tx1"/>
                </a:solidFill>
              </a:rPr>
              <a:t>, conflict of interest or the undue influence of others.</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Fundamental </a:t>
            </a:r>
            <a:r>
              <a:rPr lang="en-US" dirty="0" smtClean="0"/>
              <a:t>Principle 120.1</a:t>
            </a:r>
            <a:endParaRPr lang="en-US" dirty="0"/>
          </a:p>
        </p:txBody>
      </p:sp>
    </p:spTree>
    <p:extLst>
      <p:ext uri="{BB962C8B-B14F-4D97-AF65-F5344CB8AC3E}">
        <p14:creationId xmlns:p14="http://schemas.microsoft.com/office/powerpoint/2010/main" val="40406626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u="sng" dirty="0">
                <a:solidFill>
                  <a:schemeClr val="tx1"/>
                </a:solidFill>
              </a:rPr>
              <a:t>Objectivity</a:t>
            </a:r>
            <a:endParaRPr lang="en-US" b="1" dirty="0">
              <a:solidFill>
                <a:schemeClr val="tx1"/>
              </a:solidFill>
            </a:endParaRPr>
          </a:p>
          <a:p>
            <a:pPr lvl="0"/>
            <a:r>
              <a:rPr lang="en-US" b="1" dirty="0" smtClean="0">
                <a:solidFill>
                  <a:schemeClr val="tx1"/>
                </a:solidFill>
              </a:rPr>
              <a:t>Paragraph </a:t>
            </a:r>
            <a:r>
              <a:rPr lang="en-US" b="1" dirty="0">
                <a:solidFill>
                  <a:schemeClr val="tx1"/>
                </a:solidFill>
              </a:rPr>
              <a:t>120.2 requires a PA not to perform a professional activity or service if a </a:t>
            </a:r>
            <a:r>
              <a:rPr lang="en-US" b="1" i="1" dirty="0">
                <a:solidFill>
                  <a:schemeClr val="tx1"/>
                </a:solidFill>
              </a:rPr>
              <a:t>circumstance or relationship biases</a:t>
            </a:r>
            <a:r>
              <a:rPr lang="en-US" b="1" dirty="0">
                <a:solidFill>
                  <a:schemeClr val="tx1"/>
                </a:solidFill>
              </a:rPr>
              <a:t> or unduly influences the accountant’s professional judgment with respect to that activity or service.</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Fundamental </a:t>
            </a:r>
            <a:r>
              <a:rPr lang="en-US" dirty="0" smtClean="0"/>
              <a:t>Principle 120.2</a:t>
            </a:r>
            <a:endParaRPr lang="en-US" dirty="0"/>
          </a:p>
        </p:txBody>
      </p:sp>
    </p:spTree>
    <p:extLst>
      <p:ext uri="{BB962C8B-B14F-4D97-AF65-F5344CB8AC3E}">
        <p14:creationId xmlns:p14="http://schemas.microsoft.com/office/powerpoint/2010/main" val="2573330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US" b="1" u="sng" dirty="0" smtClean="0">
                <a:solidFill>
                  <a:schemeClr val="tx1"/>
                </a:solidFill>
              </a:rPr>
              <a:t>Professional </a:t>
            </a:r>
            <a:r>
              <a:rPr lang="en-US" b="1" u="sng" dirty="0">
                <a:solidFill>
                  <a:schemeClr val="tx1"/>
                </a:solidFill>
              </a:rPr>
              <a:t>Behavior</a:t>
            </a:r>
            <a:endParaRPr lang="en-US" b="1" dirty="0">
              <a:solidFill>
                <a:schemeClr val="tx1"/>
              </a:solidFill>
            </a:endParaRPr>
          </a:p>
          <a:p>
            <a:pPr lvl="0"/>
            <a:r>
              <a:rPr lang="en-US" b="1" dirty="0">
                <a:solidFill>
                  <a:schemeClr val="tx1"/>
                </a:solidFill>
              </a:rPr>
              <a:t>Paragraph 150.1 requires that all PAs  comply with relevant laws and regulations and </a:t>
            </a:r>
            <a:r>
              <a:rPr lang="en-US" b="1" i="1" dirty="0">
                <a:solidFill>
                  <a:schemeClr val="tx1"/>
                </a:solidFill>
              </a:rPr>
              <a:t>avoid any action that the PA knows or should know may discredit the profession</a:t>
            </a:r>
            <a:r>
              <a:rPr lang="en-US" b="1" dirty="0">
                <a:solidFill>
                  <a:schemeClr val="tx1"/>
                </a:solidFill>
              </a:rPr>
              <a:t>. It utilizes the third party test as the criterion for judging whether an action would be likely to adversely affect the reputation of the profession.</a:t>
            </a: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Fundamental </a:t>
            </a:r>
            <a:r>
              <a:rPr lang="en-US" dirty="0" smtClean="0"/>
              <a:t>Principle 150.1</a:t>
            </a:r>
            <a:endParaRPr lang="en-US" dirty="0"/>
          </a:p>
        </p:txBody>
      </p:sp>
    </p:spTree>
    <p:extLst>
      <p:ext uri="{BB962C8B-B14F-4D97-AF65-F5344CB8AC3E}">
        <p14:creationId xmlns:p14="http://schemas.microsoft.com/office/powerpoint/2010/main" val="390238917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smtClean="0">
                <a:solidFill>
                  <a:schemeClr val="tx1"/>
                </a:solidFill>
              </a:rPr>
              <a:t>Addresses wide range of internal and external, financial and non-financial information</a:t>
            </a:r>
          </a:p>
          <a:p>
            <a:r>
              <a:rPr lang="en-US" b="1" dirty="0" smtClean="0">
                <a:solidFill>
                  <a:schemeClr val="tx1"/>
                </a:solidFill>
              </a:rPr>
              <a:t>A PAIB shall </a:t>
            </a:r>
            <a:r>
              <a:rPr lang="en-US" b="1" dirty="0">
                <a:solidFill>
                  <a:schemeClr val="tx1"/>
                </a:solidFill>
              </a:rPr>
              <a:t>record, maintain, prepare or present information </a:t>
            </a:r>
            <a:r>
              <a:rPr lang="en-US" b="1" dirty="0" smtClean="0">
                <a:solidFill>
                  <a:schemeClr val="tx1"/>
                </a:solidFill>
              </a:rPr>
              <a:t>in </a:t>
            </a:r>
            <a:r>
              <a:rPr lang="en-US" b="1" dirty="0">
                <a:solidFill>
                  <a:schemeClr val="tx1"/>
                </a:solidFill>
              </a:rPr>
              <a:t>a manner that is complete, fair and honest. In doing so the professional accountant shall have regard to the purpose for which the information is to be used, the context in which it is provided and the audience to whom it is addressed.</a:t>
            </a:r>
            <a:endParaRPr lang="en-US" b="1" dirty="0" smtClean="0">
              <a:solidFill>
                <a:schemeClr val="tx1"/>
              </a:solidFill>
            </a:endParaRPr>
          </a:p>
          <a:p>
            <a:pPr lvl="1"/>
            <a:endParaRPr lang="en-US" b="1" dirty="0" smtClean="0">
              <a:solidFill>
                <a:schemeClr val="tx1"/>
              </a:solidFill>
            </a:endParaRPr>
          </a:p>
          <a:p>
            <a:endParaRPr lang="en-US" b="1" dirty="0" smtClean="0">
              <a:solidFill>
                <a:schemeClr val="tx1"/>
              </a:solidFill>
            </a:endParaRPr>
          </a:p>
          <a:p>
            <a:endParaRPr lang="en-US" b="1" dirty="0" smtClean="0">
              <a:solidFill>
                <a:schemeClr val="tx1"/>
              </a:solidFill>
            </a:endParaRPr>
          </a:p>
          <a:p>
            <a:endParaRPr lang="en-US" b="1" dirty="0" smtClean="0">
              <a:solidFill>
                <a:schemeClr val="tx1"/>
              </a:solidFill>
            </a:endParaRPr>
          </a:p>
          <a:p>
            <a:endParaRPr lang="en-US" b="1" dirty="0" smtClean="0">
              <a:solidFill>
                <a:schemeClr val="tx1"/>
              </a:solidFill>
            </a:endParaRPr>
          </a:p>
          <a:p>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smtClean="0"/>
              <a:t>Proposed Revisions to Section 320 </a:t>
            </a:r>
            <a:endParaRPr lang="en-US" dirty="0"/>
          </a:p>
        </p:txBody>
      </p:sp>
    </p:spTree>
    <p:extLst>
      <p:ext uri="{BB962C8B-B14F-4D97-AF65-F5344CB8AC3E}">
        <p14:creationId xmlns:p14="http://schemas.microsoft.com/office/powerpoint/2010/main" val="13593719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b="1" dirty="0">
                <a:solidFill>
                  <a:schemeClr val="tx1"/>
                </a:solidFill>
              </a:rPr>
              <a:t>Information shall </a:t>
            </a:r>
            <a:r>
              <a:rPr lang="en-US" b="1" dirty="0" smtClean="0">
                <a:solidFill>
                  <a:schemeClr val="tx1"/>
                </a:solidFill>
              </a:rPr>
              <a:t>be prepared and presented:</a:t>
            </a:r>
            <a:endParaRPr lang="en-US" b="1" dirty="0">
              <a:solidFill>
                <a:schemeClr val="tx1"/>
              </a:solidFill>
            </a:endParaRPr>
          </a:p>
          <a:p>
            <a:pPr lvl="1">
              <a:spcBef>
                <a:spcPts val="1200"/>
              </a:spcBef>
            </a:pPr>
            <a:r>
              <a:rPr lang="en-US" b="1" dirty="0" smtClean="0">
                <a:solidFill>
                  <a:schemeClr val="tx1"/>
                </a:solidFill>
              </a:rPr>
              <a:t>Without </a:t>
            </a:r>
            <a:r>
              <a:rPr lang="en-US" b="1" u="sng" dirty="0">
                <a:solidFill>
                  <a:schemeClr val="tx1"/>
                </a:solidFill>
              </a:rPr>
              <a:t>personal</a:t>
            </a:r>
            <a:r>
              <a:rPr lang="en-US" b="1" dirty="0">
                <a:solidFill>
                  <a:schemeClr val="tx1"/>
                </a:solidFill>
              </a:rPr>
              <a:t> </a:t>
            </a:r>
            <a:r>
              <a:rPr lang="en-US" b="1" dirty="0" smtClean="0">
                <a:solidFill>
                  <a:schemeClr val="tx1"/>
                </a:solidFill>
              </a:rPr>
              <a:t>bias</a:t>
            </a:r>
            <a:endParaRPr lang="en-US" b="1" dirty="0">
              <a:solidFill>
                <a:schemeClr val="tx1"/>
              </a:solidFill>
            </a:endParaRPr>
          </a:p>
          <a:p>
            <a:pPr lvl="1">
              <a:spcBef>
                <a:spcPts val="1200"/>
              </a:spcBef>
            </a:pPr>
            <a:r>
              <a:rPr lang="en-US" b="1" dirty="0">
                <a:solidFill>
                  <a:schemeClr val="tx1"/>
                </a:solidFill>
              </a:rPr>
              <a:t>In accordance with reporting framework where required </a:t>
            </a:r>
            <a:endParaRPr lang="en-US" b="1" dirty="0" smtClean="0">
              <a:solidFill>
                <a:schemeClr val="tx1"/>
              </a:solidFill>
            </a:endParaRPr>
          </a:p>
          <a:p>
            <a:pPr lvl="1">
              <a:spcBef>
                <a:spcPts val="1200"/>
              </a:spcBef>
            </a:pPr>
            <a:r>
              <a:rPr lang="en-US" b="1" dirty="0" smtClean="0">
                <a:solidFill>
                  <a:schemeClr val="tx1"/>
                </a:solidFill>
              </a:rPr>
              <a:t>In other situations the </a:t>
            </a:r>
            <a:r>
              <a:rPr lang="en-US" b="1" dirty="0">
                <a:solidFill>
                  <a:schemeClr val="tx1"/>
                </a:solidFill>
              </a:rPr>
              <a:t>PAIB shall disclose necessary relevant </a:t>
            </a:r>
            <a:r>
              <a:rPr lang="en-US" b="1" dirty="0" smtClean="0">
                <a:solidFill>
                  <a:schemeClr val="tx1"/>
                </a:solidFill>
              </a:rPr>
              <a:t>information to enable users to form their own judgments</a:t>
            </a:r>
            <a:endParaRPr lang="en-US" b="1" dirty="0">
              <a:solidFill>
                <a:schemeClr val="tx1"/>
              </a:solidFill>
            </a:endParaRPr>
          </a:p>
          <a:p>
            <a:pPr>
              <a:spcBef>
                <a:spcPts val="1200"/>
              </a:spcBef>
            </a:pPr>
            <a:r>
              <a:rPr lang="en-US" b="1" dirty="0" smtClean="0">
                <a:solidFill>
                  <a:schemeClr val="tx1"/>
                </a:solidFill>
              </a:rPr>
              <a:t>More detailed steps provided to help a PAIB dissociate from misleading information</a:t>
            </a:r>
            <a:endParaRPr lang="en-US" b="1" dirty="0">
              <a:solidFill>
                <a:schemeClr val="tx1"/>
              </a:solidFill>
            </a:endParaRPr>
          </a:p>
        </p:txBody>
      </p:sp>
      <p:sp>
        <p:nvSpPr>
          <p:cNvPr id="3" name="Subtitle 2"/>
          <p:cNvSpPr>
            <a:spLocks noGrp="1"/>
          </p:cNvSpPr>
          <p:nvPr>
            <p:ph type="subTitle" idx="10"/>
          </p:nvPr>
        </p:nvSpPr>
        <p:spPr/>
        <p:txBody>
          <a:bodyPr/>
          <a:lstStyle/>
          <a:p>
            <a:endParaRPr lang="en-US"/>
          </a:p>
        </p:txBody>
      </p:sp>
      <p:sp>
        <p:nvSpPr>
          <p:cNvPr id="4" name="Title 3"/>
          <p:cNvSpPr>
            <a:spLocks noGrp="1"/>
          </p:cNvSpPr>
          <p:nvPr>
            <p:ph type="title"/>
          </p:nvPr>
        </p:nvSpPr>
        <p:spPr/>
        <p:txBody>
          <a:bodyPr/>
          <a:lstStyle/>
          <a:p>
            <a:r>
              <a:rPr lang="en-US" dirty="0"/>
              <a:t>Proposed </a:t>
            </a:r>
            <a:r>
              <a:rPr lang="en-US" dirty="0" smtClean="0"/>
              <a:t>Revisions </a:t>
            </a:r>
            <a:r>
              <a:rPr lang="en-US" dirty="0"/>
              <a:t>to Section 320 </a:t>
            </a:r>
          </a:p>
        </p:txBody>
      </p:sp>
    </p:spTree>
    <p:extLst>
      <p:ext uri="{BB962C8B-B14F-4D97-AF65-F5344CB8AC3E}">
        <p14:creationId xmlns:p14="http://schemas.microsoft.com/office/powerpoint/2010/main" val="1705127604"/>
      </p:ext>
    </p:extLst>
  </p:cSld>
  <p:clrMapOvr>
    <a:masterClrMapping/>
  </p:clrMapOvr>
  <p:timing>
    <p:tnLst>
      <p:par>
        <p:cTn id="1" dur="indefinite" restart="never" nodeType="tmRoot"/>
      </p:par>
    </p:tnLst>
  </p:timing>
</p:sld>
</file>

<file path=ppt/theme/theme1.xml><?xml version="1.0" encoding="utf-8"?>
<a:theme xmlns:a="http://schemas.openxmlformats.org/drawingml/2006/main" name="IESBA_Powerpoint_template_GREEN RIBBON_WIDESCREEN">
  <a:themeElements>
    <a:clrScheme name="IFAC">
      <a:dk1>
        <a:srgbClr val="000000"/>
      </a:dk1>
      <a:lt1>
        <a:srgbClr val="FFFFFF"/>
      </a:lt1>
      <a:dk2>
        <a:srgbClr val="000000"/>
      </a:dk2>
      <a:lt2>
        <a:srgbClr val="808080"/>
      </a:lt2>
      <a:accent1>
        <a:srgbClr val="005BAA"/>
      </a:accent1>
      <a:accent2>
        <a:srgbClr val="00C0F3"/>
      </a:accent2>
      <a:accent3>
        <a:srgbClr val="F15A22"/>
      </a:accent3>
      <a:accent4>
        <a:srgbClr val="FAA61A"/>
      </a:accent4>
      <a:accent5>
        <a:srgbClr val="0D9C4A"/>
      </a:accent5>
      <a:accent6>
        <a:srgbClr val="8DC63F"/>
      </a:accent6>
      <a:hlink>
        <a:srgbClr val="009999"/>
      </a:hlink>
      <a:folHlink>
        <a:srgbClr val="99CC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ヒラギノ角ゴ Pro W3" charset="-128"/>
            <a:cs typeface="ヒラギノ角ゴ Pro W3"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IESBA_Powerpoint_template_GREEN RIBBON_WIDESCREEN</Template>
  <TotalTime>796</TotalTime>
  <Words>805</Words>
  <Application>Microsoft Office PowerPoint</Application>
  <PresentationFormat>On-screen Show (16:9)</PresentationFormat>
  <Paragraphs>83</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MS PGothic</vt:lpstr>
      <vt:lpstr>MS PGothic</vt:lpstr>
      <vt:lpstr>Arial</vt:lpstr>
      <vt:lpstr>Bauer Bodoni Std</vt:lpstr>
      <vt:lpstr>Calibri</vt:lpstr>
      <vt:lpstr>ヒラギノ角ゴ Pro W3</vt:lpstr>
      <vt:lpstr>IESBA_Powerpoint_template_GREEN RIBBON_WIDESCREEN</vt:lpstr>
      <vt:lpstr>Part C – Section 320 Presenting Information </vt:lpstr>
      <vt:lpstr>Background</vt:lpstr>
      <vt:lpstr>Fundamental Principle 110.1</vt:lpstr>
      <vt:lpstr>Fundamental Principle 110.2</vt:lpstr>
      <vt:lpstr>Fundamental Principle 120.1</vt:lpstr>
      <vt:lpstr>Fundamental Principle 120.2</vt:lpstr>
      <vt:lpstr>Fundamental Principle 150.1</vt:lpstr>
      <vt:lpstr>Proposed Revisions to Section 320 </vt:lpstr>
      <vt:lpstr>Proposed Revisions to Section 320 </vt:lpstr>
      <vt:lpstr>Misleading Information (320.6)</vt:lpstr>
      <vt:lpstr>Misleading Information </vt:lpstr>
      <vt:lpstr>Evidence of Misleading Information in Practice </vt:lpstr>
      <vt:lpstr> Should the Code Explicitly Address These Cases? </vt:lpstr>
      <vt:lpstr>CAG representatives views included:</vt:lpstr>
      <vt:lpstr>Matters for Board Consideration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Headline 24pt Arial Bold</dc:title>
  <dc:creator>Chris Jackson</dc:creator>
  <cp:lastModifiedBy>Asteway Tilahun</cp:lastModifiedBy>
  <cp:revision>37</cp:revision>
  <cp:lastPrinted>2014-03-05T15:57:12Z</cp:lastPrinted>
  <dcterms:created xsi:type="dcterms:W3CDTF">2014-03-04T20:18:41Z</dcterms:created>
  <dcterms:modified xsi:type="dcterms:W3CDTF">2014-04-06T23:31:06Z</dcterms:modified>
</cp:coreProperties>
</file>