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8"/>
  </p:notesMasterIdLst>
  <p:handoutMasterIdLst>
    <p:handoutMasterId r:id="rId19"/>
  </p:handoutMasterIdLst>
  <p:sldIdLst>
    <p:sldId id="281" r:id="rId2"/>
    <p:sldId id="353" r:id="rId3"/>
    <p:sldId id="354" r:id="rId4"/>
    <p:sldId id="355" r:id="rId5"/>
    <p:sldId id="352" r:id="rId6"/>
    <p:sldId id="337" r:id="rId7"/>
    <p:sldId id="342" r:id="rId8"/>
    <p:sldId id="356" r:id="rId9"/>
    <p:sldId id="345" r:id="rId10"/>
    <p:sldId id="347" r:id="rId11"/>
    <p:sldId id="344" r:id="rId12"/>
    <p:sldId id="349" r:id="rId13"/>
    <p:sldId id="350" r:id="rId14"/>
    <p:sldId id="351" r:id="rId15"/>
    <p:sldId id="348" r:id="rId16"/>
    <p:sldId id="299" r:id="rId17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ushal Gandhi" initials="KG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80" autoAdjust="0"/>
    <p:restoredTop sz="94660"/>
  </p:normalViewPr>
  <p:slideViewPr>
    <p:cSldViewPr showGuides="1">
      <p:cViewPr>
        <p:scale>
          <a:sx n="75" d="100"/>
          <a:sy n="75" d="100"/>
        </p:scale>
        <p:origin x="-1230" y="-390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7" d="100"/>
          <a:sy n="47" d="100"/>
        </p:scale>
        <p:origin x="-272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D74F26-E359-40ED-84A9-49D893CEE1CD}" type="datetimeFigureOut">
              <a:rPr lang="en-US" smtClean="0"/>
              <a:t>4/8/2014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B7065-EB22-496A-91EF-DF4FFAB97A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1854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mv="urn:schemas-microsoft-com:mac:vml" xmlns:mc="http://schemas.openxmlformats.org/markup-compatibility/2006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7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8</a:t>
            </a:fld>
            <a:endParaRPr 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9</a:t>
            </a:fld>
            <a:endParaRPr 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10</a:t>
            </a:fld>
            <a:endParaRPr 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11</a:t>
            </a:fld>
            <a:endParaRPr 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12</a:t>
            </a:fld>
            <a:endParaRPr 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13</a:t>
            </a:fld>
            <a:endParaRPr 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14</a:t>
            </a:fld>
            <a:endParaRPr 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66" indent="-291179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717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604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491" indent="-232943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200"/>
              <a:pPr/>
              <a:t>15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ethicsboard.org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7187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429000" y="3829050"/>
            <a:ext cx="23904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  <p:sldLayoutId id="214748384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>
          <a:xfrm>
            <a:off x="3962400" y="1398986"/>
            <a:ext cx="5105400" cy="74295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NOCLAR Update</a:t>
            </a:r>
            <a:endParaRPr lang="en-US" dirty="0">
              <a:latin typeface="Arial" charset="0"/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4114800" y="2571750"/>
            <a:ext cx="472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c="http://schemas.openxmlformats.org/markup-compatibility/2006" xmlns:mv="urn:schemas-microsoft-com:mac:vml"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bg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12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93700" indent="-393700"/>
            <a:r>
              <a:rPr lang="en-US" sz="2200" dirty="0" smtClean="0"/>
              <a:t>Caroline Gardner, Task Force Chair</a:t>
            </a:r>
          </a:p>
          <a:p>
            <a:pPr marL="393700" indent="-393700"/>
            <a:r>
              <a:rPr lang="en-US" sz="2200" dirty="0" smtClean="0"/>
              <a:t>Ken </a:t>
            </a:r>
            <a:r>
              <a:rPr lang="en-US" sz="2200" dirty="0" smtClean="0"/>
              <a:t>Siong, Technical Director</a:t>
            </a:r>
          </a:p>
        </p:txBody>
      </p:sp>
      <p:sp>
        <p:nvSpPr>
          <p:cNvPr id="6" name="Subtitle 3"/>
          <p:cNvSpPr>
            <a:spLocks noGrp="1"/>
          </p:cNvSpPr>
          <p:nvPr>
            <p:ph type="subTitle" idx="1"/>
          </p:nvPr>
        </p:nvSpPr>
        <p:spPr>
          <a:xfrm>
            <a:off x="4114800" y="3790950"/>
            <a:ext cx="4876800" cy="1143000"/>
          </a:xfrm>
        </p:spPr>
        <p:txBody>
          <a:bodyPr/>
          <a:lstStyle/>
          <a:p>
            <a:pPr marL="236538" indent="-236538"/>
            <a:r>
              <a:rPr lang="en-US" sz="1800" dirty="0" smtClean="0"/>
              <a:t>IESBA Meeting</a:t>
            </a:r>
          </a:p>
          <a:p>
            <a:pPr marL="236538" indent="-236538"/>
            <a:r>
              <a:rPr lang="en-US" sz="1800" dirty="0" smtClean="0"/>
              <a:t>Toronto</a:t>
            </a:r>
            <a:endParaRPr lang="en-US" sz="1800" dirty="0"/>
          </a:p>
          <a:p>
            <a:pPr marL="236538" indent="-236538"/>
            <a:r>
              <a:rPr lang="en-US" sz="1800" dirty="0" smtClean="0"/>
              <a:t>April 7, 2014</a:t>
            </a:r>
          </a:p>
        </p:txBody>
      </p:sp>
    </p:spTree>
    <p:extLst>
      <p:ext uri="{BB962C8B-B14F-4D97-AF65-F5344CB8AC3E}">
        <p14:creationId xmlns:p14="http://schemas.microsoft.com/office/powerpoint/2010/main" val="3098629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Positive Responses – Number of External Representatives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470108"/>
              </p:ext>
            </p:extLst>
          </p:nvPr>
        </p:nvGraphicFramePr>
        <p:xfrm>
          <a:off x="533400" y="1372870"/>
          <a:ext cx="8229600" cy="3102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8658"/>
                <a:gridCol w="1694330"/>
                <a:gridCol w="1532964"/>
                <a:gridCol w="1613648"/>
              </a:tblGrid>
              <a:tr h="3420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Hong Kong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Brussels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Washington</a:t>
                      </a:r>
                      <a:endParaRPr lang="en-US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Regulators</a:t>
                      </a:r>
                      <a:r>
                        <a:rPr lang="en-US" sz="1600" baseline="0" dirty="0" smtClean="0"/>
                        <a:t> / Public Authorities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Preparers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Investors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–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National standard setters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–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IFAC member bodies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Firms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Other organizations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4</a:t>
                      </a:r>
                      <a:endParaRPr lang="en-US" sz="1600" dirty="0"/>
                    </a:p>
                  </a:txBody>
                  <a:tcPr/>
                </a:tc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Total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36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37</a:t>
                      </a:r>
                      <a:endParaRPr lang="en-US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/>
                        <a:t>23</a:t>
                      </a:r>
                      <a:endParaRPr lang="en-US" sz="16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6544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HK Roundtable – Select Key Organizations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83274"/>
          </a:xfrm>
        </p:spPr>
        <p:txBody>
          <a:bodyPr/>
          <a:lstStyle/>
          <a:p>
            <a:r>
              <a:rPr lang="en-US" sz="1800" dirty="0" smtClean="0"/>
              <a:t>Australian </a:t>
            </a:r>
            <a:r>
              <a:rPr lang="en-US" sz="1800" dirty="0"/>
              <a:t>Accounting </a:t>
            </a:r>
            <a:r>
              <a:rPr lang="en-US" sz="1800" dirty="0" smtClean="0"/>
              <a:t>Professional &amp; Ethical Standards Board</a:t>
            </a:r>
          </a:p>
          <a:p>
            <a:r>
              <a:rPr lang="en-US" sz="1800" dirty="0" smtClean="0"/>
              <a:t>HK Financial Reporting Council</a:t>
            </a:r>
          </a:p>
          <a:p>
            <a:r>
              <a:rPr lang="en-US" sz="1800" dirty="0" smtClean="0"/>
              <a:t>HK Securities and Future Commission</a:t>
            </a:r>
          </a:p>
          <a:p>
            <a:r>
              <a:rPr lang="en-US" sz="1800" dirty="0" smtClean="0"/>
              <a:t>HK Exchanges and Clearing Ltd</a:t>
            </a:r>
          </a:p>
          <a:p>
            <a:r>
              <a:rPr lang="en-US" sz="1800" dirty="0" smtClean="0"/>
              <a:t>HK Narcotics Bureau</a:t>
            </a:r>
          </a:p>
          <a:p>
            <a:r>
              <a:rPr lang="en-US" sz="1800" dirty="0" smtClean="0"/>
              <a:t>New Zealand External Reporting Board</a:t>
            </a:r>
          </a:p>
          <a:p>
            <a:r>
              <a:rPr lang="en-US" sz="1800" dirty="0" smtClean="0"/>
              <a:t>Asian Development Bank</a:t>
            </a:r>
          </a:p>
          <a:p>
            <a:r>
              <a:rPr lang="en-US" sz="1800" dirty="0" smtClean="0"/>
              <a:t>Singapore Accounting and Corporate Regulatory Authority</a:t>
            </a:r>
          </a:p>
          <a:p>
            <a:r>
              <a:rPr lang="en-US" sz="1800" dirty="0" smtClean="0"/>
              <a:t>Thailand Securities and Exchange Commission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1701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Brussels Roundtable – Select Key Organizations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83274"/>
          </a:xfrm>
        </p:spPr>
        <p:txBody>
          <a:bodyPr/>
          <a:lstStyle/>
          <a:p>
            <a:pPr lvl="0"/>
            <a:r>
              <a:rPr lang="en-US" sz="1800" dirty="0" err="1"/>
              <a:t>EuropeanIssuers</a:t>
            </a:r>
            <a:endParaRPr lang="en-US" sz="1800" dirty="0"/>
          </a:p>
          <a:p>
            <a:pPr lvl="0"/>
            <a:r>
              <a:rPr lang="en-US" sz="1800" dirty="0" smtClean="0"/>
              <a:t>Basel </a:t>
            </a:r>
            <a:r>
              <a:rPr lang="en-US" sz="1800" dirty="0"/>
              <a:t>Committee on Banking Supervision</a:t>
            </a:r>
          </a:p>
          <a:p>
            <a:pPr lvl="0"/>
            <a:r>
              <a:rPr lang="en-US" sz="1800" dirty="0"/>
              <a:t>UK Financial Reporting Council</a:t>
            </a:r>
          </a:p>
          <a:p>
            <a:pPr lvl="0"/>
            <a:r>
              <a:rPr lang="en-US" sz="1800" dirty="0"/>
              <a:t>Federal Financial Supervisory Authority, Federal Ministry of Justice, and Financial Reporting Enforcement Panel, Germany</a:t>
            </a:r>
          </a:p>
          <a:p>
            <a:pPr lvl="0"/>
            <a:r>
              <a:rPr lang="en-US" sz="1800" dirty="0"/>
              <a:t>Netherlands Authority for Financial Markets</a:t>
            </a:r>
          </a:p>
          <a:p>
            <a:pPr lvl="0"/>
            <a:r>
              <a:rPr lang="en-US" sz="1800" dirty="0"/>
              <a:t>International Corporate Governance Network</a:t>
            </a:r>
          </a:p>
          <a:p>
            <a:pPr lvl="0"/>
            <a:r>
              <a:rPr lang="en-US" sz="1800" dirty="0"/>
              <a:t>European Securities and Markets Authority</a:t>
            </a:r>
          </a:p>
          <a:p>
            <a:r>
              <a:rPr lang="en-US" sz="1800" dirty="0"/>
              <a:t>Haut </a:t>
            </a:r>
            <a:r>
              <a:rPr lang="en-US" sz="1800" dirty="0" err="1"/>
              <a:t>Conseil</a:t>
            </a:r>
            <a:r>
              <a:rPr lang="en-US" sz="1800" dirty="0"/>
              <a:t> du Commissariat aux </a:t>
            </a:r>
            <a:r>
              <a:rPr lang="en-US" sz="1800" dirty="0" err="1"/>
              <a:t>Comptes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14018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Washington Roundtable – Select Key Organizations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83274"/>
          </a:xfrm>
        </p:spPr>
        <p:txBody>
          <a:bodyPr/>
          <a:lstStyle/>
          <a:p>
            <a:pPr lvl="0"/>
            <a:r>
              <a:rPr lang="en-US" sz="1800" dirty="0" smtClean="0"/>
              <a:t>Canadian Public Accountability Board</a:t>
            </a:r>
          </a:p>
          <a:p>
            <a:pPr lvl="0"/>
            <a:r>
              <a:rPr lang="en-US" sz="1800" dirty="0" smtClean="0"/>
              <a:t>National Association of State Boards of Accountancy</a:t>
            </a:r>
          </a:p>
          <a:p>
            <a:pPr lvl="0"/>
            <a:r>
              <a:rPr lang="en-US" sz="1800" dirty="0" smtClean="0"/>
              <a:t>US Chamber of Commerce</a:t>
            </a:r>
          </a:p>
          <a:p>
            <a:pPr lvl="0"/>
            <a:r>
              <a:rPr lang="en-US" sz="1800" dirty="0" smtClean="0"/>
              <a:t>US Public Company Accounting Oversight Board</a:t>
            </a:r>
          </a:p>
          <a:p>
            <a:pPr lvl="0"/>
            <a:r>
              <a:rPr lang="en-US" sz="1800" dirty="0" smtClean="0"/>
              <a:t>US Securities and Exchange Commission</a:t>
            </a:r>
          </a:p>
          <a:p>
            <a:pPr lvl="0"/>
            <a:r>
              <a:rPr lang="en-US" sz="1800" dirty="0" smtClean="0"/>
              <a:t>CFA Institute</a:t>
            </a:r>
            <a:r>
              <a:rPr lang="en-US" sz="1800" dirty="0"/>
              <a:t>; </a:t>
            </a:r>
            <a:r>
              <a:rPr lang="en-US" sz="1800" dirty="0" smtClean="0"/>
              <a:t> Center </a:t>
            </a:r>
            <a:r>
              <a:rPr lang="en-US" sz="1800" dirty="0"/>
              <a:t>for Audit Quality</a:t>
            </a:r>
            <a:endParaRPr lang="en-US" sz="1800" dirty="0" smtClean="0"/>
          </a:p>
          <a:p>
            <a:pPr lvl="0"/>
            <a:r>
              <a:rPr lang="en-US" sz="1800" dirty="0" smtClean="0"/>
              <a:t>Council of Institutional Investors</a:t>
            </a:r>
          </a:p>
          <a:p>
            <a:pPr lvl="0"/>
            <a:r>
              <a:rPr lang="en-US" sz="1800" dirty="0" smtClean="0"/>
              <a:t>International Association of Insurance Supervisors</a:t>
            </a:r>
          </a:p>
          <a:p>
            <a:pPr lvl="0"/>
            <a:r>
              <a:rPr lang="en-US" sz="1800" dirty="0" smtClean="0"/>
              <a:t>North American Financial Executives Institutes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21977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Forward Timeline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832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dirty="0" smtClean="0"/>
              <a:t>IFIAR SCWG discussion – April 8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Forum of Firms discussion – April 24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Task Force meeting – April 25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Feedback statement for RT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Draft to Board for fatal flaw review – April 23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Final draft for distribution to all RT participants – April 30</a:t>
            </a:r>
          </a:p>
        </p:txBody>
      </p:sp>
    </p:spTree>
    <p:extLst>
      <p:ext uri="{BB962C8B-B14F-4D97-AF65-F5344CB8AC3E}">
        <p14:creationId xmlns:p14="http://schemas.microsoft.com/office/powerpoint/2010/main" val="1370695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Forward Timeline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83274"/>
          </a:xfrm>
        </p:spPr>
        <p:txBody>
          <a:bodyPr/>
          <a:lstStyle/>
          <a:p>
            <a:r>
              <a:rPr lang="en-US" dirty="0" smtClean="0"/>
              <a:t>Final RT agendas – April 30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IESBA-NSS meeting – May 28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Update July 2014 Board meeting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CAG discussion September 2014</a:t>
            </a:r>
          </a:p>
          <a:p>
            <a:pPr>
              <a:spcBef>
                <a:spcPts val="1200"/>
              </a:spcBef>
            </a:pPr>
            <a:r>
              <a:rPr lang="en-US" dirty="0" smtClean="0"/>
              <a:t>Full review October 2014 Board meeting</a:t>
            </a:r>
          </a:p>
        </p:txBody>
      </p:sp>
    </p:spTree>
    <p:extLst>
      <p:ext uri="{BB962C8B-B14F-4D97-AF65-F5344CB8AC3E}">
        <p14:creationId xmlns:p14="http://schemas.microsoft.com/office/powerpoint/2010/main" val="1637278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59462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100" dirty="0" smtClean="0"/>
              <a:t>Analysis of stakeholder concerns on original proposals re obligation</a:t>
            </a:r>
          </a:p>
          <a:p>
            <a:pPr lvl="1">
              <a:spcBef>
                <a:spcPts val="800"/>
              </a:spcBef>
            </a:pPr>
            <a:r>
              <a:rPr lang="en-US" sz="1700" dirty="0" smtClean="0"/>
              <a:t>Understandable concerns</a:t>
            </a:r>
          </a:p>
          <a:p>
            <a:pPr lvl="1">
              <a:spcBef>
                <a:spcPts val="800"/>
              </a:spcBef>
            </a:pPr>
            <a:r>
              <a:rPr lang="en-US" sz="1700" dirty="0" smtClean="0"/>
              <a:t>Less compelling concerns</a:t>
            </a:r>
          </a:p>
          <a:p>
            <a:pPr lvl="1">
              <a:spcBef>
                <a:spcPts val="800"/>
              </a:spcBef>
            </a:pPr>
            <a:r>
              <a:rPr lang="en-US" sz="1700" dirty="0" smtClean="0"/>
              <a:t>Concerns addressed by use of “right to disclose” approach</a:t>
            </a:r>
          </a:p>
          <a:p>
            <a:pPr>
              <a:spcBef>
                <a:spcPts val="800"/>
              </a:spcBef>
            </a:pPr>
            <a:r>
              <a:rPr lang="en-US" sz="2100" dirty="0" smtClean="0"/>
              <a:t>Experience under other regimes (AML and anti-corruption)</a:t>
            </a:r>
          </a:p>
          <a:p>
            <a:pPr lvl="1">
              <a:spcBef>
                <a:spcPts val="800"/>
              </a:spcBef>
            </a:pPr>
            <a:r>
              <a:rPr lang="en-US" sz="1700" dirty="0" smtClean="0"/>
              <a:t>Scope of obligation</a:t>
            </a:r>
          </a:p>
          <a:p>
            <a:pPr lvl="1">
              <a:spcBef>
                <a:spcPts val="800"/>
              </a:spcBef>
            </a:pPr>
            <a:r>
              <a:rPr lang="en-US" sz="1700" dirty="0" smtClean="0"/>
              <a:t>Scope of protection</a:t>
            </a:r>
          </a:p>
          <a:p>
            <a:pPr lvl="1">
              <a:spcBef>
                <a:spcPts val="800"/>
              </a:spcBef>
            </a:pPr>
            <a:r>
              <a:rPr lang="en-US" sz="1700" dirty="0" smtClean="0"/>
              <a:t>Practical consequences</a:t>
            </a:r>
          </a:p>
          <a:p>
            <a:pPr>
              <a:spcBef>
                <a:spcPts val="700"/>
              </a:spcBef>
            </a:pPr>
            <a:endParaRPr lang="en-US" sz="2000" dirty="0" smtClean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Jan 2014 Meeting with Herbert Smith </a:t>
            </a:r>
            <a:r>
              <a:rPr lang="en-US" dirty="0" err="1" smtClean="0"/>
              <a:t>Freehills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3163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100" dirty="0" smtClean="0"/>
              <a:t>Temporal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E.g., Conduct that PA believes will / is intended / may be committed</a:t>
            </a:r>
          </a:p>
          <a:p>
            <a:pPr>
              <a:spcBef>
                <a:spcPts val="700"/>
              </a:spcBef>
            </a:pPr>
            <a:r>
              <a:rPr lang="en-US" sz="2100" dirty="0" smtClean="0"/>
              <a:t>Level of certainty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E.g., PA’s subjective state of mind; level of proof</a:t>
            </a:r>
          </a:p>
          <a:p>
            <a:pPr>
              <a:spcBef>
                <a:spcPts val="700"/>
              </a:spcBef>
            </a:pPr>
            <a:r>
              <a:rPr lang="en-US" sz="2100" dirty="0" smtClean="0"/>
              <a:t>Nature of offence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E.g., Type or seriousness of offence; outcome of disclosure </a:t>
            </a:r>
          </a:p>
          <a:p>
            <a:pPr>
              <a:spcBef>
                <a:spcPts val="700"/>
              </a:spcBef>
            </a:pPr>
            <a:r>
              <a:rPr lang="en-US" sz="2100" dirty="0" smtClean="0"/>
              <a:t>Role of accountant, e.g., forensics, legal privilege</a:t>
            </a:r>
          </a:p>
          <a:p>
            <a:pPr>
              <a:spcBef>
                <a:spcPts val="700"/>
              </a:spcBef>
            </a:pPr>
            <a:r>
              <a:rPr lang="en-US" sz="2100" dirty="0" smtClean="0"/>
              <a:t>Impact of remediation, e.g., remediation steps satisfactory?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NOCLAR – Possible Limitations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304800"/>
          </a:xfrm>
        </p:spPr>
        <p:txBody>
          <a:bodyPr/>
          <a:lstStyle/>
          <a:p>
            <a:r>
              <a:rPr lang="en-US" dirty="0" smtClean="0"/>
              <a:t>Meeting with Herbert Smith </a:t>
            </a:r>
            <a:r>
              <a:rPr lang="en-US" dirty="0" err="1" smtClean="0"/>
              <a:t>Freehills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63785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100" dirty="0" smtClean="0"/>
              <a:t>A number of comments for further reflection, e.g.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Suitability of broad scope dependent on extent and mandatory nature of actions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Importance of, and need for, clarity re types of issues to be disclosed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Sufficient guidance on thresholds? (e.g., significant consequences to what?)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Follow up needed for NOCLAR that were not inconsequential but don’t have significant consequences?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Unclear if PA should disclose if entity has taken remedial action but not itself disclosed?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Potential difficulties in assessing whether disclosure threshold crossed?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December 2013 Board-Agreed Text</a:t>
            </a:r>
            <a:endParaRPr lang="en-US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3276600" cy="304800"/>
          </a:xfrm>
        </p:spPr>
        <p:txBody>
          <a:bodyPr/>
          <a:lstStyle/>
          <a:p>
            <a:r>
              <a:rPr lang="en-US" dirty="0" smtClean="0"/>
              <a:t>Meeting with Herbert Smith </a:t>
            </a:r>
            <a:r>
              <a:rPr lang="en-US" dirty="0" err="1" smtClean="0"/>
              <a:t>Freehills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108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sz="2000" dirty="0" smtClean="0"/>
              <a:t>Disappointment that Board moving away from a presumption to disclose</a:t>
            </a:r>
          </a:p>
          <a:p>
            <a:r>
              <a:rPr lang="en-US" sz="2000" dirty="0" smtClean="0"/>
              <a:t>Risk that bar is set too high for disclosure</a:t>
            </a:r>
          </a:p>
          <a:p>
            <a:r>
              <a:rPr lang="en-US" sz="2000" dirty="0" smtClean="0"/>
              <a:t>Need for more specificity re what outgoing auditor should communicate to incoming auditor</a:t>
            </a:r>
          </a:p>
          <a:p>
            <a:r>
              <a:rPr lang="en-US" sz="2000" dirty="0" smtClean="0"/>
              <a:t>A concern no outright prohibition on incoming auditor accepting engagement if there is a suspected NOCLAR</a:t>
            </a:r>
          </a:p>
          <a:p>
            <a:r>
              <a:rPr lang="en-US" sz="2000" dirty="0" smtClean="0"/>
              <a:t>Documentation requirement in ISAs should be mentioned in the Code</a:t>
            </a:r>
          </a:p>
          <a:p>
            <a:r>
              <a:rPr lang="en-US" sz="2000" dirty="0" smtClean="0"/>
              <a:t>Align thresholds with the ISAs</a:t>
            </a:r>
          </a:p>
          <a:p>
            <a:pPr lvl="1">
              <a:spcBef>
                <a:spcPts val="600"/>
              </a:spcBef>
            </a:pPr>
            <a:r>
              <a:rPr lang="en-US" sz="1600" dirty="0" smtClean="0"/>
              <a:t>Clearly inconsequential, significant consequences, public interest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Feb 2014 IOSCO C1 Discussion – Key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213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763000" cy="3207074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en-US" sz="2000" dirty="0" smtClean="0"/>
              <a:t>Current position appears weak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Pendulum seems to have swung too far back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Threshold for disclosure appears too high</a:t>
            </a:r>
          </a:p>
          <a:p>
            <a:pPr lvl="1">
              <a:spcBef>
                <a:spcPts val="700"/>
              </a:spcBef>
            </a:pPr>
            <a:r>
              <a:rPr lang="en-US" sz="1700" dirty="0" smtClean="0"/>
              <a:t>Would not capture insider trading, for example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Public interest filter more appropriate at back end re enforcement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Disclosure example provided too obvious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Make clear who has responsibility to document and what to document</a:t>
            </a:r>
          </a:p>
          <a:p>
            <a:pPr>
              <a:spcBef>
                <a:spcPts val="700"/>
              </a:spcBef>
            </a:pPr>
            <a:r>
              <a:rPr lang="en-US" sz="2000" dirty="0" smtClean="0"/>
              <a:t>Avoid increasing public expectations gap re role of auditors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March 2014 CAG Discussion – Key Comments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66656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2190750"/>
            <a:ext cx="8610600" cy="24384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800" b="1" dirty="0" smtClean="0"/>
              <a:t>Update – NOCLAR Roundtables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69983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Proposed Approach to Roundtables</a:t>
            </a:r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610600" cy="3283274"/>
          </a:xfrm>
        </p:spPr>
        <p:txBody>
          <a:bodyPr/>
          <a:lstStyle/>
          <a:p>
            <a:pPr>
              <a:spcBef>
                <a:spcPts val="700"/>
              </a:spcBef>
            </a:pPr>
            <a:r>
              <a:rPr lang="en-US" dirty="0" smtClean="0"/>
              <a:t>Opening remarks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Background to project; overview of proposed approach</a:t>
            </a:r>
          </a:p>
          <a:p>
            <a:pPr lvl="1">
              <a:spcBef>
                <a:spcPts val="700"/>
              </a:spcBef>
            </a:pPr>
            <a:r>
              <a:rPr lang="en-US" dirty="0" smtClean="0">
                <a:cs typeface="Arial"/>
              </a:rPr>
              <a:t>About 40 </a:t>
            </a:r>
            <a:r>
              <a:rPr lang="en-US" dirty="0" err="1" smtClean="0">
                <a:cs typeface="Arial"/>
              </a:rPr>
              <a:t>mins</a:t>
            </a:r>
            <a:endParaRPr lang="en-US" dirty="0" smtClean="0"/>
          </a:p>
          <a:p>
            <a:pPr>
              <a:spcBef>
                <a:spcPts val="700"/>
              </a:spcBef>
            </a:pPr>
            <a:r>
              <a:rPr lang="en-US" dirty="0" smtClean="0"/>
              <a:t>Breakout session</a:t>
            </a:r>
          </a:p>
          <a:p>
            <a:pPr lvl="1">
              <a:spcBef>
                <a:spcPts val="700"/>
              </a:spcBef>
            </a:pPr>
            <a:r>
              <a:rPr lang="en-US" dirty="0" smtClean="0"/>
              <a:t>Three concurrent groups of max 20 people each (</a:t>
            </a:r>
            <a:r>
              <a:rPr lang="en-US" dirty="0" smtClean="0">
                <a:cs typeface="Arial"/>
              </a:rPr>
              <a:t>~ </a:t>
            </a:r>
            <a:r>
              <a:rPr lang="en-US" dirty="0" smtClean="0"/>
              <a:t>2.0 – 2.5 </a:t>
            </a:r>
            <a:r>
              <a:rPr lang="en-US" dirty="0" err="1" smtClean="0"/>
              <a:t>hrs</a:t>
            </a:r>
            <a:r>
              <a:rPr lang="en-US" dirty="0" smtClean="0"/>
              <a:t>)</a:t>
            </a:r>
          </a:p>
          <a:p>
            <a:pPr>
              <a:spcBef>
                <a:spcPts val="700"/>
              </a:spcBef>
            </a:pPr>
            <a:r>
              <a:rPr lang="en-US" dirty="0" smtClean="0"/>
              <a:t>Breakout report-backs (</a:t>
            </a:r>
            <a:r>
              <a:rPr lang="en-US" dirty="0" smtClean="0">
                <a:latin typeface="Arial"/>
                <a:cs typeface="Arial"/>
              </a:rPr>
              <a:t>~ 45 </a:t>
            </a:r>
            <a:r>
              <a:rPr lang="en-US" dirty="0" err="1" smtClean="0">
                <a:latin typeface="Arial"/>
                <a:cs typeface="Arial"/>
              </a:rPr>
              <a:t>mins</a:t>
            </a:r>
            <a:r>
              <a:rPr lang="en-US" dirty="0" smtClean="0">
                <a:latin typeface="Arial"/>
                <a:cs typeface="Arial"/>
              </a:rPr>
              <a:t> each)</a:t>
            </a:r>
          </a:p>
          <a:p>
            <a:pPr>
              <a:spcBef>
                <a:spcPts val="700"/>
              </a:spcBef>
            </a:pPr>
            <a:r>
              <a:rPr lang="en-US" dirty="0" smtClean="0">
                <a:latin typeface="Arial"/>
                <a:cs typeface="Arial"/>
              </a:rPr>
              <a:t>Final reactions and way forward (</a:t>
            </a:r>
            <a:r>
              <a:rPr lang="en-US" dirty="0" smtClean="0">
                <a:cs typeface="Arial"/>
              </a:rPr>
              <a:t>~ 30 </a:t>
            </a:r>
            <a:r>
              <a:rPr lang="en-US" dirty="0" err="1" smtClean="0">
                <a:cs typeface="Arial"/>
              </a:rPr>
              <a:t>mins</a:t>
            </a:r>
            <a:r>
              <a:rPr lang="en-US" dirty="0" smtClean="0">
                <a:latin typeface="Arial"/>
                <a:cs typeface="Arial"/>
              </a:rPr>
              <a:t>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6626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 smtClean="0"/>
              <a:t>Invitations Sent and Responses as of April 3</a:t>
            </a:r>
            <a:r>
              <a:rPr lang="en-US" baseline="30000" dirty="0" smtClean="0"/>
              <a:t>rd</a:t>
            </a:r>
            <a:endParaRPr lang="en-US" dirty="0">
              <a:latin typeface="Arial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404875"/>
              </p:ext>
            </p:extLst>
          </p:nvPr>
        </p:nvGraphicFramePr>
        <p:xfrm>
          <a:off x="533400" y="1504950"/>
          <a:ext cx="77724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1600200"/>
                <a:gridCol w="1447800"/>
                <a:gridCol w="1524000"/>
              </a:tblGrid>
              <a:tr h="60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Hong Kong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Brussels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Washington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Organizations invited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65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Responded / Bounce-backs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smtClean="0"/>
                        <a:t>Outstanding replies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 (38%)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39 (40%)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33 (51%)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8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AID Meeting_Jurgen speaking notes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GAID Meeting_Jurgen speaking notes.pptx</Template>
  <TotalTime>1251</TotalTime>
  <Words>766</Words>
  <Application>Microsoft Office PowerPoint</Application>
  <PresentationFormat>On-screen Show (16:9)</PresentationFormat>
  <Paragraphs>163</Paragraphs>
  <Slides>16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GAID Meeting_Jurgen speaking notes</vt:lpstr>
      <vt:lpstr>NOCLAR Update</vt:lpstr>
      <vt:lpstr>Jan 2014 Meeting with Herbert Smith Freehills</vt:lpstr>
      <vt:lpstr>NOCLAR – Possible Limitations</vt:lpstr>
      <vt:lpstr>December 2013 Board-Agreed Text</vt:lpstr>
      <vt:lpstr>Feb 2014 IOSCO C1 Discussion – Key Comments</vt:lpstr>
      <vt:lpstr>March 2014 CAG Discussion – Key Comments</vt:lpstr>
      <vt:lpstr>PowerPoint Presentation</vt:lpstr>
      <vt:lpstr>Proposed Approach to Roundtables</vt:lpstr>
      <vt:lpstr>Invitations Sent and Responses as of April 3rd</vt:lpstr>
      <vt:lpstr>Positive Responses – Number of External Representatives</vt:lpstr>
      <vt:lpstr>HK Roundtable – Select Key Organizations</vt:lpstr>
      <vt:lpstr>Brussels Roundtable – Select Key Organizations</vt:lpstr>
      <vt:lpstr>Washington Roundtable – Select Key Organizations</vt:lpstr>
      <vt:lpstr>Forward Timeline</vt:lpstr>
      <vt:lpstr>Forward Timeline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Global Auditor Investor Dialogue</dc:title>
  <dc:creator>Kaushal Gandhi</dc:creator>
  <cp:lastModifiedBy>ksiong</cp:lastModifiedBy>
  <cp:revision>128</cp:revision>
  <cp:lastPrinted>2014-01-16T15:44:59Z</cp:lastPrinted>
  <dcterms:created xsi:type="dcterms:W3CDTF">2014-02-09T13:37:50Z</dcterms:created>
  <dcterms:modified xsi:type="dcterms:W3CDTF">2014-04-08T11:19:39Z</dcterms:modified>
</cp:coreProperties>
</file>