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801" r:id="rId1"/>
  </p:sldMasterIdLst>
  <p:notesMasterIdLst>
    <p:notesMasterId r:id="rId15"/>
  </p:notesMasterIdLst>
  <p:sldIdLst>
    <p:sldId id="260" r:id="rId2"/>
    <p:sldId id="276" r:id="rId3"/>
    <p:sldId id="294" r:id="rId4"/>
    <p:sldId id="275" r:id="rId5"/>
    <p:sldId id="293" r:id="rId6"/>
    <p:sldId id="295" r:id="rId7"/>
    <p:sldId id="284" r:id="rId8"/>
    <p:sldId id="297" r:id="rId9"/>
    <p:sldId id="296" r:id="rId10"/>
    <p:sldId id="280" r:id="rId11"/>
    <p:sldId id="299" r:id="rId12"/>
    <p:sldId id="300" r:id="rId13"/>
    <p:sldId id="298" r:id="rId14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0943" autoAdjust="0"/>
    <p:restoredTop sz="85763" autoAdjust="0"/>
  </p:normalViewPr>
  <p:slideViewPr>
    <p:cSldViewPr showGuides="1">
      <p:cViewPr varScale="1">
        <p:scale>
          <a:sx n="99" d="100"/>
          <a:sy n="99" d="100"/>
        </p:scale>
        <p:origin x="-312" y="-84"/>
      </p:cViewPr>
      <p:guideLst>
        <p:guide orient="horz" pos="1493"/>
        <p:guide pos="26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thicsboard.org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198960"/>
            <a:ext cx="9144000" cy="3942159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5388"/>
            <a:ext cx="66294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9" descr="IFAC_Logo_MASTERcolor_092711-CS4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auto">
          <a:xfrm>
            <a:off x="304800" y="549316"/>
            <a:ext cx="2058988" cy="449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257300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418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5"/>
          <p:cNvSpPr>
            <a:spLocks noChangeArrowheads="1"/>
          </p:cNvSpPr>
          <p:nvPr userDrawn="1"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5" name="Picture 9" descr="IFAC_Logo_MASTERcolor_092711-CS4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3098597" y="1650244"/>
            <a:ext cx="2946809" cy="64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 userDrawn="1"/>
        </p:nvSpPr>
        <p:spPr>
          <a:xfrm>
            <a:off x="3462103" y="3829050"/>
            <a:ext cx="2326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3"/>
              </a:rPr>
              <a:t>www.ethicsboard.org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30672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4787"/>
            <a:ext cx="5791200" cy="481013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200151"/>
            <a:ext cx="5111750" cy="32004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1" y="1200151"/>
            <a:ext cx="3084513" cy="32003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305176"/>
            <a:ext cx="8113713" cy="1021556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1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9439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7100" y="1485900"/>
            <a:ext cx="4114800" cy="3086100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64652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3429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0"/>
          </p:nvPr>
        </p:nvSpPr>
        <p:spPr>
          <a:xfrm>
            <a:off x="381000" y="11430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323325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7530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200150"/>
            <a:ext cx="8458200" cy="3143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6392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17" descr="Ribbon_green_top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"/>
            <a:ext cx="9131300" cy="9263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28575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143000"/>
            <a:ext cx="84582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pic>
        <p:nvPicPr>
          <p:cNvPr id="15365" name="Picture 6" descr="IFAC_Logo_MASTERcolor_092711-CS4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 bwMode="auto">
          <a:xfrm>
            <a:off x="381000" y="4762504"/>
            <a:ext cx="1096963" cy="239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Rectangle 5"/>
          <p:cNvSpPr>
            <a:spLocks noChangeArrowheads="1"/>
          </p:cNvSpPr>
          <p:nvPr/>
        </p:nvSpPr>
        <p:spPr bwMode="auto">
          <a:xfrm flipH="1">
            <a:off x="384176" y="4572000"/>
            <a:ext cx="8759825" cy="34529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Slide Number Placeholder 3"/>
          <p:cNvSpPr txBox="1">
            <a:spLocks noGrp="1"/>
          </p:cNvSpPr>
          <p:nvPr userDrawn="1"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31" r:id="rId2"/>
    <p:sldLayoutId id="2147483846" r:id="rId3"/>
    <p:sldLayoutId id="2147483847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45" r:id="rId10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5664200" y="3343276"/>
            <a:ext cx="18473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Long Association Task Force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4267200" y="2484834"/>
            <a:ext cx="4114800" cy="2372916"/>
          </a:xfrm>
        </p:spPr>
        <p:txBody>
          <a:bodyPr/>
          <a:lstStyle/>
          <a:p>
            <a:pPr marL="231775" indent="-231775"/>
            <a:r>
              <a:rPr lang="en-US" b="1" dirty="0" smtClean="0">
                <a:latin typeface="Arial" charset="0"/>
              </a:rPr>
              <a:t>Marisa Orbea, Task Force Chair</a:t>
            </a:r>
          </a:p>
          <a:p>
            <a:endParaRPr lang="en-US" b="1" dirty="0" smtClean="0">
              <a:latin typeface="Arial" charset="0"/>
            </a:endParaRPr>
          </a:p>
          <a:p>
            <a:r>
              <a:rPr lang="en-US" b="1" dirty="0" smtClean="0">
                <a:latin typeface="Arial" charset="0"/>
              </a:rPr>
              <a:t>IESBA Meeting</a:t>
            </a:r>
          </a:p>
          <a:p>
            <a:r>
              <a:rPr lang="en-US" b="1" dirty="0" smtClean="0">
                <a:latin typeface="Arial" charset="0"/>
              </a:rPr>
              <a:t>April 7-9, 2014</a:t>
            </a:r>
          </a:p>
          <a:p>
            <a:r>
              <a:rPr lang="en-US" b="1" dirty="0" smtClean="0">
                <a:latin typeface="Arial" charset="0"/>
              </a:rPr>
              <a:t>Toronto, Canada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3409950"/>
          </a:xfrm>
        </p:spPr>
        <p:txBody>
          <a:bodyPr/>
          <a:lstStyle/>
          <a:p>
            <a:r>
              <a:rPr lang="en-US" sz="3000" dirty="0" smtClean="0"/>
              <a:t>Dec 2013 proposals:</a:t>
            </a:r>
          </a:p>
          <a:p>
            <a:pPr lvl="1"/>
            <a:r>
              <a:rPr lang="en-US" sz="2200" dirty="0" smtClean="0"/>
              <a:t>Familiarity essential to audit quality</a:t>
            </a:r>
          </a:p>
          <a:p>
            <a:pPr lvl="1"/>
            <a:r>
              <a:rPr lang="en-US" sz="2200" dirty="0" smtClean="0"/>
              <a:t>How familiarity and self interest threats created</a:t>
            </a:r>
          </a:p>
          <a:p>
            <a:pPr lvl="1"/>
            <a:r>
              <a:rPr lang="en-US" sz="2200" dirty="0" smtClean="0"/>
              <a:t>Factors to consider when evaluating threats</a:t>
            </a:r>
          </a:p>
          <a:p>
            <a:pPr lvl="1"/>
            <a:r>
              <a:rPr lang="en-US" sz="2200" dirty="0" smtClean="0"/>
              <a:t>Factors – individually and in combination</a:t>
            </a:r>
          </a:p>
          <a:p>
            <a:pPr lvl="1"/>
            <a:r>
              <a:rPr lang="en-US" sz="2200" dirty="0" smtClean="0"/>
              <a:t>Examples of safeguards – at engagement level and generally</a:t>
            </a:r>
          </a:p>
          <a:p>
            <a:pPr lvl="1"/>
            <a:r>
              <a:rPr lang="en-US" sz="2200" dirty="0" smtClean="0"/>
              <a:t>Guidance on rotation as a safeguard</a:t>
            </a:r>
          </a:p>
          <a:p>
            <a:pPr lvl="2"/>
            <a:endParaRPr lang="en-US" sz="2400" dirty="0" smtClean="0"/>
          </a:p>
          <a:p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361950"/>
            <a:ext cx="7543800" cy="400050"/>
          </a:xfrm>
        </p:spPr>
        <p:txBody>
          <a:bodyPr/>
          <a:lstStyle/>
          <a:p>
            <a:r>
              <a:rPr lang="en-US" dirty="0"/>
              <a:t>Strengthening of Overall Framework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581400"/>
          </a:xfrm>
        </p:spPr>
        <p:txBody>
          <a:bodyPr/>
          <a:lstStyle/>
          <a:p>
            <a:pPr lvl="1"/>
            <a:r>
              <a:rPr lang="en-US" sz="2800" dirty="0" smtClean="0"/>
              <a:t>Board Responses</a:t>
            </a:r>
          </a:p>
          <a:p>
            <a:pPr lvl="2"/>
            <a:r>
              <a:rPr lang="en-US" sz="2400" dirty="0" smtClean="0"/>
              <a:t>Reconsider positioning of first sentence</a:t>
            </a:r>
          </a:p>
          <a:p>
            <a:pPr lvl="2"/>
            <a:r>
              <a:rPr lang="en-US" sz="2400" dirty="0" smtClean="0"/>
              <a:t>Clarify how threats and factors contribute to the significance of the threat</a:t>
            </a:r>
          </a:p>
          <a:p>
            <a:pPr lvl="2"/>
            <a:r>
              <a:rPr lang="en-US" sz="2400" dirty="0" smtClean="0"/>
              <a:t>Consider references to “senior management”</a:t>
            </a:r>
          </a:p>
          <a:p>
            <a:pPr lvl="2"/>
            <a:r>
              <a:rPr lang="en-US" sz="2400" dirty="0" smtClean="0"/>
              <a:t>Consider alignment of 1 year cooling-off period to suggested 3 year cooling-off period for PIEs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Strengthening of Overall Framework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366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05200"/>
          </a:xfrm>
        </p:spPr>
        <p:txBody>
          <a:bodyPr/>
          <a:lstStyle/>
          <a:p>
            <a:r>
              <a:rPr lang="en-US" dirty="0" smtClean="0"/>
              <a:t>CAG Comments:</a:t>
            </a:r>
          </a:p>
          <a:p>
            <a:pPr lvl="1"/>
            <a:r>
              <a:rPr lang="en-US" sz="2200" dirty="0" smtClean="0"/>
              <a:t>Guidance on rotation as a safeguard appeared confusing</a:t>
            </a:r>
          </a:p>
          <a:p>
            <a:pPr lvl="1"/>
            <a:r>
              <a:rPr lang="en-US" sz="2200" dirty="0" smtClean="0"/>
              <a:t>Cooling-off period of more than </a:t>
            </a:r>
            <a:r>
              <a:rPr lang="en-US" sz="2200" dirty="0"/>
              <a:t>1</a:t>
            </a:r>
            <a:r>
              <a:rPr lang="en-US" sz="2200" dirty="0" smtClean="0"/>
              <a:t> year could be more appropriate</a:t>
            </a:r>
          </a:p>
          <a:p>
            <a:pPr lvl="1"/>
            <a:r>
              <a:rPr lang="en-US" sz="2200" dirty="0" smtClean="0"/>
              <a:t>Is cooling-off period needed at all?</a:t>
            </a:r>
          </a:p>
          <a:p>
            <a:r>
              <a:rPr lang="en-US" dirty="0" smtClean="0"/>
              <a:t>TF Recommendation:</a:t>
            </a:r>
          </a:p>
          <a:p>
            <a:pPr lvl="1"/>
            <a:r>
              <a:rPr lang="en-US" sz="2200" dirty="0" smtClean="0"/>
              <a:t>If rotation deemed appropriate safeguard – requires a min. cooling-off period</a:t>
            </a:r>
          </a:p>
          <a:p>
            <a:pPr lvl="1"/>
            <a:r>
              <a:rPr lang="en-US" sz="2200" dirty="0" smtClean="0"/>
              <a:t>TF continues to recommend 1 year cooling-off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Strengthening of Overall Framework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7531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81400"/>
          </a:xfrm>
        </p:spPr>
        <p:txBody>
          <a:bodyPr/>
          <a:lstStyle/>
          <a:p>
            <a:r>
              <a:rPr lang="en-US" sz="3200" dirty="0" smtClean="0"/>
              <a:t>Dec 2013 proposals:</a:t>
            </a:r>
          </a:p>
          <a:p>
            <a:pPr lvl="1"/>
            <a:r>
              <a:rPr lang="en-US" sz="2400" dirty="0" smtClean="0"/>
              <a:t>Consider additional guidance in the context of the Code as a whole</a:t>
            </a:r>
          </a:p>
          <a:p>
            <a:pPr lvl="1"/>
            <a:r>
              <a:rPr lang="en-US" sz="2400" dirty="0" smtClean="0"/>
              <a:t>Role of TCWG relating to exception provisions</a:t>
            </a:r>
          </a:p>
          <a:p>
            <a:pPr lvl="1"/>
            <a:endParaRPr lang="en-US" dirty="0"/>
          </a:p>
          <a:p>
            <a:r>
              <a:rPr lang="en-US" sz="3200" dirty="0" smtClean="0"/>
              <a:t>TF Recommendation:</a:t>
            </a:r>
          </a:p>
          <a:p>
            <a:pPr lvl="1"/>
            <a:r>
              <a:rPr lang="en-US" sz="2400" dirty="0" smtClean="0"/>
              <a:t>Requirement in para 290.152/154 to obtain concurrence from TCWG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Involvement of TCWG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017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81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800" dirty="0"/>
              <a:t>F</a:t>
            </a:r>
            <a:r>
              <a:rPr lang="en-US" sz="2800" dirty="0" smtClean="0"/>
              <a:t>rom Sept. and Dec. 2013 meetings, IESBA agreed: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200" dirty="0" smtClean="0"/>
              <a:t>Monitor regulatory developments re: mandatory tendering and rotation legislation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200" dirty="0" smtClean="0"/>
              <a:t>Strengthen overall framework of 290.150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200" dirty="0" smtClean="0"/>
              <a:t>Maintain 7 yr. time-on period. Reconsider 2 yr. cooling-off period</a:t>
            </a:r>
          </a:p>
          <a:p>
            <a:pPr lvl="1">
              <a:buFont typeface="Arial" panose="020B0604020202020204" pitchFamily="34" charset="0"/>
              <a:buChar char="‒"/>
            </a:pPr>
            <a:r>
              <a:rPr lang="en-US" sz="2200" dirty="0" smtClean="0"/>
              <a:t>Mandatory rotation not required for non-PIEs or non-KAPs on PIEs</a:t>
            </a:r>
          </a:p>
          <a:p>
            <a:pPr lvl="1">
              <a:buFont typeface="Arial" panose="020B0604020202020204" pitchFamily="34" charset="0"/>
              <a:buChar char="‒"/>
            </a:pP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342900"/>
            <a:ext cx="7543800" cy="400050"/>
          </a:xfrm>
        </p:spPr>
        <p:txBody>
          <a:bodyPr/>
          <a:lstStyle/>
          <a:p>
            <a:r>
              <a:rPr lang="en-CA" i="1" dirty="0"/>
              <a:t/>
            </a:r>
            <a:br>
              <a:rPr lang="en-CA" i="1" dirty="0"/>
            </a:br>
            <a:r>
              <a:rPr lang="en-US" dirty="0" smtClean="0"/>
              <a:t> Background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938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05200"/>
          </a:xfrm>
        </p:spPr>
        <p:txBody>
          <a:bodyPr/>
          <a:lstStyle/>
          <a:p>
            <a:r>
              <a:rPr lang="en-US" sz="2800" dirty="0" smtClean="0"/>
              <a:t>IESBA requested TF to consider</a:t>
            </a:r>
            <a:r>
              <a:rPr lang="en-US" sz="2600" dirty="0" smtClean="0"/>
              <a:t>:</a:t>
            </a:r>
          </a:p>
          <a:p>
            <a:pPr lvl="1"/>
            <a:r>
              <a:rPr lang="en-US" sz="2150" dirty="0"/>
              <a:t>L</a:t>
            </a:r>
            <a:r>
              <a:rPr lang="en-US" sz="2150" dirty="0" smtClean="0"/>
              <a:t>onger cooling-off for Key Audit Partners (KAPs) on PIEs</a:t>
            </a:r>
          </a:p>
          <a:p>
            <a:pPr lvl="1"/>
            <a:r>
              <a:rPr lang="en-US" sz="2150" dirty="0" smtClean="0"/>
              <a:t>Nature of permissible roles during cooling-off</a:t>
            </a:r>
          </a:p>
          <a:p>
            <a:pPr lvl="1"/>
            <a:r>
              <a:rPr lang="en-US" sz="2150" dirty="0" smtClean="0"/>
              <a:t>How to consider time served on audit prior to becoming a KAP</a:t>
            </a:r>
          </a:p>
          <a:p>
            <a:pPr lvl="1"/>
            <a:r>
              <a:rPr lang="en-US" sz="2150" dirty="0" smtClean="0"/>
              <a:t>Adding additional guidance in general framework for non-KAPs</a:t>
            </a:r>
          </a:p>
          <a:p>
            <a:pPr lvl="1"/>
            <a:r>
              <a:rPr lang="en-US" sz="2150" dirty="0" smtClean="0"/>
              <a:t>Providing guidance on communication with those charged with governance (TCWG) on rotation issues</a:t>
            </a:r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Association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6606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505200"/>
          </a:xfrm>
        </p:spPr>
        <p:txBody>
          <a:bodyPr/>
          <a:lstStyle/>
          <a:p>
            <a:pPr marL="285750"/>
            <a:r>
              <a:rPr lang="en-US" dirty="0" smtClean="0"/>
              <a:t>TF proposal in Dec. 2013 IESBA meeting - 3yr. cooling-off (combined with additional restrictions on permissible activities):</a:t>
            </a:r>
          </a:p>
          <a:p>
            <a:pPr marL="685800" lvl="1"/>
            <a:r>
              <a:rPr lang="en-US" sz="2100" dirty="0" smtClean="0"/>
              <a:t>Varied response from IESBA members</a:t>
            </a:r>
          </a:p>
          <a:p>
            <a:pPr marL="685800" lvl="1"/>
            <a:r>
              <a:rPr lang="en-US" sz="2100" dirty="0" smtClean="0"/>
              <a:t>Informal poll:</a:t>
            </a:r>
          </a:p>
          <a:p>
            <a:pPr marL="1085850" lvl="2"/>
            <a:r>
              <a:rPr lang="en-US" sz="1900" dirty="0" smtClean="0"/>
              <a:t>5 yr. cooling-off for Lead and/or Engagement partners. 2 or 3 yr. cooling-off for other-KAPs – 9 IESBA members</a:t>
            </a:r>
          </a:p>
          <a:p>
            <a:pPr marL="1085850" lvl="2"/>
            <a:r>
              <a:rPr lang="en-US" sz="1900" dirty="0" smtClean="0"/>
              <a:t>3 yr. cooling-off for all KAPs – 7 IESBA members</a:t>
            </a:r>
          </a:p>
          <a:p>
            <a:pPr marL="285750"/>
            <a:r>
              <a:rPr lang="en-US" dirty="0" smtClean="0"/>
              <a:t>TF requested to consider bifurcation of cooling-off period</a:t>
            </a:r>
          </a:p>
          <a:p>
            <a:pPr marL="1085850" lvl="2"/>
            <a:endParaRPr lang="en-US" dirty="0" smtClean="0"/>
          </a:p>
          <a:p>
            <a:pPr marL="285750"/>
            <a:endParaRPr lang="en-US" dirty="0" smtClean="0"/>
          </a:p>
          <a:p>
            <a:pPr marL="1085850" lvl="2" indent="-285750"/>
            <a:endParaRPr lang="en-US" sz="1400" dirty="0" smtClean="0"/>
          </a:p>
          <a:p>
            <a:pPr marL="1085850" lvl="2" indent="-285750"/>
            <a:endParaRPr lang="en-US" sz="1800" dirty="0" smtClean="0"/>
          </a:p>
          <a:p>
            <a:pPr marL="1085850" lvl="2" indent="-285750"/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Cooling-Off Period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047750"/>
            <a:ext cx="8458200" cy="3429000"/>
          </a:xfrm>
        </p:spPr>
        <p:txBody>
          <a:bodyPr/>
          <a:lstStyle/>
          <a:p>
            <a:r>
              <a:rPr lang="en-US" dirty="0" smtClean="0"/>
              <a:t>TF considered:</a:t>
            </a:r>
          </a:p>
          <a:p>
            <a:pPr lvl="1"/>
            <a:r>
              <a:rPr lang="en-US" sz="2000" dirty="0" smtClean="0"/>
              <a:t>Reason to change cooling-off period:</a:t>
            </a:r>
          </a:p>
          <a:p>
            <a:pPr lvl="2"/>
            <a:r>
              <a:rPr lang="en-US" sz="1900" dirty="0" smtClean="0"/>
              <a:t>Perception concern</a:t>
            </a:r>
          </a:p>
          <a:p>
            <a:pPr lvl="2"/>
            <a:r>
              <a:rPr lang="en-US" sz="1900" dirty="0" smtClean="0"/>
              <a:t>Any change must be substantive</a:t>
            </a:r>
          </a:p>
          <a:p>
            <a:pPr lvl="2"/>
            <a:r>
              <a:rPr lang="en-US" sz="1900" dirty="0" smtClean="0"/>
              <a:t>Benefits of change must be balanced against cost of implementation</a:t>
            </a:r>
          </a:p>
          <a:p>
            <a:pPr lvl="1"/>
            <a:r>
              <a:rPr lang="en-US" sz="2000" dirty="0" smtClean="0"/>
              <a:t>Familiarity concerns specific to Lead, Engagement and Other KAPs</a:t>
            </a:r>
          </a:p>
          <a:p>
            <a:pPr lvl="1"/>
            <a:r>
              <a:rPr lang="en-US" sz="2000" dirty="0" smtClean="0"/>
              <a:t>All PIEs vs Listed Companies</a:t>
            </a:r>
          </a:p>
          <a:p>
            <a:pPr lvl="1"/>
            <a:r>
              <a:rPr lang="en-US" sz="2000" dirty="0" smtClean="0"/>
              <a:t>Additional consequences to bifurcation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Cooling-Off Period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/>
              <a:t>Long </a:t>
            </a:r>
            <a:r>
              <a:rPr lang="en-US" dirty="0" smtClean="0"/>
              <a:t>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341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All CAG Representatives that expressed a view:</a:t>
            </a:r>
          </a:p>
          <a:p>
            <a:pPr lvl="1"/>
            <a:r>
              <a:rPr lang="en-US" sz="2400" dirty="0" smtClean="0"/>
              <a:t>indicated a preference for a uniform cooling-off period</a:t>
            </a:r>
          </a:p>
          <a:p>
            <a:pPr lvl="1"/>
            <a:r>
              <a:rPr lang="en-US" sz="2400" dirty="0" smtClean="0"/>
              <a:t>Confirmed that a cooling-off period of greater than two years was preferable</a:t>
            </a:r>
          </a:p>
          <a:p>
            <a:pPr lvl="1"/>
            <a:r>
              <a:rPr lang="en-US" sz="2400" dirty="0" smtClean="0"/>
              <a:t>Did not indicate a view on the ideal cooling-off period</a:t>
            </a:r>
            <a:endParaRPr lang="en-US" sz="2400" dirty="0"/>
          </a:p>
          <a:p>
            <a:r>
              <a:rPr lang="en-US" sz="2800" dirty="0" smtClean="0"/>
              <a:t>TF recommendation:</a:t>
            </a:r>
          </a:p>
          <a:p>
            <a:pPr lvl="1"/>
            <a:r>
              <a:rPr lang="en-US" sz="2400" dirty="0" smtClean="0"/>
              <a:t>Bifurcation preferable option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of Cooling – Off Period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5346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Conditions proposed at Dec.2013 IESBA meeting:</a:t>
            </a:r>
          </a:p>
          <a:p>
            <a:pPr lvl="1"/>
            <a:r>
              <a:rPr lang="en-US" sz="2400" dirty="0" smtClean="0"/>
              <a:t>Cannot influence the audit outcome</a:t>
            </a:r>
          </a:p>
          <a:p>
            <a:pPr lvl="1"/>
            <a:r>
              <a:rPr lang="en-US" sz="2400" dirty="0" smtClean="0"/>
              <a:t>Limited contact with engagement team and client</a:t>
            </a:r>
          </a:p>
          <a:p>
            <a:r>
              <a:rPr lang="en-US" sz="2800" dirty="0" smtClean="0"/>
              <a:t>Differing views received from IESBA members</a:t>
            </a:r>
          </a:p>
          <a:p>
            <a:r>
              <a:rPr lang="en-US" sz="2800" dirty="0"/>
              <a:t>S</a:t>
            </a:r>
            <a:r>
              <a:rPr lang="en-US" sz="2800" dirty="0" smtClean="0"/>
              <a:t>hould some restrictions be relaxed if a 5 yr. cooling-off is proposed?</a:t>
            </a:r>
          </a:p>
          <a:p>
            <a:endParaRPr lang="en-US" sz="2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Permissible Roles during Cooling-Off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255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05200"/>
          </a:xfrm>
        </p:spPr>
        <p:txBody>
          <a:bodyPr/>
          <a:lstStyle/>
          <a:p>
            <a:r>
              <a:rPr lang="en-US" dirty="0" smtClean="0"/>
              <a:t>TF Considered:</a:t>
            </a:r>
          </a:p>
          <a:p>
            <a:pPr lvl="1"/>
            <a:r>
              <a:rPr lang="en-US" sz="1900" dirty="0" smtClean="0"/>
              <a:t>Whether certain roles could be performed after a period (e.g. 2 years) without creating significant threat</a:t>
            </a:r>
          </a:p>
          <a:p>
            <a:pPr lvl="1"/>
            <a:r>
              <a:rPr lang="en-US" sz="1900" dirty="0"/>
              <a:t>B</a:t>
            </a:r>
            <a:r>
              <a:rPr lang="en-US" sz="1900" dirty="0" smtClean="0"/>
              <a:t>alance addressing perception concern vs. practical problems relating to rotation and access to resources</a:t>
            </a:r>
          </a:p>
          <a:p>
            <a:pPr lvl="1"/>
            <a:r>
              <a:rPr lang="en-US" sz="1900" dirty="0" smtClean="0"/>
              <a:t>After 2 years cooling-off could allow:</a:t>
            </a:r>
          </a:p>
          <a:p>
            <a:pPr lvl="2"/>
            <a:r>
              <a:rPr lang="en-US" sz="1800" dirty="0" smtClean="0"/>
              <a:t>Consult on technical and industry specific matters not previously considered</a:t>
            </a:r>
          </a:p>
          <a:p>
            <a:pPr lvl="2"/>
            <a:r>
              <a:rPr lang="en-US" sz="1800" dirty="0" smtClean="0"/>
              <a:t>Other services, provide not directly influencing audit outcome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Permissible Roles during Cooling-Off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00870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971550"/>
            <a:ext cx="8458200" cy="3505200"/>
          </a:xfrm>
        </p:spPr>
        <p:txBody>
          <a:bodyPr/>
          <a:lstStyle/>
          <a:p>
            <a:r>
              <a:rPr lang="en-US" dirty="0" smtClean="0"/>
              <a:t>CAG Comments:</a:t>
            </a:r>
          </a:p>
          <a:p>
            <a:pPr lvl="1"/>
            <a:r>
              <a:rPr lang="en-US" sz="2000" dirty="0" smtClean="0"/>
              <a:t>Agree that a rotated partner should not be able to directly influence the outcome</a:t>
            </a:r>
          </a:p>
          <a:p>
            <a:pPr lvl="1"/>
            <a:r>
              <a:rPr lang="en-US" sz="2000" dirty="0" smtClean="0"/>
              <a:t>Doubt over the practicality of no interaction</a:t>
            </a:r>
          </a:p>
          <a:p>
            <a:pPr lvl="1"/>
            <a:r>
              <a:rPr lang="en-US" sz="2000" dirty="0" smtClean="0"/>
              <a:t>A Representative expressed a view that permissible activities should not be relaxed with a 5 yr. rotation period</a:t>
            </a:r>
          </a:p>
          <a:p>
            <a:r>
              <a:rPr lang="en-US" dirty="0" smtClean="0"/>
              <a:t>TF Recommendation:</a:t>
            </a:r>
          </a:p>
          <a:p>
            <a:pPr lvl="1"/>
            <a:r>
              <a:rPr lang="en-US" dirty="0" smtClean="0"/>
              <a:t>Maintain proposed restrictions</a:t>
            </a:r>
          </a:p>
          <a:p>
            <a:pPr lvl="1"/>
            <a:r>
              <a:rPr lang="en-US" dirty="0" smtClean="0"/>
              <a:t>If 5 yr. cooling-off option preferred, allow certain </a:t>
            </a:r>
            <a:r>
              <a:rPr lang="en-US" smtClean="0"/>
              <a:t>limited activities </a:t>
            </a:r>
            <a:r>
              <a:rPr lang="en-US" dirty="0" smtClean="0"/>
              <a:t>after 2 years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Permissible Roles during Cooling-Off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r>
              <a:rPr lang="en-US" dirty="0" smtClean="0"/>
              <a:t>Long Association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312842"/>
      </p:ext>
    </p:extLst>
  </p:cSld>
  <p:clrMapOvr>
    <a:masterClrMapping/>
  </p:clrMapOvr>
</p:sld>
</file>

<file path=ppt/theme/theme1.xml><?xml version="1.0" encoding="utf-8"?>
<a:theme xmlns:a="http://schemas.openxmlformats.org/drawingml/2006/main" name="IFAC_Powerpoint_template_GREEN RIBBON_IESBA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IFAC_Powerpoint_template_GREEN RIBBON_IESBA</Template>
  <TotalTime>3008</TotalTime>
  <Words>692</Words>
  <Application>Microsoft Office PowerPoint</Application>
  <PresentationFormat>On-screen Show (16:9)</PresentationFormat>
  <Paragraphs>111</Paragraphs>
  <Slides>13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IFAC_Powerpoint_template_GREEN RIBBON_IESBA</vt:lpstr>
      <vt:lpstr>Long Association Task Force</vt:lpstr>
      <vt:lpstr>  Background </vt:lpstr>
      <vt:lpstr>Background</vt:lpstr>
      <vt:lpstr>Length of Cooling-Off Period</vt:lpstr>
      <vt:lpstr>Length of Cooling-Off Period</vt:lpstr>
      <vt:lpstr>Length of Cooling – Off Period</vt:lpstr>
      <vt:lpstr>Permissible Roles during Cooling-Off</vt:lpstr>
      <vt:lpstr>Permissible Roles during Cooling-Off</vt:lpstr>
      <vt:lpstr>Permissible Roles during Cooling-Off</vt:lpstr>
      <vt:lpstr>Strengthening of Overall Framework</vt:lpstr>
      <vt:lpstr>Strengthening of Overall Framework</vt:lpstr>
      <vt:lpstr>Strengthening of Overall Framework</vt:lpstr>
      <vt:lpstr>Involvement of TCWG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cjackson</dc:creator>
  <cp:lastModifiedBy>Kaushal Gandhi</cp:lastModifiedBy>
  <cp:revision>276</cp:revision>
  <cp:lastPrinted>2011-09-27T17:54:21Z</cp:lastPrinted>
  <dcterms:created xsi:type="dcterms:W3CDTF">2012-06-13T13:25:15Z</dcterms:created>
  <dcterms:modified xsi:type="dcterms:W3CDTF">2014-04-08T16:43:18Z</dcterms:modified>
</cp:coreProperties>
</file>