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26" r:id="rId1"/>
  </p:sldMasterIdLst>
  <p:notesMasterIdLst>
    <p:notesMasterId r:id="rId18"/>
  </p:notesMasterIdLst>
  <p:sldIdLst>
    <p:sldId id="267" r:id="rId2"/>
    <p:sldId id="270" r:id="rId3"/>
    <p:sldId id="271" r:id="rId4"/>
    <p:sldId id="276" r:id="rId5"/>
    <p:sldId id="281" r:id="rId6"/>
    <p:sldId id="272" r:id="rId7"/>
    <p:sldId id="277" r:id="rId8"/>
    <p:sldId id="282" r:id="rId9"/>
    <p:sldId id="278" r:id="rId10"/>
    <p:sldId id="273" r:id="rId11"/>
    <p:sldId id="279" r:id="rId12"/>
    <p:sldId id="280" r:id="rId13"/>
    <p:sldId id="284" r:id="rId14"/>
    <p:sldId id="274" r:id="rId15"/>
    <p:sldId id="283" r:id="rId16"/>
    <p:sldId id="275" r:id="rId17"/>
  </p:sldIdLst>
  <p:sldSz cx="9144000" cy="5143500" type="screen16x9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ushal Gandhi" initials="KG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A9D9"/>
    <a:srgbClr val="013C80"/>
    <a:srgbClr val="2D8EC2"/>
    <a:srgbClr val="1A276D"/>
    <a:srgbClr val="68B133"/>
    <a:srgbClr val="168136"/>
    <a:srgbClr val="D53D20"/>
    <a:srgbClr val="D56229"/>
    <a:srgbClr val="E58D23"/>
    <a:srgbClr val="2953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80" autoAdjust="0"/>
    <p:restoredTop sz="94660"/>
  </p:normalViewPr>
  <p:slideViewPr>
    <p:cSldViewPr showGuides="1">
      <p:cViewPr>
        <p:scale>
          <a:sx n="100" d="100"/>
          <a:sy n="100" d="100"/>
        </p:scale>
        <p:origin x="-2028" y="-972"/>
      </p:cViewPr>
      <p:guideLst>
        <p:guide orient="horz" pos="1493"/>
        <p:guide orient="horz" pos="295"/>
        <p:guide orient="horz" pos="850"/>
        <p:guide orient="horz" pos="278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B12CF44F-EFC8-E748-80EB-4ED396B872D8}" type="datetime1">
              <a:rPr lang="en-US"/>
              <a:pPr>
                <a:defRPr/>
              </a:pPr>
              <a:t>4/3/2014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F177551F-2C26-5D4E-AA97-F437309E46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55759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177551F-2C26-5D4E-AA97-F437309E4641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951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fac.org/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 userDrawn="1"/>
        </p:nvSpPr>
        <p:spPr bwMode="auto"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Rectangle 5"/>
          <p:cNvSpPr>
            <a:spLocks noChangeArrowheads="1"/>
          </p:cNvSpPr>
          <p:nvPr userDrawn="1"/>
        </p:nvSpPr>
        <p:spPr bwMode="auto">
          <a:xfrm>
            <a:off x="0" y="1198961"/>
            <a:ext cx="9144000" cy="3950208"/>
          </a:xfrm>
          <a:prstGeom prst="rect">
            <a:avLst/>
          </a:prstGeom>
          <a:gradFill rotWithShape="0">
            <a:gsLst>
              <a:gs pos="0">
                <a:srgbClr val="18276E"/>
              </a:gs>
              <a:gs pos="100000">
                <a:srgbClr val="0092D2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11" name="Picture 6" descr="Ribbon_green_1.25in_width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1198961"/>
            <a:ext cx="6629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67200" y="1398986"/>
            <a:ext cx="4648200" cy="742950"/>
          </a:xfrm>
        </p:spPr>
        <p:txBody>
          <a:bodyPr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4267200" y="2484835"/>
            <a:ext cx="3060700" cy="1314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4188"/>
            <a:ext cx="2075688" cy="60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08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ack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 userDrawn="1"/>
        </p:nvSpPr>
        <p:spPr>
          <a:xfrm>
            <a:off x="3825610" y="3829050"/>
            <a:ext cx="1492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2">
                    <a:lumMod val="65000"/>
                    <a:lumOff val="35000"/>
                  </a:schemeClr>
                </a:solidFill>
                <a:hlinkClick r:id="rId2"/>
              </a:rPr>
              <a:t>www.ifac.org</a:t>
            </a:r>
            <a:endParaRPr lang="en-US" sz="1800" dirty="0">
              <a:solidFill>
                <a:schemeClr val="tx2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6370" y="1662424"/>
            <a:ext cx="2651261" cy="767091"/>
          </a:xfrm>
          <a:prstGeom prst="rect">
            <a:avLst/>
          </a:prstGeom>
        </p:spPr>
      </p:pic>
      <p:sp>
        <p:nvSpPr>
          <p:cNvPr id="7" name="Rectangle 5"/>
          <p:cNvSpPr>
            <a:spLocks noChangeArrowheads="1"/>
          </p:cNvSpPr>
          <p:nvPr userDrawn="1"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TextBox 5"/>
          <p:cNvSpPr txBox="1"/>
          <p:nvPr userDrawn="1"/>
        </p:nvSpPr>
        <p:spPr>
          <a:xfrm>
            <a:off x="2215068" y="2744562"/>
            <a:ext cx="4713863" cy="769441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ctr"/>
            <a:r>
              <a:rPr lang="en-US" sz="4400" kern="300" dirty="0" smtClean="0">
                <a:solidFill>
                  <a:srgbClr val="005BAA"/>
                </a:solidFill>
                <a:latin typeface="Bauer Bodoni Std" pitchFamily="18" charset="0"/>
              </a:rPr>
              <a:t>The Ethics Board</a:t>
            </a:r>
            <a:endParaRPr lang="en-US" sz="4400" kern="300" dirty="0">
              <a:solidFill>
                <a:srgbClr val="005BAA"/>
              </a:solidFill>
              <a:latin typeface="Bauer Bodoni St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600"/>
              </a:spcBef>
              <a:defRPr/>
            </a:lvl1pPr>
            <a:lvl2pPr>
              <a:spcBef>
                <a:spcPts val="776"/>
              </a:spcBef>
              <a:defRPr/>
            </a:lvl2pPr>
            <a:lvl3pPr>
              <a:spcBef>
                <a:spcPts val="776"/>
              </a:spcBef>
              <a:defRPr/>
            </a:lvl3pPr>
            <a:lvl4pPr>
              <a:spcBef>
                <a:spcPts val="776"/>
              </a:spcBef>
              <a:defRPr/>
            </a:lvl4pPr>
            <a:lvl5pPr>
              <a:spcBef>
                <a:spcPts val="776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0"/>
          </p:nvPr>
        </p:nvSpPr>
        <p:spPr>
          <a:xfrm>
            <a:off x="381000" y="5715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475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1785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9078"/>
            <a:ext cx="5791200" cy="481012"/>
          </a:xfrm>
        </p:spPr>
        <p:txBody>
          <a:bodyPr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349374"/>
            <a:ext cx="511175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6" y="1349377"/>
            <a:ext cx="3084513" cy="30702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96068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6" y="3305177"/>
            <a:ext cx="8113713" cy="102155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6" y="2180035"/>
            <a:ext cx="8113713" cy="1125140"/>
          </a:xfrm>
        </p:spPr>
        <p:txBody>
          <a:bodyPr anchor="b"/>
          <a:lstStyle>
            <a:lvl1pPr marL="0" indent="0">
              <a:buNone/>
              <a:defRPr sz="24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330276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349375"/>
            <a:ext cx="4114800" cy="3070225"/>
          </a:xfrm>
        </p:spPr>
        <p:txBody>
          <a:bodyPr/>
          <a:lstStyle>
            <a:lvl1pPr>
              <a:defRPr lang="en-US" dirty="0" smtClean="0"/>
            </a:lvl1pPr>
            <a:lvl2pPr>
              <a:defRPr lang="en-US" dirty="0" smtClean="0"/>
            </a:lvl2pPr>
            <a:lvl3pPr>
              <a:defRPr lang="en-US" dirty="0" smtClean="0"/>
            </a:lvl3pPr>
            <a:lvl4pPr>
              <a:defRPr lang="en-US" dirty="0" smtClean="0"/>
            </a:lvl4pPr>
            <a:lvl5pPr>
              <a:defRPr lang="en-US" dirty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49375"/>
            <a:ext cx="4114800" cy="3070225"/>
          </a:xfrm>
        </p:spPr>
        <p:txBody>
          <a:bodyPr/>
          <a:lstStyle>
            <a:lvl1pPr>
              <a:defRPr sz="24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7332838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7543800" cy="4000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/>
          </p:nvPr>
        </p:nvSpPr>
        <p:spPr>
          <a:xfrm>
            <a:off x="381000" y="137160"/>
            <a:ext cx="2667000" cy="171450"/>
          </a:xfrm>
        </p:spPr>
        <p:txBody>
          <a:bodyPr lIns="0" tIns="0" rIns="0" bIns="0"/>
          <a:lstStyle>
            <a:lvl1pPr marL="0" indent="0" algn="l">
              <a:buNone/>
              <a:defRPr sz="1400">
                <a:solidFill>
                  <a:schemeClr val="bg1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300490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79119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1000" y="1349375"/>
            <a:ext cx="8458200" cy="3070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4129119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29" y="2"/>
            <a:ext cx="9140971" cy="12588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 flipH="1">
            <a:off x="384175" y="4572000"/>
            <a:ext cx="8759825" cy="46038"/>
          </a:xfrm>
          <a:prstGeom prst="rect">
            <a:avLst/>
          </a:prstGeom>
          <a:gradFill rotWithShape="1">
            <a:gsLst>
              <a:gs pos="0">
                <a:srgbClr val="168136"/>
              </a:gs>
              <a:gs pos="999">
                <a:srgbClr val="168136"/>
              </a:gs>
              <a:gs pos="100000">
                <a:srgbClr val="68B1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26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461930"/>
            <a:ext cx="7543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26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345876"/>
            <a:ext cx="8458200" cy="30632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3"/>
          <p:cNvSpPr txBox="1">
            <a:spLocks noGrp="1"/>
          </p:cNvSpPr>
          <p:nvPr/>
        </p:nvSpPr>
        <p:spPr bwMode="auto">
          <a:xfrm>
            <a:off x="6424616" y="4824412"/>
            <a:ext cx="2414587" cy="11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1pPr>
            <a:lvl2pPr marL="37931725" indent="-37474525" defTabSz="457200"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Page </a:t>
            </a:r>
            <a:fld id="{95158037-59F0-9C4B-B231-1C776117AADA}" type="slidenum">
              <a:rPr lang="en-US" sz="800" smtClean="0">
                <a:solidFill>
                  <a:schemeClr val="bg2"/>
                </a:solidFill>
              </a:rPr>
              <a:pPr algn="r">
                <a:defRPr/>
              </a:pPr>
              <a:t>‹#›</a:t>
            </a:fld>
            <a:r>
              <a:rPr lang="en-US" sz="800" dirty="0" smtClean="0">
                <a:solidFill>
                  <a:schemeClr val="bg2"/>
                </a:solidFill>
                <a:cs typeface="MS PGothic" charset="0"/>
              </a:rPr>
              <a:t>  |  Confidential and Proprietary Information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739925"/>
            <a:ext cx="1037844" cy="30028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25" r:id="rId2"/>
    <p:sldLayoutId id="2147483845" r:id="rId3"/>
    <p:sldLayoutId id="2147483846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44" r:id="rId10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chemeClr val="bg1"/>
          </a:solidFill>
          <a:latin typeface="Arial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rtl="0" eaLnBrk="1" fontAlgn="base" hangingPunct="1">
        <a:spcBef>
          <a:spcPts val="776"/>
        </a:spcBef>
        <a:spcAft>
          <a:spcPct val="0"/>
        </a:spcAft>
        <a:buChar char="•"/>
        <a:defRPr sz="2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ＭＳ Ｐゴシック" charset="0"/>
        </a:defRPr>
      </a:lvl1pPr>
      <a:lvl2pPr marL="694944" indent="-347472" algn="l" rtl="0" eaLnBrk="1" fontAlgn="base" hangingPunct="1">
        <a:spcBef>
          <a:spcPts val="776"/>
        </a:spcBef>
        <a:spcAft>
          <a:spcPct val="0"/>
        </a:spcAft>
        <a:buChar char="–"/>
        <a:defRPr sz="20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2pPr>
      <a:lvl3pPr marL="1042416" indent="-347472" algn="l" rtl="0" eaLnBrk="1" fontAlgn="base" hangingPunct="1">
        <a:spcBef>
          <a:spcPts val="776"/>
        </a:spcBef>
        <a:spcAft>
          <a:spcPct val="0"/>
        </a:spcAft>
        <a:buChar char="•"/>
        <a:defRPr sz="18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3pPr>
      <a:lvl4pPr marL="1389888" indent="-347472" algn="l" rtl="0" eaLnBrk="1" fontAlgn="base" hangingPunct="1">
        <a:spcBef>
          <a:spcPts val="776"/>
        </a:spcBef>
        <a:spcAft>
          <a:spcPct val="0"/>
        </a:spcAft>
        <a:buChar char="–"/>
        <a:defRPr sz="16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4pPr>
      <a:lvl5pPr marL="1737360" indent="-347472" algn="l" rtl="0" eaLnBrk="1" fontAlgn="base" hangingPunct="1">
        <a:spcBef>
          <a:spcPts val="776"/>
        </a:spcBef>
        <a:spcAft>
          <a:spcPct val="0"/>
        </a:spcAft>
        <a:buChar char="»"/>
        <a:defRPr sz="1400">
          <a:solidFill>
            <a:schemeClr val="tx2">
              <a:lumMod val="65000"/>
              <a:lumOff val="35000"/>
            </a:schemeClr>
          </a:solidFill>
          <a:latin typeface="+mn-lt"/>
          <a:ea typeface="ＭＳ Ｐゴシック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Emerging Issues and Outreach</a:t>
            </a:r>
            <a:endParaRPr lang="en-US" dirty="0">
              <a:latin typeface="Arial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67200" y="2647950"/>
            <a:ext cx="4343400" cy="2133599"/>
          </a:xfrm>
        </p:spPr>
        <p:txBody>
          <a:bodyPr/>
          <a:lstStyle/>
          <a:p>
            <a:r>
              <a:rPr lang="en-US" sz="2200" dirty="0" smtClean="0">
                <a:latin typeface="Arial" charset="0"/>
              </a:rPr>
              <a:t>Gary Hannaford, Chair, Emerging Issues and Outreach Committee</a:t>
            </a:r>
          </a:p>
          <a:p>
            <a:endParaRPr lang="en-US" sz="1800" dirty="0" smtClean="0">
              <a:latin typeface="Arial" charset="0"/>
            </a:endParaRPr>
          </a:p>
          <a:p>
            <a:r>
              <a:rPr lang="en-US" sz="1800" dirty="0" smtClean="0">
                <a:latin typeface="Arial" charset="0"/>
              </a:rPr>
              <a:t>IESBA Meeting</a:t>
            </a:r>
          </a:p>
          <a:p>
            <a:r>
              <a:rPr lang="en-US" sz="1800" dirty="0">
                <a:latin typeface="Arial" charset="0"/>
              </a:rPr>
              <a:t>New York, USA</a:t>
            </a:r>
          </a:p>
          <a:p>
            <a:r>
              <a:rPr lang="en-US" sz="1800" dirty="0" smtClean="0">
                <a:latin typeface="Arial" charset="0"/>
              </a:rPr>
              <a:t>April 7-9,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600" dirty="0" smtClean="0"/>
              <a:t>At least 2 firms must tender </a:t>
            </a:r>
          </a:p>
          <a:p>
            <a:r>
              <a:rPr lang="en-US" sz="2600" dirty="0" smtClean="0"/>
              <a:t>Recommendation from TCWG needed</a:t>
            </a:r>
          </a:p>
          <a:p>
            <a:r>
              <a:rPr lang="en-US" sz="2600" dirty="0" smtClean="0"/>
              <a:t>Min engagement 1 yr. Members states can increase this</a:t>
            </a:r>
          </a:p>
          <a:p>
            <a:r>
              <a:rPr lang="en-US" sz="2600" dirty="0" smtClean="0"/>
              <a:t>Max engagement 10 yrs. Member states can decrease this</a:t>
            </a:r>
          </a:p>
          <a:p>
            <a:r>
              <a:rPr lang="en-US" sz="2600" dirty="0"/>
              <a:t>P</a:t>
            </a:r>
            <a:r>
              <a:rPr lang="en-US" sz="2600" dirty="0" smtClean="0"/>
              <a:t>atchwork implementation between Members likely</a:t>
            </a:r>
          </a:p>
          <a:p>
            <a:endParaRPr lang="en-US" sz="22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 Audit Reform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1924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Dec 2013, preliminary agreement on audit reform:</a:t>
            </a:r>
          </a:p>
          <a:p>
            <a:pPr lvl="1"/>
            <a:r>
              <a:rPr lang="en-US" sz="2100" dirty="0"/>
              <a:t>Mandatory rotation every 10 </a:t>
            </a:r>
            <a:r>
              <a:rPr lang="en-US" sz="2100" dirty="0" smtClean="0"/>
              <a:t>yrs.</a:t>
            </a:r>
            <a:endParaRPr lang="en-US" sz="2100" dirty="0"/>
          </a:p>
          <a:p>
            <a:pPr lvl="1"/>
            <a:r>
              <a:rPr lang="en-US" sz="2100" dirty="0"/>
              <a:t>C</a:t>
            </a:r>
            <a:r>
              <a:rPr lang="en-US" sz="2100" dirty="0" smtClean="0"/>
              <a:t>an </a:t>
            </a:r>
            <a:r>
              <a:rPr lang="en-US" sz="2100" dirty="0"/>
              <a:t>extend </a:t>
            </a:r>
            <a:r>
              <a:rPr lang="en-US" sz="2100" dirty="0" smtClean="0"/>
              <a:t>tenure for 10 yrs. </a:t>
            </a:r>
            <a:r>
              <a:rPr lang="en-US" sz="2100" dirty="0"/>
              <a:t>on </a:t>
            </a:r>
            <a:r>
              <a:rPr lang="en-US" sz="2100" dirty="0" smtClean="0"/>
              <a:t>tender-hence max 20 yrs.</a:t>
            </a:r>
            <a:endParaRPr lang="en-US" sz="2100" dirty="0"/>
          </a:p>
          <a:p>
            <a:pPr lvl="1"/>
            <a:r>
              <a:rPr lang="en-US" sz="2100" dirty="0"/>
              <a:t>Joint audits can extend </a:t>
            </a:r>
            <a:r>
              <a:rPr lang="en-US" sz="2100" dirty="0" smtClean="0"/>
              <a:t>for </a:t>
            </a:r>
            <a:r>
              <a:rPr lang="en-US" sz="2100" dirty="0"/>
              <a:t>14 </a:t>
            </a:r>
            <a:r>
              <a:rPr lang="en-US" sz="2100" dirty="0" smtClean="0"/>
              <a:t>years (hence max 24 yrs.)</a:t>
            </a:r>
            <a:endParaRPr lang="en-US" sz="2100" dirty="0"/>
          </a:p>
          <a:p>
            <a:pPr lvl="1"/>
            <a:r>
              <a:rPr lang="en-US" sz="2100" dirty="0" smtClean="0"/>
              <a:t>Extraordinary circumstances can increase by a further 2 years (hence max 26 yrs.)</a:t>
            </a:r>
          </a:p>
          <a:p>
            <a:pPr lvl="1"/>
            <a:r>
              <a:rPr lang="en-US" sz="2100" dirty="0" smtClean="0"/>
              <a:t>Implementation will be staggered</a:t>
            </a:r>
            <a:endParaRPr lang="en-US" sz="2100" dirty="0"/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 Audit Reform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6060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Rotation requirements for senior personnel, but no definition of senior personnel</a:t>
            </a:r>
          </a:p>
          <a:p>
            <a:r>
              <a:rPr lang="en-US" dirty="0" smtClean="0"/>
              <a:t>Limit on NAS to 70% of audit fees over three years, but no guidance on how to calculate</a:t>
            </a:r>
          </a:p>
          <a:p>
            <a:r>
              <a:rPr lang="en-US" dirty="0" smtClean="0"/>
              <a:t>Restrictions of permissible activities during cooling-off – no indicate in extent of restrictions</a:t>
            </a:r>
          </a:p>
          <a:p>
            <a:r>
              <a:rPr lang="en-US" dirty="0" smtClean="0"/>
              <a:t>Prohibited services list. No leeway on prohibitions.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 Audit Reform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60401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Matters for Consideration:</a:t>
            </a:r>
          </a:p>
          <a:p>
            <a:pPr lvl="1"/>
            <a:r>
              <a:rPr lang="en-US" sz="2800" dirty="0" smtClean="0"/>
              <a:t>Are specific actions needed as relates to EU Audit Developments?</a:t>
            </a:r>
          </a:p>
          <a:p>
            <a:pPr lvl="1"/>
            <a:r>
              <a:rPr lang="en-US" sz="2800" dirty="0" smtClean="0"/>
              <a:t>Other international developments for the EIOC to consider?</a:t>
            </a:r>
          </a:p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 Audit Reform / Other Developments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538481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Increased dialogue with profession and other stakeholders</a:t>
            </a:r>
          </a:p>
          <a:p>
            <a:r>
              <a:rPr lang="en-US" sz="2800" dirty="0" smtClean="0"/>
              <a:t>Commitment to dialogue with CAG member organizations</a:t>
            </a:r>
          </a:p>
          <a:p>
            <a:r>
              <a:rPr lang="en-US" sz="2800" dirty="0" smtClean="0"/>
              <a:t>No immediate suggestions from CAG Reps on additional outreach opportunities</a:t>
            </a:r>
            <a:endParaRPr lang="en-US" sz="2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82024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Matters for Consideration:</a:t>
            </a:r>
          </a:p>
          <a:p>
            <a:pPr lvl="1"/>
            <a:r>
              <a:rPr lang="en-US" sz="3600" dirty="0" smtClean="0"/>
              <a:t>Comments in Outreach performed</a:t>
            </a:r>
          </a:p>
          <a:p>
            <a:pPr lvl="1"/>
            <a:r>
              <a:rPr lang="en-US" sz="3600" dirty="0" smtClean="0"/>
              <a:t>Possible additional Outreach opportunities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270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85826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Emerging Issues &amp; Outreach (EIO)</a:t>
            </a:r>
          </a:p>
          <a:p>
            <a:pPr lvl="1"/>
            <a:r>
              <a:rPr lang="en-US" sz="2200" dirty="0" smtClean="0"/>
              <a:t>December 2013 – EIO working processes finalized and EIO Committee (EIOC) established</a:t>
            </a:r>
          </a:p>
          <a:p>
            <a:pPr lvl="1"/>
            <a:r>
              <a:rPr lang="en-US" sz="2200" dirty="0" smtClean="0"/>
              <a:t>January 2014 – 1st EIOC teleconference. Issues considered:</a:t>
            </a:r>
          </a:p>
          <a:p>
            <a:pPr lvl="2"/>
            <a:r>
              <a:rPr lang="en-US" sz="2000" dirty="0" smtClean="0"/>
              <a:t>MG Rover</a:t>
            </a:r>
          </a:p>
          <a:p>
            <a:pPr lvl="2"/>
            <a:r>
              <a:rPr lang="en-US" sz="2000" dirty="0" smtClean="0"/>
              <a:t>Aggressive Tax Avoidance</a:t>
            </a:r>
          </a:p>
          <a:p>
            <a:pPr lvl="2"/>
            <a:r>
              <a:rPr lang="en-US" sz="2000" dirty="0" smtClean="0"/>
              <a:t>EU Reform</a:t>
            </a:r>
          </a:p>
          <a:p>
            <a:pPr lvl="1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889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r>
              <a:rPr lang="en-US" sz="2200" dirty="0" smtClean="0"/>
              <a:t>Considered in Dec. 2013 Exec. Session</a:t>
            </a:r>
          </a:p>
          <a:p>
            <a:r>
              <a:rPr lang="en-US" sz="2200" dirty="0" smtClean="0"/>
              <a:t>Presented at March 2014 CAG</a:t>
            </a:r>
          </a:p>
          <a:p>
            <a:r>
              <a:rPr lang="en-US" sz="2200" dirty="0" smtClean="0"/>
              <a:t>Tribunal report unclear on:</a:t>
            </a:r>
          </a:p>
          <a:p>
            <a:pPr lvl="1"/>
            <a:r>
              <a:rPr lang="en-US" sz="1900" dirty="0" smtClean="0"/>
              <a:t>Circumstances in which accountants must consider the public interest </a:t>
            </a:r>
            <a:endParaRPr lang="en-US" sz="1900" dirty="0"/>
          </a:p>
          <a:p>
            <a:pPr lvl="1"/>
            <a:r>
              <a:rPr lang="en-US" sz="1900" dirty="0"/>
              <a:t>W</a:t>
            </a:r>
            <a:r>
              <a:rPr lang="en-US" sz="1900" dirty="0" smtClean="0"/>
              <a:t>hat it means to consider the public interest</a:t>
            </a:r>
            <a:endParaRPr lang="en-US" sz="1900" dirty="0"/>
          </a:p>
          <a:p>
            <a:pPr lvl="1"/>
            <a:r>
              <a:rPr lang="en-US" sz="1900" dirty="0"/>
              <a:t>W</a:t>
            </a:r>
            <a:r>
              <a:rPr lang="en-US" sz="1900" dirty="0" smtClean="0"/>
              <a:t>hat constitutes a PIE </a:t>
            </a:r>
          </a:p>
          <a:p>
            <a:pPr lvl="1"/>
            <a:r>
              <a:rPr lang="en-US" sz="1900" dirty="0"/>
              <a:t>H</a:t>
            </a:r>
            <a:r>
              <a:rPr lang="en-US" sz="1900" dirty="0" smtClean="0"/>
              <a:t>ow to document public interest considerations</a:t>
            </a:r>
          </a:p>
          <a:p>
            <a:r>
              <a:rPr lang="en-US" sz="2200" dirty="0" smtClean="0"/>
              <a:t>Is additional guidance needed in the Code?</a:t>
            </a:r>
          </a:p>
          <a:p>
            <a:endParaRPr lang="en-US" sz="2300" dirty="0" smtClean="0"/>
          </a:p>
          <a:p>
            <a:endParaRPr lang="en-US" sz="23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MG Rover 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41512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276350"/>
            <a:ext cx="8458200" cy="3352800"/>
          </a:xfrm>
        </p:spPr>
        <p:txBody>
          <a:bodyPr/>
          <a:lstStyle/>
          <a:p>
            <a:r>
              <a:rPr lang="en-US" dirty="0" smtClean="0"/>
              <a:t>CAG Comments:</a:t>
            </a:r>
          </a:p>
          <a:p>
            <a:pPr lvl="1"/>
            <a:r>
              <a:rPr lang="en-US" sz="1800" dirty="0" smtClean="0"/>
              <a:t>Consider the totality of issue</a:t>
            </a:r>
          </a:p>
          <a:p>
            <a:pPr lvl="1"/>
            <a:r>
              <a:rPr lang="en-US" sz="1800" dirty="0" smtClean="0"/>
              <a:t>Do non-accountants have to consider the public interest</a:t>
            </a:r>
          </a:p>
          <a:p>
            <a:pPr lvl="1"/>
            <a:r>
              <a:rPr lang="en-US" sz="1800" dirty="0"/>
              <a:t>R</a:t>
            </a:r>
            <a:r>
              <a:rPr lang="en-US" sz="1800" dirty="0" smtClean="0"/>
              <a:t>egulator could be setting a precedent which may warrant further attention</a:t>
            </a:r>
          </a:p>
          <a:p>
            <a:pPr lvl="1"/>
            <a:r>
              <a:rPr lang="en-US" sz="1800" dirty="0" smtClean="0"/>
              <a:t>Consider the need for a better explanation of the public interest</a:t>
            </a:r>
          </a:p>
          <a:p>
            <a:pPr lvl="1"/>
            <a:r>
              <a:rPr lang="en-US" sz="1800" dirty="0" smtClean="0"/>
              <a:t>Would the public interest have been considered if the transaction had been a success</a:t>
            </a:r>
          </a:p>
          <a:p>
            <a:pPr lvl="1"/>
            <a:r>
              <a:rPr lang="en-US" sz="1800" dirty="0" smtClean="0"/>
              <a:t>Consider the political dimension</a:t>
            </a:r>
          </a:p>
          <a:p>
            <a:pPr lvl="1"/>
            <a:r>
              <a:rPr lang="en-US" sz="1800" dirty="0" smtClean="0"/>
              <a:t>Would tribunal findings differed under the IESBA Code</a:t>
            </a:r>
            <a:endParaRPr lang="en-US" sz="1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MG Rover 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539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Matters for Consideration:</a:t>
            </a:r>
          </a:p>
          <a:p>
            <a:pPr marL="804672" lvl="1" indent="-457200">
              <a:buFont typeface="+mj-lt"/>
              <a:buAutoNum type="arabicPeriod"/>
            </a:pPr>
            <a:r>
              <a:rPr lang="en-US" sz="2800" dirty="0" smtClean="0"/>
              <a:t>Specific actions re. definition of public interest</a:t>
            </a:r>
          </a:p>
          <a:p>
            <a:pPr marL="804672" lvl="1" indent="-457200">
              <a:buFont typeface="+mj-lt"/>
              <a:buAutoNum type="arabicPeriod"/>
            </a:pPr>
            <a:r>
              <a:rPr lang="en-US" sz="2800" dirty="0" smtClean="0"/>
              <a:t>Public interest – only applicable to PIEs or all entities?</a:t>
            </a:r>
          </a:p>
          <a:p>
            <a:pPr marL="804672" lvl="1" indent="-457200">
              <a:buFont typeface="+mj-lt"/>
              <a:buAutoNum type="arabicPeriod"/>
            </a:pPr>
            <a:r>
              <a:rPr lang="en-US" sz="2800" dirty="0" smtClean="0"/>
              <a:t>Other matters, e.g. revisiting definition of a PIE</a:t>
            </a:r>
            <a:endParaRPr lang="en-US" sz="2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MG Rover Case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24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Multinational companies, often </a:t>
            </a:r>
            <a:r>
              <a:rPr lang="en-US" dirty="0"/>
              <a:t>assisted by </a:t>
            </a:r>
            <a:r>
              <a:rPr lang="en-US" dirty="0" smtClean="0"/>
              <a:t>accountants, have exploited outdated tax laws and tax mitigation schemes to reduce tax costs </a:t>
            </a:r>
          </a:p>
          <a:p>
            <a:pPr>
              <a:spcBef>
                <a:spcPts val="800"/>
              </a:spcBef>
            </a:pPr>
            <a:r>
              <a:rPr lang="en-US" dirty="0"/>
              <a:t>Strong statements from </a:t>
            </a:r>
            <a:r>
              <a:rPr lang="en-US" dirty="0" smtClean="0"/>
              <a:t>ICAEW and </a:t>
            </a:r>
            <a:r>
              <a:rPr lang="en-US" dirty="0"/>
              <a:t>prominent </a:t>
            </a:r>
            <a:r>
              <a:rPr lang="en-US" dirty="0" smtClean="0"/>
              <a:t>politicians on role of accountants in assisting in aggressive tax avoidance and ignoring public interest concerns</a:t>
            </a:r>
            <a:endParaRPr lang="en-US" dirty="0"/>
          </a:p>
          <a:p>
            <a:pPr>
              <a:spcBef>
                <a:spcPts val="800"/>
              </a:spcBef>
            </a:pPr>
            <a:r>
              <a:rPr lang="en-US" dirty="0" smtClean="0"/>
              <a:t>G20 countries exchanging information to tighten loopholes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Aggressive Tax Avoidance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408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345876"/>
            <a:ext cx="8458200" cy="3207074"/>
          </a:xfrm>
        </p:spPr>
        <p:txBody>
          <a:bodyPr/>
          <a:lstStyle/>
          <a:p>
            <a:r>
              <a:rPr lang="en-US" sz="3200" dirty="0" smtClean="0"/>
              <a:t>CAG Comments:</a:t>
            </a:r>
          </a:p>
          <a:p>
            <a:pPr lvl="1"/>
            <a:r>
              <a:rPr lang="en-US" sz="2600" dirty="0" smtClean="0"/>
              <a:t>European Commission has initiated group to consider tax issues</a:t>
            </a:r>
          </a:p>
          <a:p>
            <a:pPr lvl="1"/>
            <a:r>
              <a:rPr lang="en-US" sz="2600" dirty="0" smtClean="0"/>
              <a:t>Could accountants be held liable if don’t provide client with the best tax advice</a:t>
            </a:r>
          </a:p>
          <a:p>
            <a:pPr lvl="1"/>
            <a:r>
              <a:rPr lang="en-US" sz="2600" dirty="0" smtClean="0"/>
              <a:t>Advice is not illegal. Governments use tax as an incentive.</a:t>
            </a:r>
            <a:endParaRPr lang="en-US" sz="2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Aggressive Tax Avoidance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8000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Matters for Consideration:</a:t>
            </a:r>
          </a:p>
          <a:p>
            <a:pPr lvl="1"/>
            <a:r>
              <a:rPr lang="en-US" sz="3200" dirty="0" smtClean="0"/>
              <a:t>Is specific action needed or is monitoring sufficient?</a:t>
            </a:r>
          </a:p>
          <a:p>
            <a:pPr lvl="1"/>
            <a:r>
              <a:rPr lang="en-US" sz="3200" dirty="0" smtClean="0"/>
              <a:t>What would that specific action be?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Aggressive Tax Avoidance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110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Final vote on adoption in Q2 2014</a:t>
            </a:r>
          </a:p>
          <a:p>
            <a:r>
              <a:rPr lang="en-US" dirty="0" smtClean="0"/>
              <a:t>Translate in various EU languages and incorporate into official EU text by Q3 2014</a:t>
            </a:r>
          </a:p>
          <a:p>
            <a:r>
              <a:rPr lang="en-US" dirty="0" smtClean="0"/>
              <a:t>Members then have two years to adopt – i.e. Q3 2016</a:t>
            </a:r>
          </a:p>
          <a:p>
            <a:r>
              <a:rPr lang="en-US" dirty="0" smtClean="0"/>
              <a:t>Partner rotation - 7yr. Time-on and 3yr cooling-off</a:t>
            </a:r>
          </a:p>
          <a:p>
            <a:r>
              <a:rPr lang="en-US" dirty="0" smtClean="0"/>
              <a:t>Firm rotation must be overlaid with this</a:t>
            </a:r>
          </a:p>
          <a:p>
            <a:r>
              <a:rPr lang="en-US" dirty="0" smtClean="0"/>
              <a:t>UK has bifurcated rotation, but no mandatory firm rotation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EU Audit Reform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279785"/>
      </p:ext>
    </p:extLst>
  </p:cSld>
  <p:clrMapOvr>
    <a:masterClrMapping/>
  </p:clrMapOvr>
</p:sld>
</file>

<file path=ppt/theme/theme1.xml><?xml version="1.0" encoding="utf-8"?>
<a:theme xmlns:a="http://schemas.openxmlformats.org/drawingml/2006/main" name="Emerging Issues and Outreach_v1">
  <a:themeElements>
    <a:clrScheme name="IFAC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5BAA"/>
      </a:accent1>
      <a:accent2>
        <a:srgbClr val="00C0F3"/>
      </a:accent2>
      <a:accent3>
        <a:srgbClr val="F15A22"/>
      </a:accent3>
      <a:accent4>
        <a:srgbClr val="FAA61A"/>
      </a:accent4>
      <a:accent5>
        <a:srgbClr val="0D9C4A"/>
      </a:accent5>
      <a:accent6>
        <a:srgbClr val="8DC63F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ヒラギノ角ゴ Pro W3" charset="-128"/>
            <a:cs typeface="ヒラギノ角ゴ Pro W3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Emerging Issues and Outreach_v1</Template>
  <TotalTime>290</TotalTime>
  <Words>628</Words>
  <Application>Microsoft Office PowerPoint</Application>
  <PresentationFormat>On-screen Show (16:9)</PresentationFormat>
  <Paragraphs>87</Paragraphs>
  <Slides>16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Emerging Issues and Outreach_v1</vt:lpstr>
      <vt:lpstr>Emerging Issues and Outreach</vt:lpstr>
      <vt:lpstr>Background</vt:lpstr>
      <vt:lpstr>MG Rover Case</vt:lpstr>
      <vt:lpstr>MG Rover Case</vt:lpstr>
      <vt:lpstr>MG Rover Case</vt:lpstr>
      <vt:lpstr>Aggressive Tax Avoidance</vt:lpstr>
      <vt:lpstr>Aggressive Tax Avoidance</vt:lpstr>
      <vt:lpstr>Aggressive Tax Avoidance</vt:lpstr>
      <vt:lpstr>EU Audit Reform</vt:lpstr>
      <vt:lpstr>EU Audit Reform</vt:lpstr>
      <vt:lpstr>EU Audit Reform</vt:lpstr>
      <vt:lpstr>EU Audit Reform</vt:lpstr>
      <vt:lpstr>EU Audit Reform / Other Developments</vt:lpstr>
      <vt:lpstr>Outreach</vt:lpstr>
      <vt:lpstr>Outreach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Emerging Issues and Outreach</dc:title>
  <dc:creator>Kaushal Gandhi</dc:creator>
  <cp:lastModifiedBy>Kaushal Gandhi</cp:lastModifiedBy>
  <cp:revision>30</cp:revision>
  <cp:lastPrinted>2011-09-27T17:54:21Z</cp:lastPrinted>
  <dcterms:created xsi:type="dcterms:W3CDTF">2013-12-02T16:58:51Z</dcterms:created>
  <dcterms:modified xsi:type="dcterms:W3CDTF">2014-04-03T17:44:09Z</dcterms:modified>
</cp:coreProperties>
</file>