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5"/>
  </p:notesMasterIdLst>
  <p:sldIdLst>
    <p:sldId id="260" r:id="rId2"/>
    <p:sldId id="276" r:id="rId3"/>
    <p:sldId id="296" r:id="rId4"/>
    <p:sldId id="275" r:id="rId5"/>
    <p:sldId id="293" r:id="rId6"/>
    <p:sldId id="284" r:id="rId7"/>
    <p:sldId id="295" r:id="rId8"/>
    <p:sldId id="280" r:id="rId9"/>
    <p:sldId id="287" r:id="rId10"/>
    <p:sldId id="292" r:id="rId11"/>
    <p:sldId id="285" r:id="rId12"/>
    <p:sldId id="288" r:id="rId13"/>
    <p:sldId id="286" r:id="rId14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943" autoAdjust="0"/>
    <p:restoredTop sz="85763" autoAdjust="0"/>
  </p:normalViewPr>
  <p:slideViewPr>
    <p:cSldViewPr showGuides="1">
      <p:cViewPr>
        <p:scale>
          <a:sx n="103" d="100"/>
          <a:sy n="103" d="100"/>
        </p:scale>
        <p:origin x="-1854" y="-95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sz="2400" b="1" dirty="0" smtClean="0">
                <a:latin typeface="Arial" charset="0"/>
              </a:rPr>
              <a:t>Marisa Orbea, Task Force Chair</a:t>
            </a: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IESBA Meeting</a:t>
            </a:r>
          </a:p>
          <a:p>
            <a:r>
              <a:rPr lang="en-US" sz="2000" b="1" dirty="0" smtClean="0">
                <a:latin typeface="Arial" charset="0"/>
              </a:rPr>
              <a:t>September 16-18, 2013</a:t>
            </a:r>
          </a:p>
          <a:p>
            <a:r>
              <a:rPr lang="en-US" sz="2000" b="1" dirty="0" smtClean="0">
                <a:latin typeface="Arial" charset="0"/>
              </a:rPr>
              <a:t>Sydney, Australia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23950"/>
            <a:ext cx="8458200" cy="3086100"/>
          </a:xfrm>
        </p:spPr>
        <p:txBody>
          <a:bodyPr/>
          <a:lstStyle/>
          <a:p>
            <a:pPr marL="400050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Research Findings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1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Two-year most common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00050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TF Considerations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1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Perception concern</a:t>
            </a:r>
          </a:p>
          <a:p>
            <a:pPr lvl="1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Increase vs. Maintain</a:t>
            </a:r>
          </a:p>
          <a:p>
            <a:r>
              <a:rPr lang="en-US" sz="2000" dirty="0" smtClean="0"/>
              <a:t>TF Proposals</a:t>
            </a:r>
            <a:endParaRPr lang="en-US" sz="2000" dirty="0"/>
          </a:p>
          <a:p>
            <a:pPr lvl="1"/>
            <a:r>
              <a:rPr lang="en-US" sz="2000" dirty="0" smtClean="0"/>
              <a:t>Considering no decrease in “time on” – split views on whether to increase </a:t>
            </a:r>
            <a:r>
              <a:rPr lang="en-US" sz="2000" dirty="0"/>
              <a:t>two-year </a:t>
            </a:r>
            <a:r>
              <a:rPr lang="en-US" sz="2000" dirty="0" smtClean="0"/>
              <a:t>“cooling off”</a:t>
            </a:r>
            <a:endParaRPr lang="en-US" sz="2000" dirty="0"/>
          </a:p>
          <a:p>
            <a:pPr lvl="1"/>
            <a:r>
              <a:rPr lang="en-US" sz="2000" dirty="0" smtClean="0"/>
              <a:t>Consider also whether all </a:t>
            </a:r>
            <a:r>
              <a:rPr lang="en-US" sz="2000" dirty="0"/>
              <a:t>KAPs vs. LAEP</a:t>
            </a:r>
          </a:p>
          <a:p>
            <a:pPr marL="514350" indent="-514350">
              <a:buFont typeface="+mj-lt"/>
              <a:buAutoNum type="alphaLcParenR" startAt="3"/>
            </a:pPr>
            <a:endParaRPr lang="en-US" sz="27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Duration of </a:t>
            </a:r>
            <a:r>
              <a:rPr lang="en-US" dirty="0" smtClean="0"/>
              <a:t>“Cooling </a:t>
            </a:r>
            <a:r>
              <a:rPr lang="en-US" dirty="0"/>
              <a:t>off” </a:t>
            </a:r>
            <a:r>
              <a:rPr lang="en-US" dirty="0" smtClean="0"/>
              <a:t>Period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60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Research Findings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1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Responses split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00050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TF Considerations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1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Exclusion from Engagement </a:t>
            </a:r>
            <a:r>
              <a:rPr lang="en-CA" sz="20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T</a:t>
            </a:r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eam</a:t>
            </a:r>
          </a:p>
          <a:p>
            <a:pPr lvl="1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Ability to impact audit outcome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00050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TF Proposals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1"/>
            <a:r>
              <a:rPr lang="en-CA" sz="2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Additional guidance</a:t>
            </a:r>
            <a:endParaRPr lang="en-CA" sz="20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57200" indent="-457200">
              <a:buFont typeface="+mj-lt"/>
              <a:buAutoNum type="alphaLcParenR" startAt="4"/>
            </a:pPr>
            <a:endParaRPr lang="en-US" dirty="0" smtClean="0"/>
          </a:p>
          <a:p>
            <a:pPr marL="457200" indent="-457200">
              <a:buFont typeface="+mj-lt"/>
              <a:buAutoNum type="alphaLcParenR" startAt="4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Permissible </a:t>
            </a:r>
            <a:r>
              <a:rPr lang="en-US" dirty="0" smtClean="0"/>
              <a:t>Activities During “Cooling Off</a:t>
            </a:r>
            <a:r>
              <a:rPr lang="en-US" dirty="0"/>
              <a:t>” </a:t>
            </a:r>
            <a:r>
              <a:rPr lang="en-US" dirty="0" smtClean="0"/>
              <a:t>Period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CA" sz="2000" dirty="0" smtClean="0"/>
              <a:t>Research Findings</a:t>
            </a:r>
          </a:p>
          <a:p>
            <a:pPr lvl="1"/>
            <a:r>
              <a:rPr lang="en-CA" sz="2000" dirty="0" smtClean="0"/>
              <a:t>Current exception requirements appropriate</a:t>
            </a:r>
          </a:p>
          <a:p>
            <a:r>
              <a:rPr lang="en-CA" sz="2000" dirty="0" smtClean="0"/>
              <a:t>TF Considerations</a:t>
            </a:r>
          </a:p>
          <a:p>
            <a:pPr lvl="1"/>
            <a:r>
              <a:rPr lang="en-CA" sz="2000" dirty="0" smtClean="0"/>
              <a:t>Audit quality vs. familiarity</a:t>
            </a:r>
          </a:p>
          <a:p>
            <a:pPr lvl="1"/>
            <a:r>
              <a:rPr lang="en-CA" sz="2000" dirty="0" smtClean="0"/>
              <a:t>IOSCO letter</a:t>
            </a:r>
          </a:p>
          <a:p>
            <a:r>
              <a:rPr lang="en-CA" sz="2000" dirty="0" smtClean="0"/>
              <a:t>TF Proposals</a:t>
            </a:r>
          </a:p>
          <a:p>
            <a:pPr lvl="1"/>
            <a:r>
              <a:rPr lang="en-CA" sz="2000" dirty="0" smtClean="0"/>
              <a:t>No further exception paragraphs</a:t>
            </a:r>
          </a:p>
          <a:p>
            <a:pPr lvl="1"/>
            <a:r>
              <a:rPr lang="en-CA" sz="2000" dirty="0" smtClean="0"/>
              <a:t>Amend 290.154</a:t>
            </a:r>
            <a:endParaRPr lang="en-C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Exceptions to Rotation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 smtClean="0"/>
              <a:t>Research Findings</a:t>
            </a:r>
          </a:p>
          <a:p>
            <a:pPr lvl="1"/>
            <a:r>
              <a:rPr lang="en-CA" sz="2000" dirty="0" smtClean="0"/>
              <a:t>Majority against mandatory rotation</a:t>
            </a:r>
          </a:p>
          <a:p>
            <a:r>
              <a:rPr lang="en-CA" sz="2000" dirty="0" smtClean="0"/>
              <a:t>TF Considerations</a:t>
            </a:r>
          </a:p>
          <a:p>
            <a:pPr lvl="1"/>
            <a:r>
              <a:rPr lang="en-CA" sz="2000" dirty="0" smtClean="0"/>
              <a:t>No evidence for mandatory rotation</a:t>
            </a:r>
          </a:p>
          <a:p>
            <a:pPr lvl="1"/>
            <a:r>
              <a:rPr lang="en-CA" sz="2000" dirty="0" smtClean="0"/>
              <a:t>Audit of financial institutions</a:t>
            </a:r>
          </a:p>
          <a:p>
            <a:r>
              <a:rPr lang="en-CA" sz="2000" dirty="0" smtClean="0"/>
              <a:t>TF Proposals</a:t>
            </a:r>
          </a:p>
          <a:p>
            <a:pPr lvl="1"/>
            <a:r>
              <a:rPr lang="en-CA" sz="2000" dirty="0" smtClean="0"/>
              <a:t>Improve guidance - 290.150</a:t>
            </a:r>
            <a:endParaRPr lang="en-C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Mandatory Rotation for Non-PIE Audits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sz="2000" dirty="0" smtClean="0"/>
              <a:t>Summary of research</a:t>
            </a:r>
          </a:p>
          <a:p>
            <a:r>
              <a:rPr lang="en-US" sz="2000" dirty="0" smtClean="0"/>
              <a:t>Key issues</a:t>
            </a:r>
          </a:p>
          <a:p>
            <a:pPr marL="685800" lvl="1"/>
            <a:r>
              <a:rPr lang="en-US" sz="2000" dirty="0"/>
              <a:t>Structural changes affecting the profession</a:t>
            </a:r>
          </a:p>
          <a:p>
            <a:pPr marL="685800" lvl="1"/>
            <a:r>
              <a:rPr lang="en-US" sz="2000" dirty="0"/>
              <a:t>General principles in paragraph 290.150</a:t>
            </a:r>
          </a:p>
          <a:p>
            <a:pPr marL="685800" lvl="1"/>
            <a:r>
              <a:rPr lang="en-US" sz="2000" dirty="0"/>
              <a:t>Rotation requirements that currently apply to </a:t>
            </a:r>
            <a:r>
              <a:rPr lang="en-US" sz="2000" dirty="0" smtClean="0"/>
              <a:t>PIEs</a:t>
            </a:r>
          </a:p>
          <a:p>
            <a:pPr marL="685800" lvl="1"/>
            <a:r>
              <a:rPr lang="en-US" sz="2000" dirty="0" smtClean="0"/>
              <a:t>Exceptions </a:t>
            </a:r>
            <a:r>
              <a:rPr lang="en-US" sz="2000" dirty="0"/>
              <a:t>to the rotation </a:t>
            </a:r>
            <a:r>
              <a:rPr lang="en-US" sz="2000" dirty="0" smtClean="0"/>
              <a:t>requirements</a:t>
            </a:r>
          </a:p>
          <a:p>
            <a:pPr marL="685800" lvl="1"/>
            <a:r>
              <a:rPr lang="en-US" sz="2000" dirty="0"/>
              <a:t>R</a:t>
            </a:r>
            <a:r>
              <a:rPr lang="en-US" sz="2000" dirty="0" smtClean="0"/>
              <a:t>equirements for non-PIEs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sz="2000" dirty="0"/>
              <a:t>Mandatory firm rotation and mandatory </a:t>
            </a:r>
            <a:r>
              <a:rPr lang="en-US" sz="2000" dirty="0" smtClean="0"/>
              <a:t>tendering debates</a:t>
            </a: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European Commission Green Paper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UK FRC Corporate Governance Code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U.S House of Representatives </a:t>
            </a:r>
            <a:r>
              <a:rPr lang="en-US" sz="2000" dirty="0" smtClean="0"/>
              <a:t>vote in favor of prohibiting </a:t>
            </a:r>
            <a:r>
              <a:rPr lang="en-US" sz="2000" dirty="0"/>
              <a:t>PCAOB requiring mandatory firm rotation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Structural changes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2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505200"/>
          </a:xfrm>
        </p:spPr>
        <p:txBody>
          <a:bodyPr/>
          <a:lstStyle/>
          <a:p>
            <a:r>
              <a:rPr lang="en-US" sz="2000" dirty="0" smtClean="0"/>
              <a:t>Research Findings</a:t>
            </a:r>
          </a:p>
          <a:p>
            <a:pPr marL="685800" lvl="1"/>
            <a:r>
              <a:rPr lang="en-US" sz="2000" dirty="0" smtClean="0"/>
              <a:t>Familiarity vs. audit quality</a:t>
            </a:r>
          </a:p>
          <a:p>
            <a:pPr marL="685800" lvl="1"/>
            <a:r>
              <a:rPr lang="en-US" sz="2000" dirty="0" smtClean="0"/>
              <a:t>Self Interest</a:t>
            </a:r>
          </a:p>
          <a:p>
            <a:pPr marL="685800" lvl="1"/>
            <a:r>
              <a:rPr lang="en-US" sz="2000" dirty="0" smtClean="0"/>
              <a:t>Other safeguards</a:t>
            </a:r>
          </a:p>
          <a:p>
            <a:r>
              <a:rPr lang="en-US" sz="2000" dirty="0" smtClean="0"/>
              <a:t>TF Considerations</a:t>
            </a:r>
          </a:p>
          <a:p>
            <a:pPr marL="685800" lvl="1"/>
            <a:r>
              <a:rPr lang="en-US" sz="2000" dirty="0" smtClean="0"/>
              <a:t>Revision of framework</a:t>
            </a:r>
          </a:p>
          <a:p>
            <a:pPr marL="685800" lvl="1"/>
            <a:r>
              <a:rPr lang="en-US" sz="2000" dirty="0" smtClean="0"/>
              <a:t>Enhancement of 290.150</a:t>
            </a:r>
            <a:endParaRPr lang="en-US" sz="2000" dirty="0"/>
          </a:p>
          <a:p>
            <a:pPr marL="1085850" lvl="2" indent="-285750"/>
            <a:endParaRPr lang="en-US" sz="1400" dirty="0" smtClean="0"/>
          </a:p>
          <a:p>
            <a:pPr marL="1085850" lvl="2" indent="-285750"/>
            <a:endParaRPr lang="en-US" sz="1400" dirty="0" smtClean="0"/>
          </a:p>
          <a:p>
            <a:pPr marL="1085850" lvl="2" indent="-285750"/>
            <a:endParaRPr lang="en-US" sz="1800" dirty="0" smtClean="0"/>
          </a:p>
          <a:p>
            <a:pPr marL="1085850" lvl="2" indent="-285750"/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Paragraph 290.150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TF Proposals</a:t>
            </a:r>
            <a:endParaRPr lang="en-US" sz="2000" dirty="0"/>
          </a:p>
          <a:p>
            <a:pPr lvl="1"/>
            <a:r>
              <a:rPr lang="en-US" sz="2000" dirty="0" smtClean="0"/>
              <a:t>Strengthen framework in 290.150</a:t>
            </a:r>
          </a:p>
          <a:p>
            <a:pPr lvl="1"/>
            <a:r>
              <a:rPr lang="en-US" sz="2000" dirty="0" smtClean="0"/>
              <a:t>Clearer introductory </a:t>
            </a:r>
            <a:r>
              <a:rPr lang="en-US" sz="2000" dirty="0"/>
              <a:t>paragraph</a:t>
            </a:r>
          </a:p>
          <a:p>
            <a:pPr lvl="1"/>
            <a:r>
              <a:rPr lang="en-US" sz="2000" dirty="0"/>
              <a:t>Factors to consider when evaluating significance of potential threats</a:t>
            </a:r>
          </a:p>
          <a:p>
            <a:pPr lvl="1"/>
            <a:r>
              <a:rPr lang="en-US" sz="2000" dirty="0"/>
              <a:t>Examples of safeguards</a:t>
            </a:r>
          </a:p>
          <a:p>
            <a:pPr lvl="1"/>
            <a:r>
              <a:rPr lang="en-US" sz="2000" dirty="0" smtClean="0"/>
              <a:t>If rotation is applied as a safeguard, other factors to be considered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290.150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Association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34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/>
            <a:r>
              <a:rPr lang="en-US" sz="2000" dirty="0" smtClean="0"/>
              <a:t>Research Findings</a:t>
            </a:r>
          </a:p>
          <a:p>
            <a:pPr lvl="1">
              <a:buFont typeface="Arial" pitchFamily="34" charset="0"/>
              <a:buChar char="‒"/>
            </a:pPr>
            <a:r>
              <a:rPr lang="en-US" sz="2000" dirty="0" smtClean="0"/>
              <a:t>Majority believe that TCWG should not have a decision making role</a:t>
            </a:r>
          </a:p>
          <a:p>
            <a:pPr marL="400050"/>
            <a:r>
              <a:rPr lang="en-US" sz="2000" dirty="0" smtClean="0"/>
              <a:t>TF Considerations</a:t>
            </a:r>
          </a:p>
          <a:p>
            <a:pPr lvl="1">
              <a:buFont typeface="Arial" pitchFamily="34" charset="0"/>
              <a:buChar char="‒"/>
            </a:pPr>
            <a:r>
              <a:rPr lang="en-US" sz="2000" dirty="0" smtClean="0"/>
              <a:t>TF agree that TCWG should not have a decision making role</a:t>
            </a:r>
          </a:p>
          <a:p>
            <a:pPr lvl="1">
              <a:buFont typeface="Arial" pitchFamily="34" charset="0"/>
              <a:buChar char="‒"/>
            </a:pPr>
            <a:r>
              <a:rPr lang="en-US" sz="2000" dirty="0" smtClean="0"/>
              <a:t>Consultation when exceptions sought</a:t>
            </a:r>
          </a:p>
          <a:p>
            <a:pPr lvl="1">
              <a:buFont typeface="Arial" pitchFamily="34" charset="0"/>
              <a:buChar char="‒"/>
            </a:pPr>
            <a:r>
              <a:rPr lang="en-US" sz="2000" dirty="0" smtClean="0"/>
              <a:t>Concerns over independence of auditor</a:t>
            </a:r>
          </a:p>
          <a:p>
            <a:pPr marL="400050"/>
            <a:r>
              <a:rPr lang="en-US" sz="2000" dirty="0" smtClean="0"/>
              <a:t>TF Proposals</a:t>
            </a:r>
          </a:p>
          <a:p>
            <a:pPr lvl="1">
              <a:buFont typeface="Arial" pitchFamily="34" charset="0"/>
              <a:buChar char="‒"/>
            </a:pPr>
            <a:r>
              <a:rPr lang="en-US" sz="2000" dirty="0" smtClean="0"/>
              <a:t>TCWG involvement in rotation decision is not a safeguard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Involvement of Those Charged with Governance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Who should be subject to </a:t>
            </a:r>
            <a:r>
              <a:rPr lang="en-US" sz="2000" dirty="0" smtClean="0"/>
              <a:t>rotation</a:t>
            </a:r>
          </a:p>
          <a:p>
            <a:r>
              <a:rPr lang="en-US" sz="2000" dirty="0" smtClean="0"/>
              <a:t>Duration of </a:t>
            </a:r>
            <a:r>
              <a:rPr lang="en-US" sz="2000" dirty="0"/>
              <a:t>“time on” </a:t>
            </a:r>
            <a:r>
              <a:rPr lang="en-US" sz="2000" dirty="0" smtClean="0"/>
              <a:t>period</a:t>
            </a:r>
          </a:p>
          <a:p>
            <a:r>
              <a:rPr lang="en-US" sz="2000" dirty="0"/>
              <a:t>Duration of “cooling off” </a:t>
            </a:r>
            <a:r>
              <a:rPr lang="en-US" sz="2000" dirty="0" smtClean="0"/>
              <a:t>period</a:t>
            </a:r>
          </a:p>
          <a:p>
            <a:r>
              <a:rPr lang="en-US" sz="2000" dirty="0"/>
              <a:t>Permissible activities during “cooling off” period</a:t>
            </a:r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Rotation Requirements for PIE Audits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Association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5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Lead Audit Engagement Partner</a:t>
            </a:r>
          </a:p>
          <a:p>
            <a:r>
              <a:rPr lang="en-GB" sz="2000" dirty="0" smtClean="0"/>
              <a:t>Quality Control Review Partner</a:t>
            </a:r>
          </a:p>
          <a:p>
            <a:r>
              <a:rPr lang="en-GB" sz="2000" dirty="0" smtClean="0"/>
              <a:t>Other partners assigned to the audit engagement</a:t>
            </a:r>
          </a:p>
          <a:p>
            <a:r>
              <a:rPr lang="en-GB" sz="2000" dirty="0" smtClean="0"/>
              <a:t>Managerial staff assigned to the audit engagement</a:t>
            </a:r>
          </a:p>
          <a:p>
            <a:r>
              <a:rPr lang="en-GB" sz="2000" dirty="0" smtClean="0"/>
              <a:t>Junior staff assigned to the audit engagement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</a:t>
            </a:r>
            <a:r>
              <a:rPr lang="en-US" dirty="0" smtClean="0"/>
              <a:t>Should </a:t>
            </a:r>
            <a:r>
              <a:rPr lang="en-US" dirty="0"/>
              <a:t>be </a:t>
            </a:r>
            <a:r>
              <a:rPr lang="en-US" dirty="0" smtClean="0"/>
              <a:t>Subject </a:t>
            </a:r>
            <a:r>
              <a:rPr lang="en-US" dirty="0"/>
              <a:t>to R</a:t>
            </a:r>
            <a:r>
              <a:rPr lang="en-US" dirty="0" smtClean="0"/>
              <a:t>otation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pPr marL="400050"/>
            <a:r>
              <a:rPr lang="en-CA" sz="2000" dirty="0" smtClean="0"/>
              <a:t>Research Findings</a:t>
            </a:r>
          </a:p>
          <a:p>
            <a:pPr lvl="1"/>
            <a:r>
              <a:rPr lang="en-CA" sz="2000" dirty="0"/>
              <a:t>N</a:t>
            </a:r>
            <a:r>
              <a:rPr lang="en-CA" sz="2000" dirty="0" smtClean="0"/>
              <a:t>o clear preference - five and seven-year most common</a:t>
            </a:r>
          </a:p>
          <a:p>
            <a:pPr marL="400050"/>
            <a:r>
              <a:rPr lang="en-CA" sz="2000" dirty="0" smtClean="0"/>
              <a:t>TF Considerations</a:t>
            </a:r>
          </a:p>
          <a:p>
            <a:pPr lvl="1"/>
            <a:r>
              <a:rPr lang="en-CA" sz="2000" dirty="0" smtClean="0"/>
              <a:t>Familiarity vs. Audit </a:t>
            </a:r>
            <a:r>
              <a:rPr lang="en-CA" sz="2000" dirty="0"/>
              <a:t>Q</a:t>
            </a:r>
            <a:r>
              <a:rPr lang="en-CA" sz="2000" dirty="0" smtClean="0"/>
              <a:t>uality</a:t>
            </a:r>
          </a:p>
          <a:p>
            <a:pPr lvl="1"/>
            <a:r>
              <a:rPr lang="en-CA" sz="2000" dirty="0"/>
              <a:t>R</a:t>
            </a:r>
            <a:r>
              <a:rPr lang="en-CA" sz="2000" dirty="0" smtClean="0"/>
              <a:t>educe vs. </a:t>
            </a:r>
            <a:r>
              <a:rPr lang="en-CA" sz="2000" dirty="0"/>
              <a:t>M</a:t>
            </a:r>
            <a:r>
              <a:rPr lang="en-CA" sz="2000" dirty="0" smtClean="0"/>
              <a:t>aintain</a:t>
            </a:r>
          </a:p>
          <a:p>
            <a:pPr lvl="1"/>
            <a:r>
              <a:rPr lang="en-CA" sz="2000" dirty="0" smtClean="0"/>
              <a:t>Longer / shorter “time on” for certain PIEs</a:t>
            </a:r>
          </a:p>
          <a:p>
            <a:pPr marL="400050"/>
            <a:r>
              <a:rPr lang="en-CA" sz="2000" dirty="0" smtClean="0"/>
              <a:t>TF Proposals</a:t>
            </a:r>
          </a:p>
          <a:p>
            <a:pPr lvl="1"/>
            <a:r>
              <a:rPr lang="en-CA" sz="2000" dirty="0" smtClean="0"/>
              <a:t>Familiarity vs. Audit </a:t>
            </a:r>
            <a:r>
              <a:rPr lang="en-CA" sz="2000" dirty="0"/>
              <a:t>Q</a:t>
            </a:r>
            <a:r>
              <a:rPr lang="en-CA" sz="2000" dirty="0" smtClean="0"/>
              <a:t>uality – correct balance</a:t>
            </a:r>
          </a:p>
          <a:p>
            <a:pPr indent="-285750"/>
            <a:endParaRPr lang="en-CA" sz="1600" dirty="0" smtClean="0"/>
          </a:p>
          <a:p>
            <a:pPr marL="57150" indent="0">
              <a:buNone/>
            </a:pPr>
            <a:endParaRPr lang="en-CA" sz="1600" dirty="0" smtClean="0"/>
          </a:p>
          <a:p>
            <a:pPr indent="-285750"/>
            <a:endParaRPr lang="en-CA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Duration of “Time On</a:t>
            </a:r>
            <a:r>
              <a:rPr lang="en-US" dirty="0"/>
              <a:t>” </a:t>
            </a:r>
            <a:r>
              <a:rPr lang="en-US" dirty="0" smtClean="0"/>
              <a:t>Period 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2482</TotalTime>
  <Words>466</Words>
  <Application>Microsoft Office PowerPoint</Application>
  <PresentationFormat>On-screen Show (16:9)</PresentationFormat>
  <Paragraphs>120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IFAC_Powerpoint_template_GREEN RIBBON_IESBA</vt:lpstr>
      <vt:lpstr>Long Association Task Force</vt:lpstr>
      <vt:lpstr>  Background </vt:lpstr>
      <vt:lpstr>  Structural changes </vt:lpstr>
      <vt:lpstr>Paragraph 290.150</vt:lpstr>
      <vt:lpstr>Paragraph 290.150</vt:lpstr>
      <vt:lpstr>Involvement of Those Charged with Governance</vt:lpstr>
      <vt:lpstr>Rotation Requirements for PIE Audits</vt:lpstr>
      <vt:lpstr>Who Should be Subject to Rotation</vt:lpstr>
      <vt:lpstr>Duration of “Time On” Period </vt:lpstr>
      <vt:lpstr>Duration of “Cooling off” Period</vt:lpstr>
      <vt:lpstr>Permissible Activities During “Cooling Off” Period</vt:lpstr>
      <vt:lpstr>Exceptions to Rotation</vt:lpstr>
      <vt:lpstr>Mandatory Rotation for Non-PIE Audits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Chris Jackson</cp:lastModifiedBy>
  <cp:revision>208</cp:revision>
  <cp:lastPrinted>2011-09-27T17:54:21Z</cp:lastPrinted>
  <dcterms:created xsi:type="dcterms:W3CDTF">2012-06-13T13:25:15Z</dcterms:created>
  <dcterms:modified xsi:type="dcterms:W3CDTF">2013-09-16T12:10:24Z</dcterms:modified>
</cp:coreProperties>
</file>