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5"/>
  </p:notesMasterIdLst>
  <p:sldIdLst>
    <p:sldId id="260" r:id="rId2"/>
    <p:sldId id="276" r:id="rId3"/>
    <p:sldId id="275" r:id="rId4"/>
    <p:sldId id="293" r:id="rId5"/>
    <p:sldId id="284" r:id="rId6"/>
    <p:sldId id="280" r:id="rId7"/>
    <p:sldId id="294" r:id="rId8"/>
    <p:sldId id="287" r:id="rId9"/>
    <p:sldId id="295" r:id="rId10"/>
    <p:sldId id="292" r:id="rId11"/>
    <p:sldId id="285" r:id="rId12"/>
    <p:sldId id="288" r:id="rId13"/>
    <p:sldId id="286" r:id="rId14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0943" autoAdjust="0"/>
    <p:restoredTop sz="85763" autoAdjust="0"/>
  </p:normalViewPr>
  <p:slideViewPr>
    <p:cSldViewPr showGuides="1">
      <p:cViewPr varScale="1">
        <p:scale>
          <a:sx n="106" d="100"/>
          <a:sy n="106" d="100"/>
        </p:scale>
        <p:origin x="-102" y="-84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Emerging Issues and Outreach Working Group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114800" cy="2372916"/>
          </a:xfrm>
        </p:spPr>
        <p:txBody>
          <a:bodyPr/>
          <a:lstStyle/>
          <a:p>
            <a:pPr marL="231775" indent="-231775"/>
            <a:r>
              <a:rPr lang="en-US" sz="2400" b="1" dirty="0" smtClean="0">
                <a:latin typeface="Arial" charset="0"/>
              </a:rPr>
              <a:t>Gary Hannaford, Working Group Chair</a:t>
            </a:r>
          </a:p>
          <a:p>
            <a:endParaRPr lang="en-US" sz="2400" b="1" dirty="0" smtClean="0">
              <a:latin typeface="Arial" charset="0"/>
            </a:endParaRPr>
          </a:p>
          <a:p>
            <a:r>
              <a:rPr lang="en-US" sz="2000" b="1" dirty="0" smtClean="0">
                <a:latin typeface="Arial" charset="0"/>
              </a:rPr>
              <a:t>IESBA Meeting</a:t>
            </a:r>
          </a:p>
          <a:p>
            <a:r>
              <a:rPr lang="en-US" sz="2000" b="1" dirty="0" smtClean="0">
                <a:latin typeface="Arial" charset="0"/>
              </a:rPr>
              <a:t>September 16-18, 2013</a:t>
            </a:r>
          </a:p>
          <a:p>
            <a:r>
              <a:rPr lang="en-US" sz="2000" b="1" dirty="0" smtClean="0">
                <a:latin typeface="Arial" charset="0"/>
              </a:rPr>
              <a:t>Sydney, Australia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700" dirty="0" smtClean="0"/>
              <a:t>Staff-developed slides and speaking notes</a:t>
            </a:r>
          </a:p>
          <a:p>
            <a:r>
              <a:rPr lang="en-US" sz="2700" dirty="0" smtClean="0"/>
              <a:t>Will help with consistency of messaging</a:t>
            </a:r>
          </a:p>
          <a:p>
            <a:r>
              <a:rPr lang="en-US" sz="2700" dirty="0" smtClean="0"/>
              <a:t>Media strategy being developed by IFAC </a:t>
            </a:r>
            <a:r>
              <a:rPr lang="en-US" sz="2700" dirty="0" err="1" smtClean="0"/>
              <a:t>Comms</a:t>
            </a:r>
            <a:r>
              <a:rPr lang="en-US" sz="2700" dirty="0" smtClean="0"/>
              <a:t> </a:t>
            </a:r>
            <a:r>
              <a:rPr lang="en-US" sz="2700" dirty="0" err="1" smtClean="0"/>
              <a:t>dept</a:t>
            </a:r>
            <a:endParaRPr lang="en-US" sz="2700" dirty="0" smtClean="0"/>
          </a:p>
          <a:p>
            <a:r>
              <a:rPr lang="en-US" sz="2700" dirty="0" smtClean="0"/>
              <a:t>Standing WG to provide high level input in development of media strategy, then keep monitoring role</a:t>
            </a:r>
            <a:endParaRPr lang="en-US" sz="27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Staff and Media Strategy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860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2500" dirty="0" smtClean="0"/>
              <a:t>Difficult to identify definitive measures of success</a:t>
            </a:r>
          </a:p>
          <a:p>
            <a:pPr>
              <a:buFont typeface="Arial" pitchFamily="34" charset="0"/>
              <a:buChar char="•"/>
            </a:pPr>
            <a:r>
              <a:rPr lang="en-GB" sz="2500" dirty="0" smtClean="0"/>
              <a:t>But potential indications of effectiveness:</a:t>
            </a:r>
          </a:p>
          <a:p>
            <a:pPr lvl="2">
              <a:buFont typeface="Arial" pitchFamily="34" charset="0"/>
              <a:buChar char="‒"/>
            </a:pPr>
            <a:r>
              <a:rPr lang="en-GB" sz="2200" dirty="0" smtClean="0"/>
              <a:t>Increased linkage between outreach activities and new projects / initiatives</a:t>
            </a:r>
          </a:p>
          <a:p>
            <a:pPr lvl="2">
              <a:buFont typeface="Arial" pitchFamily="34" charset="0"/>
              <a:buChar char="‒"/>
            </a:pPr>
            <a:r>
              <a:rPr lang="en-GB" sz="2200" dirty="0" smtClean="0"/>
              <a:t>Increased media exposure</a:t>
            </a:r>
          </a:p>
          <a:p>
            <a:pPr lvl="2">
              <a:buFont typeface="Arial" pitchFamily="34" charset="0"/>
              <a:buChar char="‒"/>
            </a:pPr>
            <a:r>
              <a:rPr lang="en-GB" sz="2200" dirty="0" smtClean="0"/>
              <a:t>Press enquiries relating to emerging issues</a:t>
            </a:r>
          </a:p>
          <a:p>
            <a:pPr lvl="2">
              <a:buFont typeface="Arial" pitchFamily="34" charset="0"/>
              <a:buChar char="‒"/>
            </a:pPr>
            <a:r>
              <a:rPr lang="en-GB" sz="2200" dirty="0" smtClean="0"/>
              <a:t>Increased international adoption of Code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Effectiveness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pPr marL="57150" indent="0">
              <a:buNone/>
            </a:pPr>
            <a:r>
              <a:rPr lang="en-CA" sz="3000" dirty="0" smtClean="0"/>
              <a:t>Staff</a:t>
            </a:r>
          </a:p>
          <a:p>
            <a:pPr>
              <a:buFont typeface="Arial" pitchFamily="34" charset="0"/>
              <a:buChar char="•"/>
            </a:pPr>
            <a:r>
              <a:rPr lang="en-CA" sz="3000" dirty="0" smtClean="0"/>
              <a:t>Resource light approach:</a:t>
            </a:r>
          </a:p>
          <a:p>
            <a:pPr lvl="2">
              <a:buFont typeface="Arial" pitchFamily="34" charset="0"/>
              <a:buChar char="‒"/>
            </a:pPr>
            <a:r>
              <a:rPr lang="en-CA" sz="2400" dirty="0" smtClean="0"/>
              <a:t>Two </a:t>
            </a:r>
            <a:r>
              <a:rPr lang="en-CA" sz="2400" dirty="0" smtClean="0"/>
              <a:t>members of staff, each allocating 10-15%</a:t>
            </a:r>
          </a:p>
          <a:p>
            <a:pPr lvl="1">
              <a:buFont typeface="Arial" pitchFamily="34" charset="0"/>
              <a:buChar char="•"/>
            </a:pPr>
            <a:endParaRPr lang="en-CA" sz="2400" dirty="0" smtClean="0"/>
          </a:p>
          <a:p>
            <a:pPr marL="57150" indent="0">
              <a:buNone/>
            </a:pPr>
            <a:r>
              <a:rPr lang="en-CA" sz="3000" dirty="0" smtClean="0"/>
              <a:t>Meetings</a:t>
            </a:r>
            <a:endParaRPr lang="en-CA" sz="3000" dirty="0"/>
          </a:p>
          <a:p>
            <a:pPr>
              <a:buFont typeface="Arial" pitchFamily="34" charset="0"/>
              <a:buChar char="•"/>
            </a:pPr>
            <a:r>
              <a:rPr lang="en-CA" sz="3000" dirty="0" smtClean="0"/>
              <a:t>Standing WG expected to meet quarterly via teleconference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Resources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Dec 2013 IESBA Meeting</a:t>
            </a:r>
          </a:p>
          <a:p>
            <a:pPr lvl="2">
              <a:buFont typeface="Arial" pitchFamily="34" charset="0"/>
              <a:buChar char="‒"/>
            </a:pPr>
            <a:r>
              <a:rPr lang="en-CA" sz="2000" dirty="0" smtClean="0"/>
              <a:t>Final process recommendations to IESBA</a:t>
            </a:r>
          </a:p>
          <a:p>
            <a:pPr lvl="2">
              <a:buFont typeface="Arial" pitchFamily="34" charset="0"/>
              <a:buChar char="‒"/>
            </a:pPr>
            <a:r>
              <a:rPr lang="en-CA" sz="2000" dirty="0" smtClean="0"/>
              <a:t>Presentation of draft </a:t>
            </a:r>
            <a:r>
              <a:rPr lang="en-CA" sz="2000" dirty="0" err="1" smtClean="0"/>
              <a:t>ToR</a:t>
            </a:r>
            <a:r>
              <a:rPr lang="en-CA" sz="2000" dirty="0" smtClean="0"/>
              <a:t> for Standing WG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April 2014 onwards – Implementation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Timeline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pPr marL="57150" indent="0">
              <a:buNone/>
            </a:pPr>
            <a:r>
              <a:rPr lang="en-US" sz="3000" dirty="0" smtClean="0"/>
              <a:t>June 2013 IESBA Meeting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Support for Working Group (WG) to explore processes re:</a:t>
            </a:r>
          </a:p>
          <a:p>
            <a:pPr lvl="2">
              <a:buFont typeface="Arial" pitchFamily="34" charset="0"/>
              <a:buChar char="‒"/>
            </a:pPr>
            <a:r>
              <a:rPr lang="en-US" sz="2000" dirty="0" smtClean="0"/>
              <a:t>Emerging Issues</a:t>
            </a:r>
          </a:p>
          <a:p>
            <a:pPr lvl="2">
              <a:buFont typeface="Arial" pitchFamily="34" charset="0"/>
              <a:buChar char="‒"/>
            </a:pPr>
            <a:r>
              <a:rPr lang="en-US" sz="2000" dirty="0" smtClean="0"/>
              <a:t>Outreach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WG Terms of Reference agreed</a:t>
            </a:r>
          </a:p>
          <a:p>
            <a:pPr lvl="1"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4290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Background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9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Matters that constitute emerging </a:t>
            </a:r>
            <a:r>
              <a:rPr lang="en-US" dirty="0" smtClean="0"/>
              <a:t>issues:</a:t>
            </a:r>
          </a:p>
          <a:p>
            <a:pPr lvl="2">
              <a:buFont typeface="Arial" pitchFamily="34" charset="0"/>
              <a:buChar char="‒"/>
            </a:pPr>
            <a:endParaRPr lang="en-US" dirty="0" smtClean="0"/>
          </a:p>
          <a:p>
            <a:pPr lvl="2">
              <a:buFont typeface="Arial" pitchFamily="34" charset="0"/>
              <a:buChar char="‒"/>
            </a:pPr>
            <a:r>
              <a:rPr lang="en-US" sz="2000" dirty="0" smtClean="0"/>
              <a:t>“Any </a:t>
            </a:r>
            <a:r>
              <a:rPr lang="en-US" sz="2000" dirty="0"/>
              <a:t>national or international development identified outside of the Board’s strategic planning process that is related to, or has a connection with, the Board’s remit and may:</a:t>
            </a:r>
            <a:endParaRPr lang="en-US" sz="2000" dirty="0" smtClean="0"/>
          </a:p>
          <a:p>
            <a:pPr marL="1771650" lvl="3" indent="-514350">
              <a:buFont typeface="+mj-lt"/>
              <a:buAutoNum type="alphaLcParenR"/>
            </a:pPr>
            <a:r>
              <a:rPr lang="en-US" sz="1800" dirty="0" smtClean="0"/>
              <a:t>Have </a:t>
            </a:r>
            <a:r>
              <a:rPr lang="en-US" sz="1800" dirty="0"/>
              <a:t>a potential impact on the Board’s strategy and work plan;</a:t>
            </a:r>
          </a:p>
          <a:p>
            <a:pPr marL="1771650" lvl="3" indent="-514350">
              <a:buFont typeface="+mj-lt"/>
              <a:buAutoNum type="alphaLcParenR"/>
            </a:pPr>
            <a:r>
              <a:rPr lang="en-US" sz="1800" dirty="0" smtClean="0"/>
              <a:t>Require </a:t>
            </a:r>
            <a:r>
              <a:rPr lang="en-US" sz="1800" dirty="0"/>
              <a:t>Board action or otherwise lead the Board to take specific action, such as leading or participating in a debate at the international level; or</a:t>
            </a:r>
          </a:p>
          <a:p>
            <a:pPr marL="1771650" lvl="3" indent="-514350">
              <a:buFont typeface="+mj-lt"/>
              <a:buAutoNum type="alphaLcParenR"/>
            </a:pPr>
            <a:r>
              <a:rPr lang="en-US" sz="1800" dirty="0" smtClean="0"/>
              <a:t>Otherwise </a:t>
            </a:r>
            <a:r>
              <a:rPr lang="en-US" sz="1800" dirty="0"/>
              <a:t>merit Board attention.</a:t>
            </a:r>
          </a:p>
          <a:p>
            <a:pPr marL="1314450" lvl="2" indent="-514350">
              <a:buFont typeface="+mj-lt"/>
              <a:buAutoNum type="alphaLcParenR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and Filtering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Emerging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for a systematic approach to screen appropriate information sources</a:t>
            </a:r>
          </a:p>
          <a:p>
            <a:r>
              <a:rPr lang="en-US" dirty="0"/>
              <a:t>Screening effort to leverage support of Board members and TAs</a:t>
            </a:r>
          </a:p>
          <a:p>
            <a:r>
              <a:rPr lang="en-US" dirty="0"/>
              <a:t>Three buckets proposed for filtering: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800" dirty="0"/>
              <a:t>For Board consideration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800" dirty="0"/>
              <a:t>For Board noting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800" dirty="0"/>
              <a:t>Other matters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Identification and Filtering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Emerging Issues</a:t>
            </a:r>
          </a:p>
        </p:txBody>
      </p:sp>
    </p:spTree>
    <p:extLst>
      <p:ext uri="{BB962C8B-B14F-4D97-AF65-F5344CB8AC3E}">
        <p14:creationId xmlns:p14="http://schemas.microsoft.com/office/powerpoint/2010/main" val="554193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Expectation of at least some emerging issues each quarter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Present issues at alternate Board meetings in open session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Involvement of CAG</a:t>
            </a:r>
          </a:p>
          <a:p>
            <a:pPr lvl="2">
              <a:buFont typeface="Arial" pitchFamily="34" charset="0"/>
              <a:buChar char="‒"/>
            </a:pPr>
            <a:r>
              <a:rPr lang="en-US" sz="2200" dirty="0" smtClean="0"/>
              <a:t>Synchronize timing of Board and CAG consideration</a:t>
            </a:r>
          </a:p>
          <a:p>
            <a:pPr lvl="2">
              <a:buFont typeface="Arial" pitchFamily="34" charset="0"/>
              <a:buChar char="‒"/>
            </a:pPr>
            <a:r>
              <a:rPr lang="en-US" sz="2200" dirty="0" smtClean="0"/>
              <a:t>Discuss CAG involvement March 2014 CAG Meeting</a:t>
            </a:r>
          </a:p>
          <a:p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Board and CAG Consideration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Emerging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Outcomes will vary with nature and importance of matters considered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Effectiveness of process</a:t>
            </a:r>
          </a:p>
          <a:p>
            <a:pPr lvl="2">
              <a:buFont typeface="Arial" pitchFamily="34" charset="0"/>
              <a:buChar char="‒"/>
            </a:pPr>
            <a:r>
              <a:rPr lang="en-GB" sz="2400" dirty="0" smtClean="0"/>
              <a:t>Biennial review by Board</a:t>
            </a:r>
          </a:p>
          <a:p>
            <a:pPr lvl="2">
              <a:buFont typeface="Arial" pitchFamily="34" charset="0"/>
              <a:buChar char="‒"/>
            </a:pPr>
            <a:r>
              <a:rPr lang="en-GB" sz="2400" dirty="0" smtClean="0"/>
              <a:t>Not responsibility of working group</a:t>
            </a:r>
            <a:endParaRPr lang="en-GB" sz="2400" dirty="0"/>
          </a:p>
          <a:p>
            <a:pPr lvl="2">
              <a:buFont typeface="Arial" pitchFamily="34" charset="0"/>
              <a:buChar char="‒"/>
            </a:pPr>
            <a:r>
              <a:rPr lang="en-GB" sz="2400" dirty="0" smtClean="0"/>
              <a:t>No definitive measures</a:t>
            </a:r>
          </a:p>
          <a:p>
            <a:pPr lvl="2">
              <a:buFont typeface="Arial" pitchFamily="34" charset="0"/>
              <a:buChar char="‒"/>
            </a:pPr>
            <a:endParaRPr lang="en-GB" sz="2400" dirty="0" smtClean="0"/>
          </a:p>
          <a:p>
            <a:pPr lvl="2"/>
            <a:endParaRPr lang="en-GB" sz="2000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 and Effectiveness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Emerging Issues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Certain </a:t>
            </a:r>
            <a:r>
              <a:rPr lang="en-US" sz="2800" dirty="0"/>
              <a:t>positive outcomes may indicate a degree of effectiveness e.g.</a:t>
            </a:r>
          </a:p>
          <a:p>
            <a:pPr lvl="2">
              <a:buFont typeface="Arial" pitchFamily="34" charset="0"/>
              <a:buChar char="‒"/>
            </a:pPr>
            <a:r>
              <a:rPr lang="en-US" dirty="0"/>
              <a:t>Specific board initiated actions</a:t>
            </a:r>
          </a:p>
          <a:p>
            <a:pPr lvl="2">
              <a:buFont typeface="Arial" pitchFamily="34" charset="0"/>
              <a:buChar char="‒"/>
            </a:pPr>
            <a:r>
              <a:rPr lang="en-US" dirty="0"/>
              <a:t>Positive feedback from stakeholders</a:t>
            </a:r>
          </a:p>
          <a:p>
            <a:r>
              <a:rPr lang="en-US" sz="2800" dirty="0" smtClean="0"/>
              <a:t>Certain outcomes may indicate a lack of effectiveness e.g.</a:t>
            </a:r>
          </a:p>
          <a:p>
            <a:pPr lvl="2">
              <a:buFont typeface="Arial" pitchFamily="34" charset="0"/>
              <a:buChar char="‒"/>
            </a:pPr>
            <a:r>
              <a:rPr lang="en-US" dirty="0"/>
              <a:t>no emerging issues </a:t>
            </a:r>
            <a:r>
              <a:rPr lang="en-US" dirty="0" smtClean="0"/>
              <a:t>identified </a:t>
            </a:r>
            <a:r>
              <a:rPr lang="en-US" dirty="0"/>
              <a:t>in any given </a:t>
            </a:r>
            <a:r>
              <a:rPr lang="en-US" dirty="0" smtClean="0"/>
              <a:t>year</a:t>
            </a:r>
          </a:p>
          <a:p>
            <a:pPr lvl="2">
              <a:buFont typeface="Arial" pitchFamily="34" charset="0"/>
              <a:buChar char="‒"/>
            </a:pPr>
            <a:r>
              <a:rPr lang="en-US" dirty="0"/>
              <a:t>matters </a:t>
            </a:r>
            <a:r>
              <a:rPr lang="en-US" dirty="0" smtClean="0"/>
              <a:t>missed </a:t>
            </a:r>
            <a:r>
              <a:rPr lang="en-US" dirty="0"/>
              <a:t>that ultimately </a:t>
            </a:r>
            <a:r>
              <a:rPr lang="en-US" dirty="0" smtClean="0"/>
              <a:t>prove </a:t>
            </a:r>
            <a:r>
              <a:rPr lang="en-US" dirty="0"/>
              <a:t>to be significant emerging issues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Outcomes and Effectiveness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Emerging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273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sz="3200" dirty="0" smtClean="0"/>
              <a:t>No need for an overly formalized process</a:t>
            </a:r>
          </a:p>
          <a:p>
            <a:pPr>
              <a:buFont typeface="Arial" pitchFamily="34" charset="0"/>
              <a:buChar char="•"/>
            </a:pPr>
            <a:r>
              <a:rPr lang="en-CA" sz="3200" dirty="0" smtClean="0"/>
              <a:t>Focus on identified key stakeholders</a:t>
            </a:r>
          </a:p>
          <a:p>
            <a:pPr>
              <a:buFont typeface="Arial" pitchFamily="34" charset="0"/>
              <a:buChar char="•"/>
            </a:pPr>
            <a:r>
              <a:rPr lang="en-CA" sz="3200" dirty="0" smtClean="0"/>
              <a:t>Ensure geographically balanced coverage</a:t>
            </a:r>
          </a:p>
          <a:p>
            <a:pPr>
              <a:buFont typeface="Arial" pitchFamily="34" charset="0"/>
              <a:buChar char="•"/>
            </a:pPr>
            <a:r>
              <a:rPr lang="en-CA" sz="3200" dirty="0" smtClean="0"/>
              <a:t>All </a:t>
            </a:r>
            <a:r>
              <a:rPr lang="en-CA" sz="3200" dirty="0" smtClean="0"/>
              <a:t>board members and TAs encouraged to be proactive on outreach</a:t>
            </a:r>
            <a:endParaRPr lang="en-CA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Identification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Confirmed outreach activities:</a:t>
            </a:r>
          </a:p>
          <a:p>
            <a:pPr lvl="2">
              <a:buFont typeface="Arial" pitchFamily="34" charset="0"/>
              <a:buChar char="‒"/>
            </a:pPr>
            <a:r>
              <a:rPr lang="en-US" sz="2000" dirty="0"/>
              <a:t>Meetings with regulatory stakeholders</a:t>
            </a:r>
          </a:p>
          <a:p>
            <a:pPr lvl="2">
              <a:buFont typeface="Arial" pitchFamily="34" charset="0"/>
              <a:buChar char="‒"/>
            </a:pPr>
            <a:r>
              <a:rPr lang="en-US" sz="2000" dirty="0"/>
              <a:t>Attendance at regional conferences</a:t>
            </a:r>
          </a:p>
          <a:p>
            <a:pPr lvl="2">
              <a:buFont typeface="Arial" pitchFamily="34" charset="0"/>
              <a:buChar char="‒"/>
            </a:pPr>
            <a:r>
              <a:rPr lang="en-US" sz="2000" dirty="0"/>
              <a:t>Meetings with key stakeholder groups – e.g. </a:t>
            </a:r>
            <a:r>
              <a:rPr lang="en-US" sz="2000" dirty="0" smtClean="0"/>
              <a:t>NSS</a:t>
            </a:r>
          </a:p>
          <a:p>
            <a:pPr lvl="2">
              <a:buFont typeface="Arial" pitchFamily="34" charset="0"/>
              <a:buChar char="‒"/>
            </a:pPr>
            <a:r>
              <a:rPr lang="en-US" sz="2000" dirty="0"/>
              <a:t>I</a:t>
            </a:r>
            <a:r>
              <a:rPr lang="en-US" sz="2000" dirty="0" smtClean="0"/>
              <a:t>dentify forums and media through IFAC </a:t>
            </a:r>
            <a:r>
              <a:rPr lang="en-US" sz="2000" dirty="0" err="1" smtClean="0"/>
              <a:t>Comms</a:t>
            </a:r>
            <a:endParaRPr lang="en-US" sz="2000" dirty="0" smtClean="0"/>
          </a:p>
          <a:p>
            <a:pPr lvl="2">
              <a:buFont typeface="Arial" pitchFamily="34" charset="0"/>
              <a:buChar char="‒"/>
            </a:pPr>
            <a:r>
              <a:rPr lang="en-US" sz="2000" dirty="0" smtClean="0"/>
              <a:t>Identify contacts at Board Leadership level</a:t>
            </a:r>
          </a:p>
          <a:p>
            <a:pPr lvl="2">
              <a:buFont typeface="Arial" pitchFamily="34" charset="0"/>
              <a:buChar char="‒"/>
            </a:pPr>
            <a:r>
              <a:rPr lang="en-US" sz="2000" dirty="0" smtClean="0"/>
              <a:t>Board / Technical advisors proactively identify in jurisdictions</a:t>
            </a:r>
          </a:p>
          <a:p>
            <a:pPr lvl="2">
              <a:buFont typeface="Arial" pitchFamily="34" charset="0"/>
              <a:buChar char="‒"/>
            </a:pPr>
            <a:r>
              <a:rPr lang="en-US" sz="2000" dirty="0" smtClean="0"/>
              <a:t>Leverage relationship with CAG</a:t>
            </a:r>
          </a:p>
          <a:p>
            <a:pPr lvl="2">
              <a:buFont typeface="Arial" pitchFamily="34" charset="0"/>
              <a:buChar char="‒"/>
            </a:pPr>
            <a:endParaRPr lang="en-US" sz="24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Identification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Outreach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222114"/>
      </p:ext>
    </p:extLst>
  </p:cSld>
  <p:clrMapOvr>
    <a:masterClrMapping/>
  </p:clrMapOvr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2347</TotalTime>
  <Words>502</Words>
  <Application>Microsoft Office PowerPoint</Application>
  <PresentationFormat>On-screen Show (16:9)</PresentationFormat>
  <Paragraphs>102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IFAC_Powerpoint_template_GREEN RIBBON_IESBA</vt:lpstr>
      <vt:lpstr>Emerging Issues and Outreach Working Group</vt:lpstr>
      <vt:lpstr>  Background </vt:lpstr>
      <vt:lpstr>Identification and Filtering</vt:lpstr>
      <vt:lpstr>Identification and Filtering</vt:lpstr>
      <vt:lpstr>Board and CAG Consideration</vt:lpstr>
      <vt:lpstr>Outcomes and Effectiveness</vt:lpstr>
      <vt:lpstr>Outcomes and Effectiveness</vt:lpstr>
      <vt:lpstr>Identification</vt:lpstr>
      <vt:lpstr>Identification</vt:lpstr>
      <vt:lpstr>Support Staff and Media Strategy</vt:lpstr>
      <vt:lpstr>Effectiveness</vt:lpstr>
      <vt:lpstr>Resources</vt:lpstr>
      <vt:lpstr>Timeline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Kaushal Gandhi</cp:lastModifiedBy>
  <cp:revision>190</cp:revision>
  <cp:lastPrinted>2011-09-27T17:54:21Z</cp:lastPrinted>
  <dcterms:created xsi:type="dcterms:W3CDTF">2012-06-13T13:25:15Z</dcterms:created>
  <dcterms:modified xsi:type="dcterms:W3CDTF">2013-09-10T16:37:02Z</dcterms:modified>
</cp:coreProperties>
</file>