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4"/>
  </p:sldMasterIdLst>
  <p:notesMasterIdLst>
    <p:notesMasterId r:id="rId14"/>
  </p:notesMasterIdLst>
  <p:sldIdLst>
    <p:sldId id="260" r:id="rId5"/>
    <p:sldId id="297" r:id="rId6"/>
    <p:sldId id="295" r:id="rId7"/>
    <p:sldId id="296" r:id="rId8"/>
    <p:sldId id="292" r:id="rId9"/>
    <p:sldId id="301" r:id="rId10"/>
    <p:sldId id="311" r:id="rId11"/>
    <p:sldId id="310" r:id="rId12"/>
    <p:sldId id="294" r:id="rId13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85" autoAdjust="0"/>
    <p:restoredTop sz="98217" autoAdjust="0"/>
  </p:normalViewPr>
  <p:slideViewPr>
    <p:cSldViewPr showGuides="1">
      <p:cViewPr>
        <p:scale>
          <a:sx n="90" d="100"/>
          <a:sy n="90" d="100"/>
        </p:scale>
        <p:origin x="-876" y="-150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33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343400" cy="2296715"/>
          </a:xfrm>
        </p:spPr>
        <p:txBody>
          <a:bodyPr/>
          <a:lstStyle/>
          <a:p>
            <a:pPr marL="233363" indent="-233363"/>
            <a:r>
              <a:rPr lang="en-US" sz="2200" dirty="0" smtClean="0">
                <a:latin typeface="Arial" charset="0"/>
              </a:rPr>
              <a:t>Isabelle </a:t>
            </a:r>
            <a:r>
              <a:rPr lang="en-US" sz="2200" dirty="0" err="1" smtClean="0">
                <a:latin typeface="Arial" charset="0"/>
              </a:rPr>
              <a:t>Sapet</a:t>
            </a:r>
            <a:r>
              <a:rPr lang="en-US" sz="2200" dirty="0" smtClean="0">
                <a:latin typeface="Arial" charset="0"/>
              </a:rPr>
              <a:t>, IESBA Deputy Chair</a:t>
            </a:r>
          </a:p>
          <a:p>
            <a:endParaRPr lang="en-US" sz="2400" b="1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Meeting</a:t>
            </a:r>
          </a:p>
          <a:p>
            <a:r>
              <a:rPr lang="en-US" sz="1800" dirty="0" smtClean="0">
                <a:latin typeface="Arial" charset="0"/>
              </a:rPr>
              <a:t>September 16-18, 2013</a:t>
            </a:r>
          </a:p>
          <a:p>
            <a:r>
              <a:rPr lang="en-US" sz="1800" dirty="0" smtClean="0">
                <a:latin typeface="Arial" charset="0"/>
              </a:rPr>
              <a:t>Sydney, Australia 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610600" cy="3505200"/>
          </a:xfrm>
        </p:spPr>
        <p:txBody>
          <a:bodyPr/>
          <a:lstStyle/>
          <a:p>
            <a:r>
              <a:rPr lang="en-US" sz="2000" dirty="0" smtClean="0"/>
              <a:t>Revise </a:t>
            </a:r>
            <a:r>
              <a:rPr lang="en-US" sz="2000" dirty="0" smtClean="0"/>
              <a:t>the non-assurance services (NAS) project proposal:</a:t>
            </a:r>
          </a:p>
          <a:p>
            <a:pPr lvl="1">
              <a:spcBef>
                <a:spcPts val="800"/>
              </a:spcBef>
            </a:pPr>
            <a:r>
              <a:rPr lang="en-US" dirty="0" smtClean="0"/>
              <a:t>Clarify provisions of management </a:t>
            </a:r>
            <a:r>
              <a:rPr lang="en-US" dirty="0" smtClean="0"/>
              <a:t>responsibility</a:t>
            </a:r>
            <a:endParaRPr lang="en-US" dirty="0" smtClean="0"/>
          </a:p>
          <a:p>
            <a:pPr lvl="1">
              <a:spcBef>
                <a:spcPts val="800"/>
              </a:spcBef>
            </a:pPr>
            <a:r>
              <a:rPr lang="en-US" dirty="0" smtClean="0"/>
              <a:t>Clarify the phrase “routine and mechanical” within bookkeeping </a:t>
            </a:r>
            <a:r>
              <a:rPr lang="en-US" dirty="0" smtClean="0"/>
              <a:t>services</a:t>
            </a:r>
            <a:endParaRPr lang="en-US" dirty="0" smtClean="0"/>
          </a:p>
          <a:p>
            <a:pPr lvl="1">
              <a:spcBef>
                <a:spcPts val="800"/>
              </a:spcBef>
            </a:pPr>
            <a:r>
              <a:rPr lang="en-US" dirty="0" smtClean="0"/>
              <a:t>Examine “emergency exceptions” within bookkeeping and taxation services</a:t>
            </a:r>
          </a:p>
          <a:p>
            <a:pPr>
              <a:spcBef>
                <a:spcPts val="800"/>
              </a:spcBef>
            </a:pPr>
            <a:r>
              <a:rPr lang="en-US" sz="2000" dirty="0" smtClean="0"/>
              <a:t>Develop </a:t>
            </a:r>
            <a:r>
              <a:rPr lang="en-US" sz="2000" dirty="0"/>
              <a:t>a paper as a communication vehicle </a:t>
            </a:r>
            <a:r>
              <a:rPr lang="en-US" sz="2000" dirty="0" smtClean="0"/>
              <a:t>to</a:t>
            </a:r>
            <a:r>
              <a:rPr lang="en-US" sz="2000" dirty="0"/>
              <a:t>:</a:t>
            </a:r>
          </a:p>
          <a:p>
            <a:pPr lvl="1">
              <a:spcBef>
                <a:spcPts val="800"/>
              </a:spcBef>
            </a:pPr>
            <a:r>
              <a:rPr lang="en-US" dirty="0"/>
              <a:t>R</a:t>
            </a:r>
            <a:r>
              <a:rPr lang="en-US" dirty="0" smtClean="0"/>
              <a:t>aise </a:t>
            </a:r>
            <a:r>
              <a:rPr lang="en-US" dirty="0"/>
              <a:t>awareness of the Code’s approach to </a:t>
            </a:r>
            <a:r>
              <a:rPr lang="en-US" dirty="0" smtClean="0"/>
              <a:t>NAS</a:t>
            </a:r>
            <a:endParaRPr lang="en-US" dirty="0"/>
          </a:p>
          <a:p>
            <a:pPr lvl="1">
              <a:spcBef>
                <a:spcPts val="800"/>
              </a:spcBef>
            </a:pPr>
            <a:r>
              <a:rPr lang="en-US" dirty="0"/>
              <a:t>E</a:t>
            </a:r>
            <a:r>
              <a:rPr lang="en-US" dirty="0" smtClean="0"/>
              <a:t>mphasize </a:t>
            </a:r>
            <a:r>
              <a:rPr lang="en-US" dirty="0"/>
              <a:t>the robustness of the Code’s NAS </a:t>
            </a:r>
            <a:r>
              <a:rPr lang="en-US" dirty="0" smtClean="0"/>
              <a:t>provisions </a:t>
            </a:r>
            <a:endParaRPr lang="en-US" dirty="0"/>
          </a:p>
          <a:p>
            <a:pPr lvl="1">
              <a:spcBef>
                <a:spcPts val="800"/>
              </a:spcBef>
            </a:pPr>
            <a:r>
              <a:rPr lang="en-US" dirty="0"/>
              <a:t>H</a:t>
            </a:r>
            <a:r>
              <a:rPr lang="en-US" dirty="0" smtClean="0"/>
              <a:t>ighlight </a:t>
            </a:r>
            <a:r>
              <a:rPr lang="en-US" dirty="0"/>
              <a:t>potential supplementary approaches</a:t>
            </a:r>
          </a:p>
          <a:p>
            <a:pPr marL="336550" indent="0">
              <a:spcBef>
                <a:spcPts val="800"/>
              </a:spcBef>
              <a:buNone/>
            </a:pPr>
            <a:r>
              <a:rPr lang="en-US" sz="1800" dirty="0"/>
              <a:t>The</a:t>
            </a:r>
            <a:r>
              <a:rPr lang="en-US" sz="1800" dirty="0" smtClean="0"/>
              <a:t> paper will also address taxation, valuation and internal audit </a:t>
            </a:r>
            <a:r>
              <a:rPr lang="en-US" sz="1800" dirty="0" smtClean="0"/>
              <a:t>services</a:t>
            </a:r>
            <a:endParaRPr lang="en-US" sz="1800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Conclusions from June 2013 IESBA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39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85850"/>
            <a:ext cx="8362950" cy="3086100"/>
          </a:xfrm>
        </p:spPr>
        <p:txBody>
          <a:bodyPr/>
          <a:lstStyle/>
          <a:p>
            <a:r>
              <a:rPr lang="en-US" dirty="0" smtClean="0"/>
              <a:t>Task Force met in August to finalize the project proposal and construct an outline of the NAS paper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Task </a:t>
            </a:r>
            <a:r>
              <a:rPr lang="en-US" dirty="0" smtClean="0"/>
              <a:t>Force is requesting Board </a:t>
            </a:r>
            <a:r>
              <a:rPr lang="en-US" dirty="0" smtClean="0"/>
              <a:t>to: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Approve </a:t>
            </a:r>
            <a:r>
              <a:rPr lang="en-US" sz="2000" dirty="0" smtClean="0"/>
              <a:t>the project proposal (Agenda Item 8-A) </a:t>
            </a:r>
            <a:endParaRPr lang="en-US" sz="2000" dirty="0" smtClean="0"/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Provide </a:t>
            </a:r>
            <a:r>
              <a:rPr lang="en-US" sz="2000" dirty="0" smtClean="0"/>
              <a:t>feedback concerning the NAS paper outline (Agenda Item 8-B)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Recent Task Force Developments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07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13317"/>
            <a:ext cx="8458200" cy="3409950"/>
          </a:xfrm>
        </p:spPr>
        <p:txBody>
          <a:bodyPr/>
          <a:lstStyle/>
          <a:p>
            <a:r>
              <a:rPr lang="en-US" dirty="0" smtClean="0"/>
              <a:t>Project objective and scope (1/2)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Clarify NAS </a:t>
            </a:r>
            <a:r>
              <a:rPr lang="en-US" sz="2000" dirty="0" smtClean="0"/>
              <a:t>provisions in the Code concerning management responsibilities (290.162-166)</a:t>
            </a:r>
          </a:p>
          <a:p>
            <a:pPr marL="1028700" lvl="2" indent="-285750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1800" dirty="0"/>
              <a:t>E</a:t>
            </a:r>
            <a:r>
              <a:rPr lang="en-US" sz="1800" dirty="0" smtClean="0"/>
              <a:t>valuate </a:t>
            </a:r>
            <a:r>
              <a:rPr lang="en-US" sz="1800" dirty="0" smtClean="0"/>
              <a:t>the clarity of the term and the overall guidance for consistency in application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Clarify the phrase “routine or mechanical” for bookkeeping services (290.167-174)</a:t>
            </a:r>
          </a:p>
          <a:p>
            <a:pPr marL="1028700" lvl="2" indent="-285750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1800" dirty="0"/>
              <a:t>C</a:t>
            </a:r>
            <a:r>
              <a:rPr lang="en-US" sz="1800" dirty="0" smtClean="0"/>
              <a:t>onsider </a:t>
            </a:r>
            <a:r>
              <a:rPr lang="en-US" sz="1800" dirty="0" smtClean="0"/>
              <a:t>further guidance for consistency in application</a:t>
            </a:r>
            <a:endParaRPr lang="en-US" sz="1800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Project Proposal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21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0784"/>
            <a:ext cx="8458200" cy="3086100"/>
          </a:xfrm>
        </p:spPr>
        <p:txBody>
          <a:bodyPr/>
          <a:lstStyle/>
          <a:p>
            <a:r>
              <a:rPr lang="en-US" dirty="0" smtClean="0"/>
              <a:t>Project objective and scope (2/2)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Examine </a:t>
            </a:r>
            <a:r>
              <a:rPr lang="en-US" sz="2000" dirty="0" smtClean="0"/>
              <a:t>the “emergency exception” provisions related to bookkeeping and taxation services (290.172-174 ; 290 185-186)</a:t>
            </a:r>
          </a:p>
          <a:p>
            <a:pPr marL="971550" lvl="2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1800" dirty="0"/>
              <a:t>C</a:t>
            </a:r>
            <a:r>
              <a:rPr lang="en-US" sz="1800" dirty="0" smtClean="0"/>
              <a:t>onsider </a:t>
            </a:r>
            <a:r>
              <a:rPr lang="en-US" sz="1800" dirty="0" smtClean="0"/>
              <a:t>the appropriateness for continued inclusion in the </a:t>
            </a:r>
            <a:r>
              <a:rPr lang="en-US" sz="1800" dirty="0" smtClean="0"/>
              <a:t>Code</a:t>
            </a:r>
            <a:endParaRPr lang="en-US" sz="1800" dirty="0" smtClean="0"/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Propose necessary conforming changes to Section 291 resulting from any of the potential changes to Section </a:t>
            </a:r>
            <a:r>
              <a:rPr lang="en-US" sz="2000" dirty="0" smtClean="0"/>
              <a:t>290</a:t>
            </a:r>
            <a:endParaRPr lang="en-US" sz="2000" dirty="0" smtClean="0"/>
          </a:p>
          <a:p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Project Proposal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72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r>
              <a:rPr lang="en-US" sz="2000" dirty="0" smtClean="0"/>
              <a:t>NAS Paper Outline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Introduction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Context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NAS issues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Development of Code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How Code addresses issues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Analysis and conclusions (including taxation, valuation &amp; internal audit)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Matters for further consideration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NAS Paper 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57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September </a:t>
            </a:r>
            <a:r>
              <a:rPr lang="en-US" dirty="0" smtClean="0"/>
              <a:t>2013 – Approval of project proposal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April 2014 – Approval of exposure draft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July 2014 – Approval of final NAS paper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Timing for </a:t>
            </a:r>
            <a:r>
              <a:rPr lang="en-US" dirty="0" smtClean="0"/>
              <a:t>NAS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92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71550"/>
            <a:ext cx="8458200" cy="3086100"/>
          </a:xfrm>
        </p:spPr>
        <p:txBody>
          <a:bodyPr/>
          <a:lstStyle/>
          <a:p>
            <a:endParaRPr lang="en-US" dirty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Questions?</a:t>
            </a:r>
            <a:endParaRPr lang="en-US" sz="4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0955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7074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70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815F5EBC0075418C6299A3231D5714" ma:contentTypeVersion="0" ma:contentTypeDescription="Create a new document." ma:contentTypeScope="" ma:versionID="b28d92d2504aa7ea68e337851511a13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7238D64-2516-4DFE-B182-57B5927149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BF30200-6793-4D26-B760-4D840B16B9C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2ED4D93-4D40-401E-B12E-668658B721A9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2408</TotalTime>
  <Words>326</Words>
  <Application>Microsoft Office PowerPoint</Application>
  <PresentationFormat>On-screen Show (16:9)</PresentationFormat>
  <Paragraphs>75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IFAC_Powerpoint_template_GREEN RIBBON_IESBA</vt:lpstr>
      <vt:lpstr>Non-Assurance Services</vt:lpstr>
      <vt:lpstr> Conclusions from June 2013 IESBA Meeting</vt:lpstr>
      <vt:lpstr>  Recent Task Force Developments </vt:lpstr>
      <vt:lpstr> Project Proposal</vt:lpstr>
      <vt:lpstr>  Project Proposal </vt:lpstr>
      <vt:lpstr> NAS Paper Outline</vt:lpstr>
      <vt:lpstr> Timing for NAS Project</vt:lpstr>
      <vt:lpstr>  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ksiong</cp:lastModifiedBy>
  <cp:revision>186</cp:revision>
  <cp:lastPrinted>2011-09-27T17:54:21Z</cp:lastPrinted>
  <dcterms:created xsi:type="dcterms:W3CDTF">2013-09-16T00:21:41Z</dcterms:created>
  <dcterms:modified xsi:type="dcterms:W3CDTF">2013-09-17T12:17:28Z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0x01010017815F5EBC0075418C6299A3231D5714</vt:lpwstr>
  </property>
</Properties>
</file>