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0"/>
  </p:notesMasterIdLst>
  <p:handoutMasterIdLst>
    <p:handoutMasterId r:id="rId11"/>
  </p:handoutMasterIdLst>
  <p:sldIdLst>
    <p:sldId id="267" r:id="rId2"/>
    <p:sldId id="310" r:id="rId3"/>
    <p:sldId id="324" r:id="rId4"/>
    <p:sldId id="322" r:id="rId5"/>
    <p:sldId id="325" r:id="rId6"/>
    <p:sldId id="326" r:id="rId7"/>
    <p:sldId id="323" r:id="rId8"/>
    <p:sldId id="327" r:id="rId9"/>
  </p:sldIdLst>
  <p:sldSz cx="9144000" cy="6858000" type="letter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Franchini" initials="R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0" autoAdjust="0"/>
    <p:restoredTop sz="50622" autoAdjust="0"/>
  </p:normalViewPr>
  <p:slideViewPr>
    <p:cSldViewPr showGuides="1">
      <p:cViewPr>
        <p:scale>
          <a:sx n="60" d="100"/>
          <a:sy n="60" d="100"/>
        </p:scale>
        <p:origin x="-1884" y="-444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0022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Robert </a:t>
            </a:r>
            <a:r>
              <a:rPr lang="en-US" dirty="0" err="1" smtClean="0">
                <a:latin typeface="Arial" charset="0"/>
              </a:rPr>
              <a:t>Franchini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Sydney, September 2013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Key tentative agreements: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PAs are permitted to override confidentiality in reporting matters to an appropriate authority when it is judged to be in the “public interest”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Focus on providing guidance rather than prescriptive requirements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One section for all PAs in public practice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No limitation on type of reportable illegal act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Task Force to explore options for disclosure in the case of audits of PIEs where legal framework affords protection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Confirmed general approach for PAIBs</a:t>
            </a:r>
          </a:p>
          <a:p>
            <a:pPr>
              <a:spcBef>
                <a:spcPts val="1000"/>
              </a:spcBef>
              <a:buNone/>
            </a:pPr>
            <a:endParaRPr lang="en-US" sz="2000" dirty="0" smtClean="0"/>
          </a:p>
          <a:p>
            <a:pPr lvl="1">
              <a:spcBef>
                <a:spcPts val="1000"/>
              </a:spcBef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IESBA June 2013 Meeting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Alignment with ISA terminology of “non-compliance”: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Definition currently proposed for SIA is identical to the ISA definition of “non-compliance with laws and regulations”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Use of “identified or suspected” is more precise and less confusing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Use of “non-compliance” recognizes that all forms of non-compliance should be brought to the attention of management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Reduces differences with ISA 250, recognizes that the guidance in the Code is complementary to ISA 250 and will facilitate discussions with IAASB</a:t>
            </a:r>
          </a:p>
          <a:p>
            <a:pPr>
              <a:spcBef>
                <a:spcPts val="1000"/>
              </a:spcBef>
              <a:buNone/>
            </a:pPr>
            <a:endParaRPr lang="en-US" sz="2000" dirty="0" smtClean="0"/>
          </a:p>
          <a:p>
            <a:pPr lvl="1">
              <a:spcBef>
                <a:spcPts val="1000"/>
              </a:spcBef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Terminology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For audit clients that are PIEs the Task Force considered: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Requirement to disclose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“Expectation” versus “presumption”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Required conditions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Documentation requirements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PIE Audit Clients (1/2)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The Task Force settled on a “presumption” that the PA will disclose when: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 matter is material to the financial statements and the statements do not reflect the matter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There is an appropriate authority to receive the disclosure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 client has not self-reported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There is protection from civil and criminal liability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Requirement to document when disclosure has not been made</a:t>
            </a: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PIE Audit Clients (2/2)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The Task Force reconsidered and confirmed its view that it was not necessary to develop distinct provisions for clients that are individuals in Section 225 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Task Force has developed guidance on why documentation would be useful and considered its placement in the Code</a:t>
            </a: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Other Task Force Proposals on Section 225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For PAIBs the proposed section has been aligned to the new proposals for Section 225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No “presumption” to disclose for PIEs</a:t>
            </a: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360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  <a:buNone/>
            </a:pPr>
            <a:endParaRPr lang="en-US" sz="2800" dirty="0" smtClean="0"/>
          </a:p>
          <a:p>
            <a:pPr>
              <a:spcBef>
                <a:spcPts val="1000"/>
              </a:spcBef>
            </a:pPr>
            <a:r>
              <a:rPr lang="en-US" sz="2800" dirty="0" smtClean="0"/>
              <a:t>Review of Agenda Item 2-D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Existing Sections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2901</TotalTime>
  <Words>417</Words>
  <Application>Microsoft Office PowerPoint</Application>
  <PresentationFormat>Letter Paper (8.5x11 in)</PresentationFormat>
  <Paragraphs>52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IFAC_Powerpoint_template_BLUE RIBBON_IESBA</vt:lpstr>
      <vt:lpstr>Responding to Suspected Illegal Acts</vt:lpstr>
      <vt:lpstr>IESBA June 2013 Meeting</vt:lpstr>
      <vt:lpstr>Task Force Proposals on Terminology</vt:lpstr>
      <vt:lpstr>Task Force Proposals on PIE Audit Clients (1/2)</vt:lpstr>
      <vt:lpstr>Task Force Proposals on PIE Audit Clients (2/2)</vt:lpstr>
      <vt:lpstr>Other Task Force Proposals on Section 225</vt:lpstr>
      <vt:lpstr>Task Force Proposals on Section 360</vt:lpstr>
      <vt:lpstr>Task Force Proposals on Existing Sections of the Code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Chris Jackson</cp:lastModifiedBy>
  <cp:revision>158</cp:revision>
  <cp:lastPrinted>2011-09-27T17:54:21Z</cp:lastPrinted>
  <dcterms:created xsi:type="dcterms:W3CDTF">2012-02-10T19:11:35Z</dcterms:created>
  <dcterms:modified xsi:type="dcterms:W3CDTF">2013-09-15T09:11:14Z</dcterms:modified>
</cp:coreProperties>
</file>