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0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</p:sldIdLst>
  <p:sldSz cx="9144000" cy="6858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00" autoAdjust="0"/>
    <p:restoredTop sz="94660"/>
  </p:normalViewPr>
  <p:slideViewPr>
    <p:cSldViewPr showGuides="1">
      <p:cViewPr>
        <p:scale>
          <a:sx n="70" d="100"/>
          <a:sy n="70" d="100"/>
        </p:scale>
        <p:origin x="-1548" y="-96"/>
      </p:cViewPr>
      <p:guideLst>
        <p:guide orient="horz" pos="199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c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732421"/>
            <a:ext cx="2058988" cy="59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5" y="6096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151870" y="2200324"/>
            <a:ext cx="2946809" cy="8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3462103" y="510540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41928ED7-8D55-554E-B60F-E2DEEC864B48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5" y="6096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6350005"/>
            <a:ext cx="1096963" cy="31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4457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Future Strategy and Work Plan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3581400"/>
            <a:ext cx="4495800" cy="2971800"/>
          </a:xfrm>
        </p:spPr>
        <p:txBody>
          <a:bodyPr/>
          <a:lstStyle/>
          <a:p>
            <a:pPr marL="341313" indent="-341313"/>
            <a:r>
              <a:rPr lang="en-US" sz="2200" dirty="0"/>
              <a:t>Ken </a:t>
            </a:r>
            <a:r>
              <a:rPr lang="en-US" sz="2200" dirty="0" err="1"/>
              <a:t>Siong</a:t>
            </a:r>
            <a:r>
              <a:rPr lang="en-US" sz="2200" dirty="0"/>
              <a:t>, IESBA Technical </a:t>
            </a:r>
            <a:r>
              <a:rPr lang="en-US" sz="2200" dirty="0" smtClean="0"/>
              <a:t>Director</a:t>
            </a:r>
          </a:p>
          <a:p>
            <a:endParaRPr lang="en-US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pPr marL="236538" indent="-236538"/>
            <a:endParaRPr lang="en-US" sz="1800" dirty="0" smtClean="0"/>
          </a:p>
          <a:p>
            <a:pPr marL="236538" indent="-236538"/>
            <a:r>
              <a:rPr lang="en-US" sz="1800" dirty="0" smtClean="0"/>
              <a:t>IESBA Meeting</a:t>
            </a:r>
            <a:endParaRPr lang="en-US" sz="1800" dirty="0"/>
          </a:p>
          <a:p>
            <a:pPr marL="236538" indent="-236538"/>
            <a:r>
              <a:rPr lang="en-US" sz="1800" dirty="0"/>
              <a:t>September </a:t>
            </a:r>
            <a:r>
              <a:rPr lang="en-US" sz="1800" dirty="0" smtClean="0"/>
              <a:t>16-18, </a:t>
            </a:r>
            <a:r>
              <a:rPr lang="en-US" sz="1800" dirty="0"/>
              <a:t>2013</a:t>
            </a:r>
          </a:p>
          <a:p>
            <a:pPr marL="236538" indent="-236538"/>
            <a:r>
              <a:rPr lang="en-US" sz="1800" dirty="0" smtClean="0"/>
              <a:t>Sydney, Australia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Background</a:t>
            </a:r>
            <a:endParaRPr lang="en-US" dirty="0">
              <a:latin typeface="Arial" charset="0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381000" y="1524000"/>
            <a:ext cx="8686800" cy="4572000"/>
          </a:xfrm>
        </p:spPr>
        <p:txBody>
          <a:bodyPr/>
          <a:lstStyle/>
          <a:p>
            <a:pPr lvl="0">
              <a:spcBef>
                <a:spcPts val="1200"/>
              </a:spcBef>
            </a:pPr>
            <a:r>
              <a:rPr lang="en-US" dirty="0" smtClean="0"/>
              <a:t>January 2013 strategy survey</a:t>
            </a:r>
          </a:p>
          <a:p>
            <a:pPr lvl="0">
              <a:spcBef>
                <a:spcPts val="1200"/>
              </a:spcBef>
            </a:pPr>
            <a:r>
              <a:rPr lang="en-US" dirty="0" smtClean="0"/>
              <a:t>May 2013 NSS discussion</a:t>
            </a:r>
            <a:endParaRPr lang="en-US" dirty="0" smtClean="0"/>
          </a:p>
          <a:p>
            <a:pPr lvl="0">
              <a:spcBef>
                <a:spcPts val="1200"/>
              </a:spcBef>
            </a:pPr>
            <a:r>
              <a:rPr lang="en-US" dirty="0" smtClean="0"/>
              <a:t>June 2013 IESBA discussion – key </a:t>
            </a:r>
            <a:r>
              <a:rPr lang="en-US" dirty="0"/>
              <a:t>tentative decisions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Maintain current work plan 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 smtClean="0"/>
              <a:t>Extend </a:t>
            </a:r>
            <a:r>
              <a:rPr lang="en-US" dirty="0"/>
              <a:t>2011-2012 </a:t>
            </a:r>
            <a:r>
              <a:rPr lang="en-US" dirty="0" smtClean="0"/>
              <a:t>Strategy and Work Plan (SWP) </a:t>
            </a:r>
            <a:r>
              <a:rPr lang="en-US" dirty="0"/>
              <a:t>to end of </a:t>
            </a:r>
            <a:r>
              <a:rPr lang="en-US" dirty="0" smtClean="0"/>
              <a:t>2014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Continue to give outreach high priority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Develop papers to convey Board views on “threats and safeguards” conceptual framework and principles-based standards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dirty="0"/>
              <a:t>Articulate longer term vision for strategy to guide Board actions</a:t>
            </a:r>
            <a:endParaRPr lang="en-US" sz="3200" dirty="0"/>
          </a:p>
          <a:p>
            <a:pPr lvl="1">
              <a:spcBef>
                <a:spcPts val="1200"/>
              </a:spcBef>
            </a:pPr>
            <a:r>
              <a:rPr lang="en-US" dirty="0"/>
              <a:t>Shortlist of possible projects identified for further </a:t>
            </a:r>
            <a:r>
              <a:rPr lang="en-US" dirty="0" smtClean="0"/>
              <a:t>consideration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SWP Consultation Paper</a:t>
            </a:r>
            <a:endParaRPr lang="en-US" dirty="0">
              <a:latin typeface="Arial" charset="0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572000"/>
          </a:xfrm>
        </p:spPr>
        <p:txBody>
          <a:bodyPr/>
          <a:lstStyle/>
          <a:p>
            <a:pPr lvl="0">
              <a:spcBef>
                <a:spcPts val="1200"/>
              </a:spcBef>
            </a:pPr>
            <a:r>
              <a:rPr lang="en-US" dirty="0"/>
              <a:t>Proposal to extend strategy period to four years from current three 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/>
              <a:t>SWP </a:t>
            </a:r>
            <a:r>
              <a:rPr lang="en-US" dirty="0" smtClean="0"/>
              <a:t>2015-2018</a:t>
            </a:r>
          </a:p>
          <a:p>
            <a:pPr>
              <a:spcBef>
                <a:spcPts val="1200"/>
              </a:spcBef>
            </a:pPr>
            <a:r>
              <a:rPr lang="en-US" dirty="0"/>
              <a:t>Four strategic themes </a:t>
            </a:r>
            <a:r>
              <a:rPr lang="en-US" dirty="0" smtClean="0"/>
              <a:t>proposed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Promoting and facilitating adoption and implementation 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Maintaining high-quality Code for global application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Evolving Code for continued relevance in changing environment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Increasing engagement and cooperation with </a:t>
            </a:r>
            <a:r>
              <a:rPr lang="en-US" dirty="0" smtClean="0"/>
              <a:t>stakeholders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21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SWP CP – Key Considerations</a:t>
            </a:r>
            <a:endParaRPr lang="en-US" dirty="0">
              <a:latin typeface="Arial" charset="0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381000" y="1524000"/>
            <a:ext cx="8763000" cy="4572000"/>
          </a:xfrm>
        </p:spPr>
        <p:txBody>
          <a:bodyPr/>
          <a:lstStyle/>
          <a:p>
            <a:pPr lvl="0"/>
            <a:r>
              <a:rPr lang="en-US" dirty="0"/>
              <a:t>Some current projects </a:t>
            </a:r>
            <a:r>
              <a:rPr lang="en-US" dirty="0" smtClean="0"/>
              <a:t>likely to </a:t>
            </a:r>
            <a:r>
              <a:rPr lang="en-US" dirty="0"/>
              <a:t>extend into 2015 and beyond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A number of factors guiding identification of potential actions and priorities, e.g.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Potential benefits to the public interest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Extent to which public trust and confidence in profession will be further </a:t>
            </a:r>
            <a:r>
              <a:rPr lang="en-US" dirty="0" smtClean="0"/>
              <a:t>enhanced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Capacity and resources</a:t>
            </a:r>
            <a:endParaRPr lang="en-US" dirty="0"/>
          </a:p>
          <a:p>
            <a:pPr lvl="0">
              <a:spcBef>
                <a:spcPts val="1200"/>
              </a:spcBef>
            </a:pPr>
            <a:r>
              <a:rPr lang="en-US" dirty="0"/>
              <a:t>Need to maintain flexibility important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Key assumption: high priority and resource allocation to Structure of the Code work</a:t>
            </a:r>
          </a:p>
        </p:txBody>
      </p:sp>
    </p:spTree>
    <p:extLst>
      <p:ext uri="{BB962C8B-B14F-4D97-AF65-F5344CB8AC3E}">
        <p14:creationId xmlns:p14="http://schemas.microsoft.com/office/powerpoint/2010/main" val="333321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SWP CP – Key Proposed Actions</a:t>
            </a:r>
            <a:endParaRPr lang="en-US" dirty="0">
              <a:latin typeface="Arial" charset="0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572000"/>
          </a:xfrm>
        </p:spPr>
        <p:txBody>
          <a:bodyPr/>
          <a:lstStyle/>
          <a:p>
            <a:pPr lvl="0"/>
            <a:r>
              <a:rPr lang="en-US" dirty="0"/>
              <a:t>Prioritize Structure of the Code work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Address enforceability and related matters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Develop greater understanding of extent of adoption of 2009 Code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Maintain strong focus on stakeholder outreach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Review guidance regarding safeguards in the Code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Undertake review of topic of fee dependency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Explore guidance on topic of collective investment vehicles</a:t>
            </a:r>
          </a:p>
        </p:txBody>
      </p:sp>
    </p:spTree>
    <p:extLst>
      <p:ext uri="{BB962C8B-B14F-4D97-AF65-F5344CB8AC3E}">
        <p14:creationId xmlns:p14="http://schemas.microsoft.com/office/powerpoint/2010/main" val="399464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Sept 2013 IESBA CAG Discussion</a:t>
            </a:r>
            <a:endParaRPr lang="en-US" dirty="0">
              <a:latin typeface="Arial" charset="0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572000"/>
          </a:xfrm>
        </p:spPr>
        <p:txBody>
          <a:bodyPr/>
          <a:lstStyle/>
          <a:p>
            <a:pPr lvl="0">
              <a:spcBef>
                <a:spcPts val="1200"/>
              </a:spcBef>
            </a:pPr>
            <a:r>
              <a:rPr lang="en-US" dirty="0"/>
              <a:t>General </a:t>
            </a:r>
            <a:r>
              <a:rPr lang="en-US" dirty="0" smtClean="0"/>
              <a:t>support re </a:t>
            </a:r>
            <a:r>
              <a:rPr lang="en-US" dirty="0"/>
              <a:t>strategic themes and topics chosen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Some concerns regarding Code restructuring </a:t>
            </a:r>
            <a:r>
              <a:rPr lang="en-US" dirty="0" smtClean="0"/>
              <a:t>work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Uncertainty re extent of resources needed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Could crowd out development of new standards and </a:t>
            </a:r>
            <a:r>
              <a:rPr lang="en-US" dirty="0" smtClean="0"/>
              <a:t>guidance</a:t>
            </a:r>
          </a:p>
          <a:p>
            <a:pPr>
              <a:spcBef>
                <a:spcPts val="1200"/>
              </a:spcBef>
            </a:pPr>
            <a:r>
              <a:rPr lang="en-US" dirty="0"/>
              <a:t>Some suggestions: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Consider post-implementation review of new standards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Develop communications that investors can understand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Obtain better understanding of regulatory expectations of the </a:t>
            </a:r>
            <a:r>
              <a:rPr lang="en-US" dirty="0" smtClean="0"/>
              <a:t>profession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61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Forward Timeline</a:t>
            </a:r>
            <a:endParaRPr lang="en-US" dirty="0">
              <a:latin typeface="Arial" charset="0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572000"/>
          </a:xfrm>
        </p:spPr>
        <p:txBody>
          <a:bodyPr/>
          <a:lstStyle/>
          <a:p>
            <a:pPr lvl="0">
              <a:spcBef>
                <a:spcPts val="1000"/>
              </a:spcBef>
            </a:pPr>
            <a:r>
              <a:rPr lang="en-US" dirty="0"/>
              <a:t>PIOB approval of extension of 2011-2012 SWP Nov 2013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IESBA approval of CP Dec 2013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CAG update March 2014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IESBA consideration of CP responses April 2014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NSS discussion May 2014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IESBA first-read of revised SWP July 2014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CAG discussion Sept 2014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Final IESBA approval Oct 2014 </a:t>
            </a:r>
          </a:p>
        </p:txBody>
      </p:sp>
    </p:spTree>
    <p:extLst>
      <p:ext uri="{BB962C8B-B14F-4D97-AF65-F5344CB8AC3E}">
        <p14:creationId xmlns:p14="http://schemas.microsoft.com/office/powerpoint/2010/main" val="222570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Matters for Consideration</a:t>
            </a:r>
            <a:endParaRPr lang="en-US" dirty="0">
              <a:latin typeface="Arial" charset="0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572000"/>
          </a:xfrm>
        </p:spPr>
        <p:txBody>
          <a:bodyPr/>
          <a:lstStyle/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Are the proposed strategic themes appropriate?</a:t>
            </a:r>
          </a:p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Do the potential actions identified represent appropriate priorities for the period?</a:t>
            </a:r>
          </a:p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Are the relative priorities of identified actions appropriate?</a:t>
            </a:r>
          </a:p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Are there actions not identified that should </a:t>
            </a:r>
            <a:r>
              <a:rPr lang="en-US" dirty="0" smtClean="0"/>
              <a:t>be taken up (including any of the Audit Quality matters identified in Agenda Item 9-B)?</a:t>
            </a:r>
            <a:endParaRPr lang="en-US" dirty="0"/>
          </a:p>
          <a:p>
            <a:pPr marL="457200" lvl="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Are there any other matters that should be considered in finalizing </a:t>
            </a:r>
            <a:r>
              <a:rPr lang="en-US" dirty="0" smtClean="0"/>
              <a:t>the CP</a:t>
            </a:r>
            <a:r>
              <a:rPr lang="en-US" dirty="0"/>
              <a:t>?</a:t>
            </a:r>
          </a:p>
          <a:p>
            <a:pPr lvl="0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02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</Template>
  <TotalTime>53</TotalTime>
  <Words>451</Words>
  <Application>Microsoft Office PowerPoint</Application>
  <PresentationFormat>Letter Paper (8.5x11 in)</PresentationFormat>
  <Paragraphs>73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IESBA_Powerpoint_template_GREEN RIBBON</vt:lpstr>
      <vt:lpstr>Future Strategy and Work Plan</vt:lpstr>
      <vt:lpstr>Background</vt:lpstr>
      <vt:lpstr>Draft SWP Consultation Paper</vt:lpstr>
      <vt:lpstr>Draft SWP CP – Key Considerations</vt:lpstr>
      <vt:lpstr>Draft SWP CP – Key Proposed Actions</vt:lpstr>
      <vt:lpstr>Sept 2013 IESBA CAG Discussion</vt:lpstr>
      <vt:lpstr>Forward Timeline</vt:lpstr>
      <vt:lpstr>Matters for Consideration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 </dc:title>
  <dc:creator>ksiong</dc:creator>
  <cp:lastModifiedBy>ksiong</cp:lastModifiedBy>
  <cp:revision>7</cp:revision>
  <cp:lastPrinted>2011-09-27T17:54:21Z</cp:lastPrinted>
  <dcterms:created xsi:type="dcterms:W3CDTF">2013-09-16T11:54:45Z</dcterms:created>
  <dcterms:modified xsi:type="dcterms:W3CDTF">2013-09-17T12:46:43Z</dcterms:modified>
</cp:coreProperties>
</file>