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801" r:id="rId1"/>
  </p:sldMasterIdLst>
  <p:notesMasterIdLst>
    <p:notesMasterId r:id="rId15"/>
  </p:notesMasterIdLst>
  <p:sldIdLst>
    <p:sldId id="260" r:id="rId2"/>
    <p:sldId id="261" r:id="rId3"/>
    <p:sldId id="277" r:id="rId4"/>
    <p:sldId id="262" r:id="rId5"/>
    <p:sldId id="268" r:id="rId6"/>
    <p:sldId id="264" r:id="rId7"/>
    <p:sldId id="274" r:id="rId8"/>
    <p:sldId id="275" r:id="rId9"/>
    <p:sldId id="276" r:id="rId10"/>
    <p:sldId id="267" r:id="rId11"/>
    <p:sldId id="270" r:id="rId12"/>
    <p:sldId id="271" r:id="rId13"/>
    <p:sldId id="273" r:id="rId14"/>
  </p:sldIdLst>
  <p:sldSz cx="9144000" cy="5143500" type="screen16x9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Arial" charset="0"/>
        <a:ea typeface="ヒラギノ角ゴ Pro W3" charset="0"/>
        <a:cs typeface="ヒラギノ角ゴ Pro W3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2A9D9"/>
    <a:srgbClr val="013C80"/>
    <a:srgbClr val="2D8EC2"/>
    <a:srgbClr val="1A276D"/>
    <a:srgbClr val="68B133"/>
    <a:srgbClr val="168136"/>
    <a:srgbClr val="D53D20"/>
    <a:srgbClr val="D56229"/>
    <a:srgbClr val="E58D23"/>
    <a:srgbClr val="29539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943" autoAdjust="0"/>
    <p:restoredTop sz="94638" autoAdjust="0"/>
  </p:normalViewPr>
  <p:slideViewPr>
    <p:cSldViewPr showGuides="1">
      <p:cViewPr varScale="1">
        <p:scale>
          <a:sx n="86" d="100"/>
          <a:sy n="86" d="100"/>
        </p:scale>
        <p:origin x="-768" y="-90"/>
      </p:cViewPr>
      <p:guideLst>
        <p:guide orient="horz" pos="1493"/>
        <p:guide pos="268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ea typeface="ヒラギノ角ゴ Pro W3" charset="-128"/>
                <a:cs typeface="ヒラギノ角ゴ Pro W3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B12CF44F-EFC8-E748-80EB-4ED396B872D8}" type="datetime1">
              <a:rPr lang="en-US"/>
              <a:pPr>
                <a:defRPr/>
              </a:pPr>
              <a:t>6/6/2013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ea typeface="ヒラギノ角ゴ Pro W3" charset="-128"/>
                <a:cs typeface="ヒラギノ角ゴ Pro W3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F177551F-2C26-5D4E-AA97-F437309E464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555759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ＭＳ Ｐゴシック" charset="-128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2</a:t>
            </a:fld>
            <a:endParaRPr lang="en-US" sz="1200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12</a:t>
            </a:fld>
            <a:endParaRPr lang="en-US" sz="1200" dirty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2330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4</a:t>
            </a:fld>
            <a:endParaRPr lang="en-US" sz="1200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5</a:t>
            </a:fld>
            <a:endParaRPr lang="en-US" sz="1200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6</a:t>
            </a:fld>
            <a:endParaRPr lang="en-US" sz="1200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7</a:t>
            </a:fld>
            <a:endParaRPr lang="en-US" sz="1200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8</a:t>
            </a:fld>
            <a:endParaRPr lang="en-US" sz="1200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9</a:t>
            </a:fld>
            <a:endParaRPr lang="en-US" sz="1200" dirty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10</a:t>
            </a:fld>
            <a:endParaRPr lang="en-US" sz="1200"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174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>
              <a:latin typeface="Calibri" charset="0"/>
              <a:ea typeface="ＭＳ Ｐゴシック" charset="0"/>
              <a:cs typeface="ＭＳ Ｐゴシック" charset="0"/>
            </a:endParaRP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fld id="{4B3CA995-7840-9148-9C87-92864F1A8B45}" type="slidenum">
              <a:rPr lang="en-US" sz="1200"/>
              <a:pPr/>
              <a:t>11</a:t>
            </a:fld>
            <a:endParaRPr lang="en-US" sz="1200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thicsboard.org/" TargetMode="External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5143500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" name="Rectangle 5"/>
          <p:cNvSpPr>
            <a:spLocks noChangeArrowheads="1"/>
          </p:cNvSpPr>
          <p:nvPr userDrawn="1"/>
        </p:nvSpPr>
        <p:spPr bwMode="auto">
          <a:xfrm>
            <a:off x="0" y="1198960"/>
            <a:ext cx="9144000" cy="3942159"/>
          </a:xfrm>
          <a:prstGeom prst="rect">
            <a:avLst/>
          </a:prstGeom>
          <a:gradFill rotWithShape="0">
            <a:gsLst>
              <a:gs pos="0">
                <a:srgbClr val="18276E"/>
              </a:gs>
              <a:gs pos="100000">
                <a:srgbClr val="0092D2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/>
          </a:p>
        </p:txBody>
      </p:sp>
      <p:pic>
        <p:nvPicPr>
          <p:cNvPr id="6" name="Picture 6" descr="Ribbon_green_1.25in_width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4600" y="1195388"/>
            <a:ext cx="6629400" cy="857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" name="Picture 9" descr="IFAC_Logo_MASTERcolor_092711-CS4.png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 bwMode="auto">
          <a:xfrm>
            <a:off x="304800" y="549316"/>
            <a:ext cx="2058988" cy="44918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267200" y="1257300"/>
            <a:ext cx="4648200" cy="742950"/>
          </a:xfrm>
        </p:spPr>
        <p:txBody>
          <a:bodyPr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4267200" y="2484835"/>
            <a:ext cx="3060700" cy="1314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04189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Back Cov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ChangeArrowheads="1"/>
          </p:cNvSpPr>
          <p:nvPr userDrawn="1"/>
        </p:nvSpPr>
        <p:spPr bwMode="auto">
          <a:xfrm flipH="1">
            <a:off x="384176" y="4572000"/>
            <a:ext cx="8759825" cy="34529"/>
          </a:xfrm>
          <a:prstGeom prst="rect">
            <a:avLst/>
          </a:prstGeom>
          <a:gradFill rotWithShape="1">
            <a:gsLst>
              <a:gs pos="0">
                <a:srgbClr val="168136"/>
              </a:gs>
              <a:gs pos="999">
                <a:srgbClr val="168136"/>
              </a:gs>
              <a:gs pos="100000">
                <a:srgbClr val="68B133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/>
          </a:p>
        </p:txBody>
      </p:sp>
      <p:pic>
        <p:nvPicPr>
          <p:cNvPr id="5" name="Picture 9" descr="IFAC_Logo_MASTERcolor_092711-CS4.png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 bwMode="auto">
          <a:xfrm>
            <a:off x="3098597" y="1650244"/>
            <a:ext cx="2946809" cy="6428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TextBox 6"/>
          <p:cNvSpPr txBox="1"/>
          <p:nvPr userDrawn="1"/>
        </p:nvSpPr>
        <p:spPr>
          <a:xfrm>
            <a:off x="3462103" y="3829050"/>
            <a:ext cx="23263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>
                <a:solidFill>
                  <a:schemeClr val="tx2">
                    <a:lumMod val="65000"/>
                    <a:lumOff val="35000"/>
                  </a:schemeClr>
                </a:solidFill>
                <a:hlinkClick r:id="rId3"/>
              </a:rPr>
              <a:t>www.ethicsboard.org</a:t>
            </a:r>
            <a:endParaRPr lang="en-US" sz="1800" dirty="0">
              <a:solidFill>
                <a:schemeClr val="tx2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392953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381000" y="342900"/>
            <a:ext cx="7543800" cy="4000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9" name="Subtitle 2"/>
          <p:cNvSpPr>
            <a:spLocks noGrp="1"/>
          </p:cNvSpPr>
          <p:nvPr>
            <p:ph type="subTitle" idx="10"/>
          </p:nvPr>
        </p:nvSpPr>
        <p:spPr>
          <a:xfrm>
            <a:off x="381000" y="114300"/>
            <a:ext cx="2667000" cy="171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2306726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817854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4787"/>
            <a:ext cx="5791200" cy="481013"/>
          </a:xfrm>
        </p:spPr>
        <p:txBody>
          <a:bodyPr/>
          <a:lstStyle>
            <a:lvl1pPr algn="l">
              <a:defRPr sz="24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200151"/>
            <a:ext cx="5111750" cy="3200400"/>
          </a:xfrm>
        </p:spPr>
        <p:txBody>
          <a:bodyPr/>
          <a:lstStyle>
            <a:lvl1pPr>
              <a:defRPr sz="24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01" y="1200151"/>
            <a:ext cx="3084513" cy="320039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960684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1" y="3305176"/>
            <a:ext cx="8113713" cy="1021556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1" y="2180035"/>
            <a:ext cx="8113713" cy="1125140"/>
          </a:xfrm>
        </p:spPr>
        <p:txBody>
          <a:bodyPr anchor="b"/>
          <a:lstStyle>
            <a:lvl1pPr marL="0" indent="0">
              <a:buNone/>
              <a:defRPr sz="24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94396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1485900"/>
            <a:ext cx="4114800" cy="3086100"/>
          </a:xfrm>
        </p:spPr>
        <p:txBody>
          <a:bodyPr/>
          <a:lstStyle>
            <a:lvl1pPr>
              <a:defRPr sz="24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37100" y="1485900"/>
            <a:ext cx="4114800" cy="3086100"/>
          </a:xfrm>
        </p:spPr>
        <p:txBody>
          <a:bodyPr/>
          <a:lstStyle>
            <a:lvl1pPr>
              <a:defRPr sz="24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381000" y="342900"/>
            <a:ext cx="7543800" cy="4000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Subtitle 2"/>
          <p:cNvSpPr>
            <a:spLocks noGrp="1"/>
          </p:cNvSpPr>
          <p:nvPr>
            <p:ph type="subTitle" idx="10"/>
          </p:nvPr>
        </p:nvSpPr>
        <p:spPr>
          <a:xfrm>
            <a:off x="381000" y="114300"/>
            <a:ext cx="2667000" cy="171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3646529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81000" y="342900"/>
            <a:ext cx="7543800" cy="4000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0"/>
          </p:nvPr>
        </p:nvSpPr>
        <p:spPr>
          <a:xfrm>
            <a:off x="381000" y="114300"/>
            <a:ext cx="2667000" cy="171450"/>
          </a:xfrm>
        </p:spPr>
        <p:txBody>
          <a:bodyPr lIns="0" tIns="0" rIns="0" bIns="0"/>
          <a:lstStyle>
            <a:lvl1pPr marL="0" indent="0" algn="l"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323325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87530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1000" y="1200150"/>
            <a:ext cx="8458200" cy="3143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US" noProof="0" dirty="0" smtClean="0"/>
          </a:p>
        </p:txBody>
      </p:sp>
    </p:spTree>
    <p:extLst>
      <p:ext uri="{BB962C8B-B14F-4D97-AF65-F5344CB8AC3E}">
        <p14:creationId xmlns:p14="http://schemas.microsoft.com/office/powerpoint/2010/main" val="6392953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62" name="Picture 17" descr="Ribbon_green_top.png"/>
          <p:cNvPicPr>
            <a:picLocks noChangeAspect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6350" y="1"/>
            <a:ext cx="9131300" cy="9263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5363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85750"/>
            <a:ext cx="754380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143000"/>
            <a:ext cx="8458200" cy="3086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pic>
        <p:nvPicPr>
          <p:cNvPr id="15365" name="Picture 6" descr="IFAC_Logo_MASTERcolor_092711-CS4.png"/>
          <p:cNvPicPr>
            <a:picLocks noChangeAspect="1"/>
          </p:cNvPicPr>
          <p:nvPr/>
        </p:nvPicPr>
        <p:blipFill>
          <a:blip r:embed="rId13"/>
          <a:stretch>
            <a:fillRect/>
          </a:stretch>
        </p:blipFill>
        <p:spPr bwMode="auto">
          <a:xfrm>
            <a:off x="381000" y="4762504"/>
            <a:ext cx="1096963" cy="2393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5367" name="Rectangle 5"/>
          <p:cNvSpPr>
            <a:spLocks noChangeArrowheads="1"/>
          </p:cNvSpPr>
          <p:nvPr/>
        </p:nvSpPr>
        <p:spPr bwMode="auto">
          <a:xfrm flipH="1">
            <a:off x="384176" y="4572000"/>
            <a:ext cx="8759825" cy="34529"/>
          </a:xfrm>
          <a:prstGeom prst="rect">
            <a:avLst/>
          </a:prstGeom>
          <a:gradFill rotWithShape="1">
            <a:gsLst>
              <a:gs pos="0">
                <a:srgbClr val="168136"/>
              </a:gs>
              <a:gs pos="999">
                <a:srgbClr val="168136"/>
              </a:gs>
              <a:gs pos="100000">
                <a:srgbClr val="68B133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" name="Slide Number Placeholder 3"/>
          <p:cNvSpPr txBox="1">
            <a:spLocks noGrp="1"/>
          </p:cNvSpPr>
          <p:nvPr userDrawn="1"/>
        </p:nvSpPr>
        <p:spPr bwMode="auto">
          <a:xfrm>
            <a:off x="6424616" y="4824412"/>
            <a:ext cx="2414587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>
            <a:lvl1pPr defTabSz="4572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37931725" indent="-37474525" defTabSz="4572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pPr algn="r">
              <a:defRPr/>
            </a:pPr>
            <a:r>
              <a:rPr lang="en-US" sz="800" dirty="0" smtClean="0">
                <a:solidFill>
                  <a:schemeClr val="bg2"/>
                </a:solidFill>
                <a:cs typeface="MS PGothic" charset="0"/>
              </a:rPr>
              <a:t>Page </a:t>
            </a:r>
            <a:fld id="{95158037-59F0-9C4B-B231-1C776117AADA}" type="slidenum">
              <a:rPr lang="en-US" sz="800" smtClean="0">
                <a:solidFill>
                  <a:schemeClr val="bg2"/>
                </a:solidFill>
              </a:rPr>
              <a:pPr algn="r">
                <a:defRPr/>
              </a:pPr>
              <a:t>‹#›</a:t>
            </a:fld>
            <a:r>
              <a:rPr lang="en-US" sz="800" dirty="0" smtClean="0">
                <a:solidFill>
                  <a:schemeClr val="bg2"/>
                </a:solidFill>
                <a:cs typeface="MS PGothic" charset="0"/>
              </a:rPr>
              <a:t>  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4" r:id="rId1"/>
    <p:sldLayoutId id="2147483831" r:id="rId2"/>
    <p:sldLayoutId id="2147483846" r:id="rId3"/>
    <p:sldLayoutId id="2147483847" r:id="rId4"/>
    <p:sldLayoutId id="2147483832" r:id="rId5"/>
    <p:sldLayoutId id="2147483833" r:id="rId6"/>
    <p:sldLayoutId id="2147483834" r:id="rId7"/>
    <p:sldLayoutId id="2147483835" r:id="rId8"/>
    <p:sldLayoutId id="2147483836" r:id="rId9"/>
    <p:sldLayoutId id="2147483845" r:id="rId10"/>
  </p:sldLayoutIdLst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+mj-lt"/>
          <a:ea typeface="ＭＳ Ｐゴシック" charset="0"/>
          <a:cs typeface="ＭＳ Ｐゴシック" charset="0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Arial" charset="0"/>
          <a:ea typeface="ＭＳ Ｐゴシック" charset="0"/>
          <a:cs typeface="ＭＳ Ｐゴシック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" charset="0"/>
          <a:ea typeface="ヒラギノ角ゴ Pro W3" charset="-128"/>
          <a:cs typeface="ヒラギノ角ゴ Pro W3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16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14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1200">
          <a:solidFill>
            <a:schemeClr val="tx2">
              <a:lumMod val="65000"/>
              <a:lumOff val="35000"/>
            </a:schemeClr>
          </a:solidFill>
          <a:latin typeface="+mn-lt"/>
          <a:ea typeface="ＭＳ Ｐゴシック" charset="0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0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extBox 1"/>
          <p:cNvSpPr txBox="1">
            <a:spLocks noChangeArrowheads="1"/>
          </p:cNvSpPr>
          <p:nvPr/>
        </p:nvSpPr>
        <p:spPr bwMode="auto">
          <a:xfrm>
            <a:off x="5664200" y="3343276"/>
            <a:ext cx="184731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ヒラギノ角ゴ Pro W3" charset="0"/>
                <a:cs typeface="ヒラギノ角ゴ Pro W3" charset="0"/>
              </a:defRPr>
            </a:lvl9pPr>
          </a:lstStyle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Structure of the Code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4267200" y="2484834"/>
            <a:ext cx="4648200" cy="2449115"/>
          </a:xfrm>
        </p:spPr>
        <p:txBody>
          <a:bodyPr/>
          <a:lstStyle/>
          <a:p>
            <a:pPr marL="231775" indent="-231775"/>
            <a:r>
              <a:rPr lang="en-US" sz="2400" b="1" dirty="0" smtClean="0">
                <a:latin typeface="Arial" charset="0"/>
              </a:rPr>
              <a:t>Don </a:t>
            </a:r>
            <a:r>
              <a:rPr lang="en-US" sz="2400" b="1" dirty="0" smtClean="0">
                <a:latin typeface="Arial" charset="0"/>
              </a:rPr>
              <a:t>Thomson, Working Group Chair</a:t>
            </a:r>
            <a:endParaRPr lang="en-US" sz="2400" b="1" dirty="0" smtClean="0">
              <a:latin typeface="Arial" charset="0"/>
            </a:endParaRPr>
          </a:p>
          <a:p>
            <a:endParaRPr lang="en-US" sz="2400" b="1" dirty="0" smtClean="0">
              <a:latin typeface="Arial" charset="0"/>
            </a:endParaRPr>
          </a:p>
          <a:p>
            <a:r>
              <a:rPr lang="en-US" sz="2000" b="1" dirty="0" smtClean="0">
                <a:latin typeface="Arial" charset="0"/>
              </a:rPr>
              <a:t>IESBA Meeting</a:t>
            </a:r>
          </a:p>
          <a:p>
            <a:r>
              <a:rPr lang="en-US" sz="2000" b="1" dirty="0" smtClean="0">
                <a:latin typeface="Arial" charset="0"/>
              </a:rPr>
              <a:t>June 10-12 2013</a:t>
            </a:r>
            <a:endParaRPr lang="en-US" sz="2000" b="1" dirty="0" smtClean="0">
              <a:latin typeface="Arial" charset="0"/>
            </a:endParaRPr>
          </a:p>
          <a:p>
            <a:r>
              <a:rPr lang="en-US" sz="2000" b="1" dirty="0" smtClean="0">
                <a:latin typeface="Arial" charset="0"/>
              </a:rPr>
              <a:t>New York, USA </a:t>
            </a:r>
          </a:p>
          <a:p>
            <a:endParaRPr lang="en-US" dirty="0" smtClean="0">
              <a:latin typeface="Arial" charset="0"/>
            </a:endParaRPr>
          </a:p>
          <a:p>
            <a:endParaRPr lang="en-US" dirty="0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>
          <a:xfrm>
            <a:off x="381000" y="1143000"/>
            <a:ext cx="8458200" cy="3409950"/>
          </a:xfrm>
        </p:spPr>
        <p:txBody>
          <a:bodyPr/>
          <a:lstStyle/>
          <a:p>
            <a:pPr marL="342900" lvl="1" indent="-342900">
              <a:buChar char="•"/>
            </a:pPr>
            <a:r>
              <a:rPr lang="en-US" sz="2400" dirty="0" smtClean="0">
                <a:latin typeface="Arial" charset="0"/>
                <a:cs typeface="ＭＳ Ｐゴシック" charset="0"/>
              </a:rPr>
              <a:t>Plain English Style Guide</a:t>
            </a:r>
          </a:p>
          <a:p>
            <a:pPr lvl="1">
              <a:spcBef>
                <a:spcPts val="900"/>
              </a:spcBef>
            </a:pPr>
            <a:r>
              <a:rPr lang="en-US" sz="2000" dirty="0" smtClean="0">
                <a:latin typeface="Arial" charset="0"/>
                <a:cs typeface="ＭＳ Ｐゴシック" charset="0"/>
              </a:rPr>
              <a:t>Encouraging the use of plain English</a:t>
            </a:r>
          </a:p>
          <a:p>
            <a:pPr lvl="1">
              <a:spcBef>
                <a:spcPts val="900"/>
              </a:spcBef>
            </a:pPr>
            <a:r>
              <a:rPr lang="en-US" sz="2000" dirty="0" smtClean="0">
                <a:latin typeface="Arial" charset="0"/>
                <a:cs typeface="ＭＳ Ｐゴシック" charset="0"/>
              </a:rPr>
              <a:t>Discouraging long and complex sentences</a:t>
            </a:r>
            <a:endParaRPr lang="en-US" sz="2000" dirty="0" smtClean="0">
              <a:latin typeface="Arial" charset="0"/>
            </a:endParaRPr>
          </a:p>
          <a:p>
            <a:pPr marL="342900" lvl="1" indent="-342900">
              <a:spcBef>
                <a:spcPts val="900"/>
              </a:spcBef>
              <a:buChar char="•"/>
            </a:pPr>
            <a:r>
              <a:rPr lang="en-US" sz="2400" dirty="0" smtClean="0">
                <a:latin typeface="Arial" charset="0"/>
                <a:cs typeface="ＭＳ Ｐゴシック" charset="0"/>
              </a:rPr>
              <a:t>High level summaries</a:t>
            </a:r>
          </a:p>
          <a:p>
            <a:pPr marL="342900" lvl="1" indent="-342900">
              <a:spcBef>
                <a:spcPts val="900"/>
              </a:spcBef>
              <a:buChar char="•"/>
            </a:pPr>
            <a:r>
              <a:rPr lang="en-US" sz="2400" dirty="0" smtClean="0">
                <a:latin typeface="Arial" charset="0"/>
                <a:cs typeface="ＭＳ Ｐゴシック" charset="0"/>
              </a:rPr>
              <a:t>Hyperlinks for an electronic Code</a:t>
            </a:r>
          </a:p>
          <a:p>
            <a:pPr marL="342900" lvl="1" indent="-342900">
              <a:spcBef>
                <a:spcPts val="900"/>
              </a:spcBef>
              <a:buChar char="•"/>
            </a:pPr>
            <a:r>
              <a:rPr lang="en-US" sz="2400" dirty="0" smtClean="0">
                <a:latin typeface="Arial" charset="0"/>
                <a:cs typeface="ＭＳ Ｐゴシック" charset="0"/>
              </a:rPr>
              <a:t>Project addressing responsibility</a:t>
            </a:r>
          </a:p>
          <a:p>
            <a:pPr lvl="1">
              <a:spcBef>
                <a:spcPts val="900"/>
              </a:spcBef>
            </a:pPr>
            <a:r>
              <a:rPr lang="en-US" sz="2000" dirty="0" smtClean="0">
                <a:latin typeface="Arial" charset="0"/>
                <a:cs typeface="ＭＳ Ｐゴシック" charset="0"/>
              </a:rPr>
              <a:t>Facilitating identification of responsibility for complying with specific requirements and prohibitions in the Code</a:t>
            </a:r>
            <a:endParaRPr lang="en-US" sz="2000" dirty="0"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 smtClean="0">
                <a:latin typeface="Arial" charset="0"/>
              </a:rPr>
              <a:t>Possible Short Term Initiatives</a:t>
            </a:r>
            <a:endParaRPr lang="en-US" sz="2800" dirty="0">
              <a:latin typeface="Arial" charset="0"/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39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buNone/>
            </a:pPr>
            <a:r>
              <a:rPr lang="en-US" dirty="0" smtClean="0"/>
              <a:t>IESBA </a:t>
            </a:r>
            <a:r>
              <a:rPr lang="en-US" dirty="0"/>
              <a:t>members are asked for views </a:t>
            </a:r>
            <a:r>
              <a:rPr lang="en-US" dirty="0" smtClean="0"/>
              <a:t>on:</a:t>
            </a:r>
            <a:endParaRPr lang="en-US" dirty="0"/>
          </a:p>
          <a:p>
            <a:pPr lvl="0">
              <a:spcBef>
                <a:spcPts val="1200"/>
              </a:spcBef>
            </a:pPr>
            <a:r>
              <a:rPr lang="en-US" sz="2000" dirty="0"/>
              <a:t>Whether resources should be committed to short term initiatives before the preliminary research has been </a:t>
            </a:r>
            <a:r>
              <a:rPr lang="en-US" sz="2000" dirty="0" smtClean="0"/>
              <a:t>completed</a:t>
            </a:r>
            <a:endParaRPr lang="en-US" sz="2000" dirty="0"/>
          </a:p>
          <a:p>
            <a:pPr>
              <a:spcBef>
                <a:spcPts val="1200"/>
              </a:spcBef>
            </a:pPr>
            <a:r>
              <a:rPr lang="en-US" sz="2000" dirty="0"/>
              <a:t>The merits of the </a:t>
            </a:r>
            <a:r>
              <a:rPr lang="en-US" sz="2000" dirty="0" smtClean="0"/>
              <a:t>four short </a:t>
            </a:r>
            <a:r>
              <a:rPr lang="en-US" sz="2000" dirty="0"/>
              <a:t>term </a:t>
            </a:r>
            <a:r>
              <a:rPr lang="en-US" sz="2000" dirty="0" smtClean="0"/>
              <a:t>initiatives identified</a:t>
            </a:r>
            <a:endParaRPr lang="en-US" sz="2000" dirty="0"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>
                <a:latin typeface="Arial" charset="0"/>
              </a:rPr>
              <a:t>Short Term Initiatives</a:t>
            </a: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39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>
          <a:xfrm>
            <a:off x="381000" y="1143000"/>
            <a:ext cx="8458200" cy="3409950"/>
          </a:xfrm>
        </p:spPr>
        <p:txBody>
          <a:bodyPr/>
          <a:lstStyle/>
          <a:p>
            <a:pPr marL="342900" lvl="1" indent="-342900">
              <a:buChar char="•"/>
            </a:pPr>
            <a:r>
              <a:rPr lang="en-US" sz="2400" dirty="0" smtClean="0">
                <a:latin typeface="Arial" charset="0"/>
                <a:cs typeface="ＭＳ Ｐゴシック" charset="0"/>
              </a:rPr>
              <a:t>September 2013:	Status report</a:t>
            </a:r>
          </a:p>
          <a:p>
            <a:pPr marL="342900" lvl="1" indent="-342900">
              <a:spcBef>
                <a:spcPts val="700"/>
              </a:spcBef>
              <a:buChar char="•"/>
            </a:pPr>
            <a:r>
              <a:rPr lang="en-US" sz="2400" dirty="0" smtClean="0">
                <a:latin typeface="Arial" charset="0"/>
                <a:cs typeface="ＭＳ Ｐゴシック" charset="0"/>
              </a:rPr>
              <a:t>December 2013:	Preliminary report on research findings</a:t>
            </a:r>
          </a:p>
          <a:p>
            <a:pPr marL="342900" lvl="1" indent="-342900">
              <a:spcBef>
                <a:spcPts val="700"/>
              </a:spcBef>
              <a:buChar char="•"/>
            </a:pPr>
            <a:r>
              <a:rPr lang="en-US" sz="2400" dirty="0" smtClean="0">
                <a:latin typeface="Arial" charset="0"/>
                <a:cs typeface="ＭＳ Ｐゴシック" charset="0"/>
              </a:rPr>
              <a:t>April 2014</a:t>
            </a:r>
            <a:r>
              <a:rPr lang="en-US" sz="2400" dirty="0" smtClean="0">
                <a:latin typeface="Arial" charset="0"/>
                <a:cs typeface="ＭＳ Ｐゴシック" charset="0"/>
              </a:rPr>
              <a:t>:	</a:t>
            </a:r>
            <a:r>
              <a:rPr lang="en-US" sz="2400" dirty="0" smtClean="0">
                <a:latin typeface="Arial" charset="0"/>
                <a:cs typeface="ＭＳ Ｐゴシック" charset="0"/>
              </a:rPr>
              <a:t> Final </a:t>
            </a:r>
            <a:r>
              <a:rPr lang="en-US" sz="2400" dirty="0" smtClean="0">
                <a:latin typeface="Arial" charset="0"/>
                <a:cs typeface="ＭＳ Ｐゴシック" charset="0"/>
              </a:rPr>
              <a:t>report on research findings</a:t>
            </a:r>
          </a:p>
          <a:p>
            <a:pPr lvl="1">
              <a:spcBef>
                <a:spcPts val="700"/>
              </a:spcBef>
            </a:pPr>
            <a:r>
              <a:rPr lang="en-US" sz="2000" dirty="0" smtClean="0">
                <a:latin typeface="Arial" charset="0"/>
              </a:rPr>
              <a:t>Including recommendations to the Board</a:t>
            </a:r>
          </a:p>
          <a:p>
            <a:pPr lvl="1">
              <a:spcBef>
                <a:spcPts val="700"/>
              </a:spcBef>
            </a:pPr>
            <a:r>
              <a:rPr lang="en-US" sz="2000" dirty="0" smtClean="0">
                <a:latin typeface="Arial" charset="0"/>
              </a:rPr>
              <a:t>Short- and longer-term initiatives</a:t>
            </a:r>
          </a:p>
          <a:p>
            <a:pPr lvl="1">
              <a:spcBef>
                <a:spcPts val="700"/>
              </a:spcBef>
            </a:pPr>
            <a:r>
              <a:rPr lang="en-US" sz="2000" dirty="0" smtClean="0">
                <a:latin typeface="Arial" charset="0"/>
              </a:rPr>
              <a:t>Input to assist the Board in establishing timelines</a:t>
            </a:r>
          </a:p>
          <a:p>
            <a:pPr lvl="1">
              <a:spcBef>
                <a:spcPts val="700"/>
              </a:spcBef>
            </a:pPr>
            <a:r>
              <a:rPr lang="en-US" sz="2000" dirty="0" smtClean="0">
                <a:latin typeface="Arial" charset="0"/>
                <a:cs typeface="ＭＳ Ｐゴシック" charset="0"/>
              </a:rPr>
              <a:t>Consider a consultation paper on longer-term elements</a:t>
            </a:r>
          </a:p>
          <a:p>
            <a:pPr marL="342900" lvl="1" indent="-342900">
              <a:spcBef>
                <a:spcPts val="700"/>
              </a:spcBef>
              <a:buChar char="•"/>
            </a:pPr>
            <a:r>
              <a:rPr lang="en-US" sz="2400" dirty="0" smtClean="0">
                <a:latin typeface="Arial" charset="0"/>
                <a:cs typeface="ＭＳ Ｐゴシック" charset="0"/>
              </a:rPr>
              <a:t>July </a:t>
            </a:r>
            <a:r>
              <a:rPr lang="en-US" sz="2400" dirty="0" smtClean="0">
                <a:latin typeface="Arial" charset="0"/>
                <a:cs typeface="ＭＳ Ｐゴシック" charset="0"/>
              </a:rPr>
              <a:t>2014:	Final draft consultation paper</a:t>
            </a:r>
          </a:p>
          <a:p>
            <a:endParaRPr lang="en-US" dirty="0" smtClean="0">
              <a:latin typeface="Arial" charset="0"/>
            </a:endParaRPr>
          </a:p>
          <a:p>
            <a:endParaRPr lang="en-US" dirty="0"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 smtClean="0">
                <a:latin typeface="Arial" charset="0"/>
              </a:rPr>
              <a:t>Tentative Timeline</a:t>
            </a:r>
            <a:endParaRPr lang="en-US" sz="2800" dirty="0">
              <a:latin typeface="Arial" charset="0"/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39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23066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>
          <a:xfrm>
            <a:off x="381000" y="1143000"/>
            <a:ext cx="8458200" cy="3486150"/>
          </a:xfrm>
        </p:spPr>
        <p:txBody>
          <a:bodyPr/>
          <a:lstStyle/>
          <a:p>
            <a:r>
              <a:rPr lang="en-US" dirty="0" smtClean="0"/>
              <a:t>Some stakeholders have expressed concern about usability, including understandability and enforcement</a:t>
            </a:r>
          </a:p>
          <a:p>
            <a:r>
              <a:rPr lang="en-US" dirty="0" smtClean="0"/>
              <a:t>This may be impacting adoption and implementation</a:t>
            </a:r>
          </a:p>
          <a:p>
            <a:r>
              <a:rPr lang="en-US" dirty="0" smtClean="0"/>
              <a:t>Board focused on issue in 2012; formed Working Group</a:t>
            </a:r>
          </a:p>
          <a:p>
            <a:r>
              <a:rPr lang="en-US" dirty="0" smtClean="0"/>
              <a:t>Board discussed WG's preliminary thoughts in March 2013</a:t>
            </a:r>
          </a:p>
          <a:p>
            <a:r>
              <a:rPr lang="en-US" dirty="0" smtClean="0"/>
              <a:t>Input also received from CAG, National </a:t>
            </a:r>
            <a:r>
              <a:rPr lang="en-US" dirty="0" smtClean="0"/>
              <a:t>Standard Setters (NSS) Group</a:t>
            </a:r>
            <a:r>
              <a:rPr lang="en-US" dirty="0" smtClean="0"/>
              <a:t>, individual </a:t>
            </a:r>
            <a:r>
              <a:rPr lang="en-US" dirty="0" smtClean="0"/>
              <a:t>standard setters</a:t>
            </a:r>
            <a:r>
              <a:rPr lang="en-US" dirty="0" smtClean="0"/>
              <a:t>, </a:t>
            </a:r>
            <a:r>
              <a:rPr lang="en-US" dirty="0" smtClean="0"/>
              <a:t>IFAC SMP </a:t>
            </a:r>
            <a:r>
              <a:rPr lang="en-US" dirty="0" smtClean="0"/>
              <a:t>Committee and Strategic Review respondents</a:t>
            </a: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 smtClean="0">
                <a:latin typeface="Arial" charset="0"/>
              </a:rPr>
              <a:t>Background</a:t>
            </a:r>
            <a:endParaRPr lang="en-US" sz="2800" dirty="0">
              <a:latin typeface="Arial" charset="0"/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39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81000" y="1143000"/>
            <a:ext cx="8458200" cy="3409950"/>
          </a:xfrm>
        </p:spPr>
        <p:txBody>
          <a:bodyPr/>
          <a:lstStyle/>
          <a:p>
            <a:r>
              <a:rPr lang="en-US" dirty="0" smtClean="0"/>
              <a:t>Widespread, strong support</a:t>
            </a:r>
          </a:p>
          <a:p>
            <a:pPr>
              <a:spcBef>
                <a:spcPts val="1000"/>
              </a:spcBef>
            </a:pPr>
            <a:r>
              <a:rPr lang="en-US" dirty="0" smtClean="0"/>
              <a:t>Perform research before undertaking initiatives</a:t>
            </a:r>
          </a:p>
          <a:p>
            <a:pPr lvl="1">
              <a:spcBef>
                <a:spcPts val="1000"/>
              </a:spcBef>
            </a:pPr>
            <a:r>
              <a:rPr lang="en-US" sz="2000" dirty="0" smtClean="0"/>
              <a:t>Discussion with </a:t>
            </a:r>
            <a:r>
              <a:rPr lang="en-US" sz="2000" dirty="0" smtClean="0"/>
              <a:t>standard setters </a:t>
            </a:r>
            <a:r>
              <a:rPr lang="en-US" sz="2000" dirty="0" smtClean="0"/>
              <a:t>welcomed</a:t>
            </a:r>
          </a:p>
          <a:p>
            <a:pPr lvl="1">
              <a:spcBef>
                <a:spcPts val="1000"/>
              </a:spcBef>
            </a:pPr>
            <a:r>
              <a:rPr lang="en-US" sz="2000" dirty="0" smtClean="0"/>
              <a:t>Similar initiatives by certain </a:t>
            </a:r>
            <a:r>
              <a:rPr lang="en-US" sz="2000" dirty="0" smtClean="0"/>
              <a:t>standard setters </a:t>
            </a:r>
            <a:r>
              <a:rPr lang="en-US" sz="2000" dirty="0" smtClean="0"/>
              <a:t>may provide insights</a:t>
            </a:r>
          </a:p>
          <a:p>
            <a:pPr>
              <a:spcBef>
                <a:spcPts val="1000"/>
              </a:spcBef>
            </a:pPr>
            <a:r>
              <a:rPr lang="en-US" dirty="0" smtClean="0"/>
              <a:t>Timing should be influenced by the research findings</a:t>
            </a:r>
          </a:p>
          <a:p>
            <a:pPr lvl="1">
              <a:spcBef>
                <a:spcPts val="1000"/>
              </a:spcBef>
            </a:pPr>
            <a:r>
              <a:rPr lang="en-US" sz="2000" dirty="0" smtClean="0"/>
              <a:t>Importance and urgency</a:t>
            </a:r>
          </a:p>
          <a:p>
            <a:pPr lvl="1">
              <a:spcBef>
                <a:spcPts val="1000"/>
              </a:spcBef>
            </a:pPr>
            <a:r>
              <a:rPr lang="en-US" sz="2000" dirty="0" smtClean="0"/>
              <a:t>Also consider relative priorities, available resources, change management </a:t>
            </a:r>
            <a:endParaRPr lang="en-US" sz="20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381000" y="364934"/>
            <a:ext cx="7543800" cy="400050"/>
          </a:xfrm>
        </p:spPr>
        <p:txBody>
          <a:bodyPr/>
          <a:lstStyle/>
          <a:p>
            <a:r>
              <a:rPr lang="en-US" sz="2800" dirty="0" smtClean="0"/>
              <a:t>General Input Received to Date</a:t>
            </a:r>
            <a:endParaRPr lang="en-US" sz="2800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Objective:  Identify and recommend to the Board ways to improve the usability of the Code, thereby facilitating adoption or convergence, effective implementation and consistent application</a:t>
            </a:r>
          </a:p>
          <a:p>
            <a:r>
              <a:rPr lang="en-US" dirty="0" smtClean="0"/>
              <a:t>Perform research; communicate with stakeholders</a:t>
            </a:r>
          </a:p>
          <a:p>
            <a:r>
              <a:rPr lang="en-US" dirty="0" smtClean="0"/>
              <a:t>Focus in particular on drafting conventions, format, structure and delivery media</a:t>
            </a:r>
          </a:p>
          <a:p>
            <a:r>
              <a:rPr lang="en-US" dirty="0" smtClean="0"/>
              <a:t>Report findings and recommendations to the Board</a:t>
            </a: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 smtClean="0">
                <a:latin typeface="Arial" charset="0"/>
              </a:rPr>
              <a:t>Proposed Terms of Reference</a:t>
            </a:r>
            <a:r>
              <a:rPr lang="en-US" sz="1800" dirty="0" smtClean="0">
                <a:latin typeface="Arial" charset="0"/>
              </a:rPr>
              <a:t>  (8-A Appendix A)</a:t>
            </a:r>
            <a:endParaRPr lang="en-US" sz="1800" dirty="0">
              <a:latin typeface="Arial" charset="0"/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39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/>
              <a:t>IESBA members are </a:t>
            </a:r>
            <a:r>
              <a:rPr lang="en-US" dirty="0" smtClean="0"/>
              <a:t>asked to approve</a:t>
            </a:r>
          </a:p>
          <a:p>
            <a:r>
              <a:rPr lang="en-US" dirty="0" smtClean="0"/>
              <a:t>The Working Group’s </a:t>
            </a:r>
            <a:r>
              <a:rPr lang="en-US" dirty="0"/>
              <a:t>proposed Terms of </a:t>
            </a:r>
            <a:r>
              <a:rPr lang="en-US" dirty="0" smtClean="0"/>
              <a:t>Reference</a:t>
            </a:r>
            <a:endParaRPr lang="en-CA" dirty="0" smtClean="0"/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 smtClean="0">
                <a:latin typeface="Arial" charset="0"/>
              </a:rPr>
              <a:t>Proposed Terms of Reference: </a:t>
            </a:r>
            <a:endParaRPr lang="en-US" sz="2800" dirty="0">
              <a:latin typeface="Arial" charset="0"/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39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>
          <a:xfrm>
            <a:off x="381000" y="1143000"/>
            <a:ext cx="8458200" cy="3486150"/>
          </a:xfrm>
        </p:spPr>
        <p:txBody>
          <a:bodyPr/>
          <a:lstStyle/>
          <a:p>
            <a:r>
              <a:rPr lang="en-US" dirty="0" smtClean="0">
                <a:latin typeface="Arial" charset="0"/>
              </a:rPr>
              <a:t>Research will address concerns related to the structure of the Code impacting adoption, convergence and/or implementation, including</a:t>
            </a:r>
            <a:endParaRPr lang="en-US" dirty="0">
              <a:latin typeface="Arial" charset="0"/>
            </a:endParaRPr>
          </a:p>
          <a:p>
            <a:pPr lvl="1">
              <a:spcBef>
                <a:spcPts val="600"/>
              </a:spcBef>
            </a:pPr>
            <a:r>
              <a:rPr lang="en-US" dirty="0" smtClean="0"/>
              <a:t>Impediments to the identification of specific individuals </a:t>
            </a:r>
            <a:r>
              <a:rPr lang="en-US" dirty="0"/>
              <a:t>within </a:t>
            </a:r>
            <a:r>
              <a:rPr lang="en-US" dirty="0" smtClean="0"/>
              <a:t>a </a:t>
            </a:r>
            <a:r>
              <a:rPr lang="en-US" dirty="0"/>
              <a:t>firm </a:t>
            </a:r>
            <a:r>
              <a:rPr lang="en-US" dirty="0" smtClean="0"/>
              <a:t>responsible for </a:t>
            </a:r>
            <a:r>
              <a:rPr lang="en-US" dirty="0"/>
              <a:t>actions related to </a:t>
            </a:r>
            <a:r>
              <a:rPr lang="en-US" dirty="0" smtClean="0"/>
              <a:t>independence (Responsibility)</a:t>
            </a:r>
          </a:p>
          <a:p>
            <a:pPr lvl="1">
              <a:spcBef>
                <a:spcPts val="600"/>
              </a:spcBef>
            </a:pPr>
            <a:r>
              <a:rPr lang="en-US" dirty="0" smtClean="0"/>
              <a:t>Impediments to the identification of requirements </a:t>
            </a:r>
            <a:r>
              <a:rPr lang="en-US" dirty="0"/>
              <a:t>and prohibitions </a:t>
            </a:r>
            <a:r>
              <a:rPr lang="en-US" dirty="0" smtClean="0"/>
              <a:t>separately from </a:t>
            </a:r>
            <a:r>
              <a:rPr lang="en-US" dirty="0"/>
              <a:t>application </a:t>
            </a:r>
            <a:r>
              <a:rPr lang="en-US" dirty="0" smtClean="0"/>
              <a:t>guidance (Visibility)</a:t>
            </a:r>
          </a:p>
          <a:p>
            <a:pPr lvl="1">
              <a:spcBef>
                <a:spcPts val="600"/>
              </a:spcBef>
            </a:pPr>
            <a:r>
              <a:rPr lang="en-US" dirty="0" smtClean="0"/>
              <a:t>Impediments to understandability, such as the length </a:t>
            </a:r>
            <a:r>
              <a:rPr lang="en-US" dirty="0"/>
              <a:t>and complexity of sentences, style of </a:t>
            </a:r>
            <a:r>
              <a:rPr lang="en-US" dirty="0" smtClean="0"/>
              <a:t>wording and structure </a:t>
            </a:r>
            <a:r>
              <a:rPr lang="en-US" dirty="0"/>
              <a:t>of the </a:t>
            </a:r>
            <a:r>
              <a:rPr lang="en-US" dirty="0" smtClean="0"/>
              <a:t>Code</a:t>
            </a:r>
          </a:p>
          <a:p>
            <a:pPr lvl="1">
              <a:spcBef>
                <a:spcPts val="600"/>
              </a:spcBef>
            </a:pPr>
            <a:r>
              <a:rPr lang="en-US" dirty="0" smtClean="0"/>
              <a:t>Impediments to translation</a:t>
            </a:r>
          </a:p>
          <a:p>
            <a:pPr lvl="1"/>
            <a:endParaRPr lang="en-US" dirty="0">
              <a:latin typeface="Arial" charset="0"/>
            </a:endParaRPr>
          </a:p>
          <a:p>
            <a:endParaRPr lang="en-US" dirty="0" smtClean="0">
              <a:latin typeface="Arial" charset="0"/>
            </a:endParaRPr>
          </a:p>
          <a:p>
            <a:endParaRPr lang="en-US" dirty="0" smtClean="0">
              <a:latin typeface="Arial" charset="0"/>
            </a:endParaRPr>
          </a:p>
          <a:p>
            <a:endParaRPr lang="en-US" dirty="0" smtClean="0">
              <a:latin typeface="Arial" charset="0"/>
            </a:endParaRPr>
          </a:p>
          <a:p>
            <a:endParaRPr lang="en-US" dirty="0" smtClean="0">
              <a:latin typeface="Arial" charset="0"/>
            </a:endParaRPr>
          </a:p>
          <a:p>
            <a:endParaRPr lang="en-US" dirty="0" smtClean="0">
              <a:latin typeface="Arial" charset="0"/>
            </a:endParaRPr>
          </a:p>
          <a:p>
            <a:endParaRPr lang="en-US" dirty="0"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 smtClean="0">
                <a:latin typeface="Arial" charset="0"/>
              </a:rPr>
              <a:t>Research Plan</a:t>
            </a:r>
            <a:endParaRPr lang="en-US" sz="2800" dirty="0">
              <a:latin typeface="Arial" charset="0"/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39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>
          <a:xfrm>
            <a:off x="381000" y="1143000"/>
            <a:ext cx="8686800" cy="3409950"/>
          </a:xfrm>
        </p:spPr>
        <p:txBody>
          <a:bodyPr/>
          <a:lstStyle/>
          <a:p>
            <a:r>
              <a:rPr lang="en-US" dirty="0" smtClean="0">
                <a:latin typeface="Arial" charset="0"/>
              </a:rPr>
              <a:t>Research </a:t>
            </a:r>
            <a:r>
              <a:rPr lang="en-US" dirty="0">
                <a:latin typeface="Arial" charset="0"/>
              </a:rPr>
              <a:t>will </a:t>
            </a:r>
            <a:r>
              <a:rPr lang="en-US" dirty="0" smtClean="0">
                <a:latin typeface="Arial" charset="0"/>
              </a:rPr>
              <a:t>address the extent to which </a:t>
            </a:r>
            <a:r>
              <a:rPr lang="en-US" dirty="0">
                <a:latin typeface="Arial" charset="0"/>
              </a:rPr>
              <a:t>the following suggestions </a:t>
            </a:r>
            <a:r>
              <a:rPr lang="en-US" dirty="0" smtClean="0">
                <a:latin typeface="Arial" charset="0"/>
              </a:rPr>
              <a:t>would enhance </a:t>
            </a:r>
            <a:r>
              <a:rPr lang="en-US" dirty="0">
                <a:latin typeface="Arial" charset="0"/>
              </a:rPr>
              <a:t>the usability of the </a:t>
            </a:r>
            <a:r>
              <a:rPr lang="en-US" dirty="0" smtClean="0">
                <a:latin typeface="Arial" charset="0"/>
              </a:rPr>
              <a:t>Code</a:t>
            </a:r>
          </a:p>
          <a:p>
            <a:pPr lvl="1">
              <a:spcBef>
                <a:spcPts val="600"/>
              </a:spcBef>
            </a:pPr>
            <a:r>
              <a:rPr lang="en-US" sz="2000" dirty="0"/>
              <a:t>The development of an electronic </a:t>
            </a:r>
            <a:r>
              <a:rPr lang="en-US" sz="2000" dirty="0" smtClean="0"/>
              <a:t>Code</a:t>
            </a:r>
          </a:p>
          <a:p>
            <a:pPr lvl="1">
              <a:spcBef>
                <a:spcPts val="600"/>
              </a:spcBef>
            </a:pPr>
            <a:r>
              <a:rPr lang="en-US" sz="2000" dirty="0"/>
              <a:t>Other forms of delivery media, such as short summaries of the </a:t>
            </a:r>
            <a:r>
              <a:rPr lang="en-US" sz="2000" dirty="0" smtClean="0"/>
              <a:t>Code</a:t>
            </a:r>
          </a:p>
          <a:p>
            <a:pPr lvl="1">
              <a:spcBef>
                <a:spcPts val="600"/>
              </a:spcBef>
            </a:pPr>
            <a:r>
              <a:rPr lang="en-US" sz="2000" dirty="0"/>
              <a:t>Complementary materials to facilitate comprehension of the </a:t>
            </a:r>
            <a:r>
              <a:rPr lang="en-US" sz="2000" dirty="0" smtClean="0"/>
              <a:t>Code</a:t>
            </a:r>
          </a:p>
          <a:p>
            <a:pPr lvl="2">
              <a:spcBef>
                <a:spcPts val="600"/>
              </a:spcBef>
            </a:pPr>
            <a:r>
              <a:rPr lang="en-US" sz="1800" dirty="0" smtClean="0"/>
              <a:t>e.g</a:t>
            </a:r>
            <a:r>
              <a:rPr lang="en-US" sz="1800" dirty="0"/>
              <a:t>. </a:t>
            </a:r>
            <a:r>
              <a:rPr lang="en-US" sz="1800" dirty="0" smtClean="0"/>
              <a:t>questions and answers, case studies</a:t>
            </a:r>
          </a:p>
          <a:p>
            <a:pPr lvl="1">
              <a:spcBef>
                <a:spcPts val="600"/>
              </a:spcBef>
            </a:pPr>
            <a:r>
              <a:rPr lang="en-US" sz="2000" dirty="0"/>
              <a:t>Repackaging the Code, for example, separating out the Code into </a:t>
            </a:r>
            <a:r>
              <a:rPr lang="en-US" sz="2000" dirty="0" smtClean="0"/>
              <a:t>more distinct sections / booklets</a:t>
            </a:r>
          </a:p>
          <a:p>
            <a:pPr lvl="2">
              <a:spcBef>
                <a:spcPts val="600"/>
              </a:spcBef>
            </a:pPr>
            <a:r>
              <a:rPr lang="en-US" sz="1800" dirty="0" smtClean="0"/>
              <a:t>e.g. ethics and </a:t>
            </a:r>
            <a:r>
              <a:rPr lang="en-US" sz="1800" dirty="0" smtClean="0"/>
              <a:t>independence</a:t>
            </a:r>
            <a:endParaRPr lang="en-US" dirty="0" smtClean="0"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 smtClean="0">
                <a:latin typeface="Arial" charset="0"/>
              </a:rPr>
              <a:t>Research Plan</a:t>
            </a:r>
            <a:endParaRPr lang="en-US" sz="2800" dirty="0">
              <a:latin typeface="Arial" charset="0"/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000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>
          <a:xfrm>
            <a:off x="381000" y="1143000"/>
            <a:ext cx="8458200" cy="3486150"/>
          </a:xfrm>
        </p:spPr>
        <p:txBody>
          <a:bodyPr/>
          <a:lstStyle/>
          <a:p>
            <a:r>
              <a:rPr lang="en-US" dirty="0" smtClean="0">
                <a:latin typeface="Arial" charset="0"/>
              </a:rPr>
              <a:t>Research is expected to include</a:t>
            </a:r>
          </a:p>
          <a:p>
            <a:pPr lvl="1"/>
            <a:r>
              <a:rPr lang="en-US" dirty="0" smtClean="0">
                <a:latin typeface="Arial" charset="0"/>
              </a:rPr>
              <a:t>CAG; </a:t>
            </a:r>
            <a:r>
              <a:rPr lang="en-US" dirty="0" smtClean="0"/>
              <a:t>NSS; </a:t>
            </a:r>
            <a:r>
              <a:rPr lang="en-US" dirty="0" smtClean="0">
                <a:latin typeface="Arial" charset="0"/>
              </a:rPr>
              <a:t>SMP and PAIB Committees</a:t>
            </a:r>
          </a:p>
          <a:p>
            <a:pPr lvl="1"/>
            <a:r>
              <a:rPr lang="en-US" dirty="0" smtClean="0">
                <a:latin typeface="Arial" charset="0"/>
              </a:rPr>
              <a:t>Interviews with selected representatives of member bodies, regulators and standard setters from all continents (currently planning 11 plus FEE)</a:t>
            </a:r>
          </a:p>
          <a:p>
            <a:pPr lvl="2"/>
            <a:r>
              <a:rPr lang="en-US" dirty="0" smtClean="0">
                <a:latin typeface="Arial" charset="0"/>
              </a:rPr>
              <a:t>FEE have offered to assist with European perspective</a:t>
            </a:r>
          </a:p>
          <a:p>
            <a:pPr lvl="2"/>
            <a:r>
              <a:rPr lang="en-US" dirty="0" smtClean="0">
                <a:latin typeface="Arial" charset="0"/>
              </a:rPr>
              <a:t>Include a selection of jurisdictions that have adopted the Code</a:t>
            </a:r>
          </a:p>
          <a:p>
            <a:pPr lvl="1"/>
            <a:r>
              <a:rPr lang="en-US" dirty="0" smtClean="0">
                <a:latin typeface="Arial" charset="0"/>
              </a:rPr>
              <a:t>Respondents to Strategic Review survey, including IOSCO</a:t>
            </a:r>
          </a:p>
          <a:p>
            <a:pPr lvl="1"/>
            <a:r>
              <a:rPr lang="en-US" dirty="0" smtClean="0">
                <a:latin typeface="Arial" charset="0"/>
              </a:rPr>
              <a:t>Other standard setters (IAESB, IAASB)</a:t>
            </a:r>
          </a:p>
          <a:p>
            <a:r>
              <a:rPr lang="en-US" dirty="0" smtClean="0">
                <a:latin typeface="Arial" charset="0"/>
              </a:rPr>
              <a:t>May be supplemented by a consultation paper and additional research by Compliance Advisory Panel staff</a:t>
            </a:r>
          </a:p>
          <a:p>
            <a:endParaRPr lang="en-US" dirty="0" smtClean="0">
              <a:latin typeface="Arial" charset="0"/>
            </a:endParaRPr>
          </a:p>
          <a:p>
            <a:endParaRPr lang="en-US" dirty="0"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 smtClean="0">
                <a:latin typeface="Arial" charset="0"/>
              </a:rPr>
              <a:t>Research Plan</a:t>
            </a:r>
            <a:endParaRPr lang="en-US" sz="2800" dirty="0">
              <a:latin typeface="Arial" charset="0"/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000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Content Placeholder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/>
              <a:t>IESBA members are </a:t>
            </a:r>
            <a:r>
              <a:rPr lang="en-US" dirty="0" smtClean="0"/>
              <a:t>asked for views on</a:t>
            </a:r>
          </a:p>
          <a:p>
            <a:r>
              <a:rPr lang="en-US" dirty="0" smtClean="0"/>
              <a:t>The </a:t>
            </a:r>
            <a:r>
              <a:rPr lang="en-US" dirty="0"/>
              <a:t>research </a:t>
            </a:r>
            <a:r>
              <a:rPr lang="en-US" dirty="0" smtClean="0"/>
              <a:t>plan</a:t>
            </a:r>
            <a:endParaRPr lang="en-US" dirty="0" smtClean="0">
              <a:latin typeface="Arial" charset="0"/>
            </a:endParaRPr>
          </a:p>
          <a:p>
            <a:endParaRPr lang="en-US" dirty="0">
              <a:latin typeface="Arial" charset="0"/>
            </a:endParaRPr>
          </a:p>
        </p:txBody>
      </p:sp>
      <p:sp>
        <p:nvSpPr>
          <p:cNvPr id="30722" name="Title 14"/>
          <p:cNvSpPr>
            <a:spLocks noGrp="1"/>
          </p:cNvSpPr>
          <p:nvPr>
            <p:ph type="title"/>
          </p:nvPr>
        </p:nvSpPr>
        <p:spPr>
          <a:xfrm>
            <a:off x="381000" y="361950"/>
            <a:ext cx="7543800" cy="400050"/>
          </a:xfrm>
        </p:spPr>
        <p:txBody>
          <a:bodyPr/>
          <a:lstStyle/>
          <a:p>
            <a:r>
              <a:rPr lang="en-US" sz="2800" dirty="0" smtClean="0">
                <a:latin typeface="Arial" charset="0"/>
              </a:rPr>
              <a:t>Research Plan</a:t>
            </a:r>
            <a:endParaRPr lang="en-US" sz="2800" dirty="0">
              <a:latin typeface="Arial" charset="0"/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7599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IFAC_Powerpoint_template_GREEN RIBBON_IESBA">
  <a:themeElements>
    <a:clrScheme name="IFAC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5BAA"/>
      </a:accent1>
      <a:accent2>
        <a:srgbClr val="00C0F3"/>
      </a:accent2>
      <a:accent3>
        <a:srgbClr val="F15A22"/>
      </a:accent3>
      <a:accent4>
        <a:srgbClr val="FAA61A"/>
      </a:accent4>
      <a:accent5>
        <a:srgbClr val="0D9C4A"/>
      </a:accent5>
      <a:accent6>
        <a:srgbClr val="8DC63F"/>
      </a:accent6>
      <a:hlink>
        <a:srgbClr val="009999"/>
      </a:hlink>
      <a:folHlink>
        <a:srgbClr val="99CC0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ヒラギノ角ゴ Pro W3" charset="-128"/>
            <a:cs typeface="ヒラギノ角ゴ Pro W3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ヒラギノ角ゴ Pro W3" charset="-128"/>
            <a:cs typeface="ヒラギノ角ゴ Pro W3" charset="-128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IFAC_Powerpoint_template_GREEN RIBBON_IESBA</Template>
  <TotalTime>1941</TotalTime>
  <Words>560</Words>
  <Application>Microsoft Office PowerPoint</Application>
  <PresentationFormat>On-screen Show (16:9)</PresentationFormat>
  <Paragraphs>90</Paragraphs>
  <Slides>13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IFAC_Powerpoint_template_GREEN RIBBON_IESBA</vt:lpstr>
      <vt:lpstr>Structure of the Code</vt:lpstr>
      <vt:lpstr>Background</vt:lpstr>
      <vt:lpstr>General Input Received to Date</vt:lpstr>
      <vt:lpstr>Proposed Terms of Reference  (8-A Appendix A)</vt:lpstr>
      <vt:lpstr>Proposed Terms of Reference: </vt:lpstr>
      <vt:lpstr>Research Plan</vt:lpstr>
      <vt:lpstr>Research Plan</vt:lpstr>
      <vt:lpstr>Research Plan</vt:lpstr>
      <vt:lpstr>Research Plan</vt:lpstr>
      <vt:lpstr>Possible Short Term Initiatives</vt:lpstr>
      <vt:lpstr>Short Term Initiatives</vt:lpstr>
      <vt:lpstr>Tentative Timeline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Headline 24pt Arial Bold</dc:title>
  <dc:creator>cjackson</dc:creator>
  <cp:lastModifiedBy>ksiong</cp:lastModifiedBy>
  <cp:revision>177</cp:revision>
  <cp:lastPrinted>2011-09-27T17:54:21Z</cp:lastPrinted>
  <dcterms:created xsi:type="dcterms:W3CDTF">2012-06-13T13:25:15Z</dcterms:created>
  <dcterms:modified xsi:type="dcterms:W3CDTF">2013-06-06T20:29:38Z</dcterms:modified>
</cp:coreProperties>
</file>

<file path=docProps/thumbnail.jpeg>
</file>