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15"/>
  </p:notesMasterIdLst>
  <p:sldIdLst>
    <p:sldId id="260" r:id="rId2"/>
    <p:sldId id="261" r:id="rId3"/>
    <p:sldId id="277" r:id="rId4"/>
    <p:sldId id="262" r:id="rId5"/>
    <p:sldId id="268" r:id="rId6"/>
    <p:sldId id="264" r:id="rId7"/>
    <p:sldId id="274" r:id="rId8"/>
    <p:sldId id="275" r:id="rId9"/>
    <p:sldId id="276" r:id="rId10"/>
    <p:sldId id="267" r:id="rId11"/>
    <p:sldId id="270" r:id="rId12"/>
    <p:sldId id="271" r:id="rId13"/>
    <p:sldId id="273" r:id="rId14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3" autoAdjust="0"/>
    <p:restoredTop sz="94638" autoAdjust="0"/>
  </p:normalViewPr>
  <p:slideViewPr>
    <p:cSldViewPr showGuides="1">
      <p:cViewPr varScale="1">
        <p:scale>
          <a:sx n="86" d="100"/>
          <a:sy n="86" d="100"/>
        </p:scale>
        <p:origin x="-768" y="-90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33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10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11</a:t>
            </a:fld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Structure of the Code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648200" cy="2449115"/>
          </a:xfrm>
        </p:spPr>
        <p:txBody>
          <a:bodyPr/>
          <a:lstStyle/>
          <a:p>
            <a:pPr marL="231775" indent="-231775"/>
            <a:r>
              <a:rPr lang="en-US" sz="2400" b="1" dirty="0" smtClean="0">
                <a:latin typeface="Arial" charset="0"/>
              </a:rPr>
              <a:t>Don </a:t>
            </a:r>
            <a:r>
              <a:rPr lang="en-US" sz="2400" b="1" dirty="0" smtClean="0">
                <a:latin typeface="Arial" charset="0"/>
              </a:rPr>
              <a:t>Thomson, Working Group Chair</a:t>
            </a:r>
            <a:endParaRPr lang="en-US" sz="2400" b="1" dirty="0" smtClean="0">
              <a:latin typeface="Arial" charset="0"/>
            </a:endParaRPr>
          </a:p>
          <a:p>
            <a:endParaRPr lang="en-US" sz="2400" b="1" dirty="0" smtClean="0">
              <a:latin typeface="Arial" charset="0"/>
            </a:endParaRPr>
          </a:p>
          <a:p>
            <a:r>
              <a:rPr lang="en-US" sz="2000" b="1" dirty="0" smtClean="0">
                <a:latin typeface="Arial" charset="0"/>
              </a:rPr>
              <a:t>IESBA Meeting</a:t>
            </a:r>
          </a:p>
          <a:p>
            <a:r>
              <a:rPr lang="en-US" sz="2000" b="1" dirty="0" smtClean="0">
                <a:latin typeface="Arial" charset="0"/>
              </a:rPr>
              <a:t>June 10-12 2013</a:t>
            </a:r>
            <a:endParaRPr lang="en-US" sz="2000" b="1" dirty="0" smtClean="0">
              <a:latin typeface="Arial" charset="0"/>
            </a:endParaRPr>
          </a:p>
          <a:p>
            <a:r>
              <a:rPr lang="en-US" sz="2000" b="1" dirty="0" smtClean="0">
                <a:latin typeface="Arial" charset="0"/>
              </a:rPr>
              <a:t>New York, USA 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pPr marL="342900" lvl="1" indent="-342900">
              <a:buChar char="•"/>
            </a:pPr>
            <a:r>
              <a:rPr lang="en-US" sz="2400" dirty="0" smtClean="0">
                <a:latin typeface="Arial" charset="0"/>
                <a:cs typeface="ＭＳ Ｐゴシック" charset="0"/>
              </a:rPr>
              <a:t>Plain English Style Guide</a:t>
            </a:r>
          </a:p>
          <a:p>
            <a:pPr lvl="1">
              <a:spcBef>
                <a:spcPts val="900"/>
              </a:spcBef>
            </a:pPr>
            <a:r>
              <a:rPr lang="en-US" sz="2000" dirty="0" smtClean="0">
                <a:latin typeface="Arial" charset="0"/>
                <a:cs typeface="ＭＳ Ｐゴシック" charset="0"/>
              </a:rPr>
              <a:t>Encouraging the use of plain English</a:t>
            </a:r>
          </a:p>
          <a:p>
            <a:pPr lvl="1">
              <a:spcBef>
                <a:spcPts val="900"/>
              </a:spcBef>
            </a:pPr>
            <a:r>
              <a:rPr lang="en-US" sz="2000" dirty="0" smtClean="0">
                <a:latin typeface="Arial" charset="0"/>
                <a:cs typeface="ＭＳ Ｐゴシック" charset="0"/>
              </a:rPr>
              <a:t>Discouraging long and complex sentences</a:t>
            </a:r>
            <a:endParaRPr lang="en-US" sz="2000" dirty="0" smtClean="0">
              <a:latin typeface="Arial" charset="0"/>
            </a:endParaRPr>
          </a:p>
          <a:p>
            <a:pPr marL="342900" lvl="1" indent="-342900">
              <a:spcBef>
                <a:spcPts val="900"/>
              </a:spcBef>
              <a:buChar char="•"/>
            </a:pPr>
            <a:r>
              <a:rPr lang="en-US" sz="2400" dirty="0" smtClean="0">
                <a:latin typeface="Arial" charset="0"/>
                <a:cs typeface="ＭＳ Ｐゴシック" charset="0"/>
              </a:rPr>
              <a:t>High level summaries</a:t>
            </a:r>
          </a:p>
          <a:p>
            <a:pPr marL="342900" lvl="1" indent="-342900">
              <a:spcBef>
                <a:spcPts val="900"/>
              </a:spcBef>
              <a:buChar char="•"/>
            </a:pPr>
            <a:r>
              <a:rPr lang="en-US" sz="2400" dirty="0" smtClean="0">
                <a:latin typeface="Arial" charset="0"/>
                <a:cs typeface="ＭＳ Ｐゴシック" charset="0"/>
              </a:rPr>
              <a:t>Hyperlinks for an electronic Code</a:t>
            </a:r>
          </a:p>
          <a:p>
            <a:pPr marL="342900" lvl="1" indent="-342900">
              <a:spcBef>
                <a:spcPts val="900"/>
              </a:spcBef>
              <a:buChar char="•"/>
            </a:pPr>
            <a:r>
              <a:rPr lang="en-US" sz="2400" dirty="0" smtClean="0">
                <a:latin typeface="Arial" charset="0"/>
                <a:cs typeface="ＭＳ Ｐゴシック" charset="0"/>
              </a:rPr>
              <a:t>Project addressing responsibility</a:t>
            </a:r>
          </a:p>
          <a:p>
            <a:pPr lvl="1">
              <a:spcBef>
                <a:spcPts val="900"/>
              </a:spcBef>
            </a:pPr>
            <a:r>
              <a:rPr lang="en-US" sz="2000" dirty="0" smtClean="0">
                <a:latin typeface="Arial" charset="0"/>
                <a:cs typeface="ＭＳ Ｐゴシック" charset="0"/>
              </a:rPr>
              <a:t>Facilitating identification of responsibility for complying with specific requirements and prohibitions in the Code</a:t>
            </a:r>
            <a:endParaRPr lang="en-US" sz="2000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Possible Short Term Initiatives</a:t>
            </a:r>
            <a:endParaRPr lang="en-US" sz="2800" dirty="0">
              <a:latin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 smtClean="0"/>
              <a:t>IESBA </a:t>
            </a:r>
            <a:r>
              <a:rPr lang="en-US" dirty="0"/>
              <a:t>members are asked for views </a:t>
            </a:r>
            <a:r>
              <a:rPr lang="en-US" dirty="0" smtClean="0"/>
              <a:t>on:</a:t>
            </a:r>
            <a:endParaRPr lang="en-US" dirty="0"/>
          </a:p>
          <a:p>
            <a:pPr lvl="0">
              <a:spcBef>
                <a:spcPts val="1200"/>
              </a:spcBef>
            </a:pPr>
            <a:r>
              <a:rPr lang="en-US" sz="2000" dirty="0"/>
              <a:t>Whether resources should be committed to short term initiatives before the preliminary research has been </a:t>
            </a:r>
            <a:r>
              <a:rPr lang="en-US" sz="2000" dirty="0" smtClean="0"/>
              <a:t>completed</a:t>
            </a:r>
            <a:endParaRPr lang="en-US" sz="2000" dirty="0"/>
          </a:p>
          <a:p>
            <a:pPr>
              <a:spcBef>
                <a:spcPts val="1200"/>
              </a:spcBef>
            </a:pPr>
            <a:r>
              <a:rPr lang="en-US" sz="2000" dirty="0"/>
              <a:t>The merits of the </a:t>
            </a:r>
            <a:r>
              <a:rPr lang="en-US" sz="2000" dirty="0" smtClean="0"/>
              <a:t>four short </a:t>
            </a:r>
            <a:r>
              <a:rPr lang="en-US" sz="2000" dirty="0"/>
              <a:t>term </a:t>
            </a:r>
            <a:r>
              <a:rPr lang="en-US" sz="2000" dirty="0" smtClean="0"/>
              <a:t>initiatives identified</a:t>
            </a:r>
            <a:endParaRPr lang="en-US" sz="2000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US" sz="2800" dirty="0">
                <a:latin typeface="Arial" charset="0"/>
              </a:rPr>
              <a:t>Short Term Initiatives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pPr marL="342900" lvl="1" indent="-342900">
              <a:buChar char="•"/>
            </a:pPr>
            <a:r>
              <a:rPr lang="en-US" sz="2400" dirty="0" smtClean="0">
                <a:latin typeface="Arial" charset="0"/>
                <a:cs typeface="ＭＳ Ｐゴシック" charset="0"/>
              </a:rPr>
              <a:t>September 2013:	Status report</a:t>
            </a:r>
          </a:p>
          <a:p>
            <a:pPr marL="342900" lvl="1" indent="-342900">
              <a:spcBef>
                <a:spcPts val="700"/>
              </a:spcBef>
              <a:buChar char="•"/>
            </a:pPr>
            <a:r>
              <a:rPr lang="en-US" sz="2400" dirty="0" smtClean="0">
                <a:latin typeface="Arial" charset="0"/>
                <a:cs typeface="ＭＳ Ｐゴシック" charset="0"/>
              </a:rPr>
              <a:t>December 2013:	Preliminary report on research findings</a:t>
            </a:r>
          </a:p>
          <a:p>
            <a:pPr marL="342900" lvl="1" indent="-342900">
              <a:spcBef>
                <a:spcPts val="700"/>
              </a:spcBef>
              <a:buChar char="•"/>
            </a:pPr>
            <a:r>
              <a:rPr lang="en-US" sz="2400" dirty="0" smtClean="0">
                <a:latin typeface="Arial" charset="0"/>
                <a:cs typeface="ＭＳ Ｐゴシック" charset="0"/>
              </a:rPr>
              <a:t>April 2014</a:t>
            </a:r>
            <a:r>
              <a:rPr lang="en-US" sz="2400" dirty="0" smtClean="0">
                <a:latin typeface="Arial" charset="0"/>
                <a:cs typeface="ＭＳ Ｐゴシック" charset="0"/>
              </a:rPr>
              <a:t>:	</a:t>
            </a:r>
            <a:r>
              <a:rPr lang="en-US" sz="2400" dirty="0" smtClean="0">
                <a:latin typeface="Arial" charset="0"/>
                <a:cs typeface="ＭＳ Ｐゴシック" charset="0"/>
              </a:rPr>
              <a:t> Final </a:t>
            </a:r>
            <a:r>
              <a:rPr lang="en-US" sz="2400" dirty="0" smtClean="0">
                <a:latin typeface="Arial" charset="0"/>
                <a:cs typeface="ＭＳ Ｐゴシック" charset="0"/>
              </a:rPr>
              <a:t>report on research findings</a:t>
            </a:r>
          </a:p>
          <a:p>
            <a:pPr lvl="1">
              <a:spcBef>
                <a:spcPts val="700"/>
              </a:spcBef>
            </a:pPr>
            <a:r>
              <a:rPr lang="en-US" sz="2000" dirty="0" smtClean="0">
                <a:latin typeface="Arial" charset="0"/>
              </a:rPr>
              <a:t>Including recommendations to the Board</a:t>
            </a:r>
          </a:p>
          <a:p>
            <a:pPr lvl="1">
              <a:spcBef>
                <a:spcPts val="700"/>
              </a:spcBef>
            </a:pPr>
            <a:r>
              <a:rPr lang="en-US" sz="2000" dirty="0" smtClean="0">
                <a:latin typeface="Arial" charset="0"/>
              </a:rPr>
              <a:t>Short- and longer-term initiatives</a:t>
            </a:r>
          </a:p>
          <a:p>
            <a:pPr lvl="1">
              <a:spcBef>
                <a:spcPts val="700"/>
              </a:spcBef>
            </a:pPr>
            <a:r>
              <a:rPr lang="en-US" sz="2000" dirty="0" smtClean="0">
                <a:latin typeface="Arial" charset="0"/>
              </a:rPr>
              <a:t>Input to assist the Board in establishing timelines</a:t>
            </a:r>
          </a:p>
          <a:p>
            <a:pPr lvl="1">
              <a:spcBef>
                <a:spcPts val="700"/>
              </a:spcBef>
            </a:pPr>
            <a:r>
              <a:rPr lang="en-US" sz="2000" dirty="0" smtClean="0">
                <a:latin typeface="Arial" charset="0"/>
                <a:cs typeface="ＭＳ Ｐゴシック" charset="0"/>
              </a:rPr>
              <a:t>Consider a consultation paper on longer-term elements</a:t>
            </a:r>
          </a:p>
          <a:p>
            <a:pPr marL="342900" lvl="1" indent="-342900">
              <a:spcBef>
                <a:spcPts val="700"/>
              </a:spcBef>
              <a:buChar char="•"/>
            </a:pPr>
            <a:r>
              <a:rPr lang="en-US" sz="2400" dirty="0" smtClean="0">
                <a:latin typeface="Arial" charset="0"/>
                <a:cs typeface="ＭＳ Ｐゴシック" charset="0"/>
              </a:rPr>
              <a:t>July </a:t>
            </a:r>
            <a:r>
              <a:rPr lang="en-US" sz="2400" dirty="0" smtClean="0">
                <a:latin typeface="Arial" charset="0"/>
                <a:cs typeface="ＭＳ Ｐゴシック" charset="0"/>
              </a:rPr>
              <a:t>2014:	Final draft consultation paper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Tentative Timeline</a:t>
            </a:r>
            <a:endParaRPr lang="en-US" sz="2800" dirty="0">
              <a:latin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230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86150"/>
          </a:xfrm>
        </p:spPr>
        <p:txBody>
          <a:bodyPr/>
          <a:lstStyle/>
          <a:p>
            <a:r>
              <a:rPr lang="en-US" dirty="0" smtClean="0"/>
              <a:t>Some stakeholders have expressed concern about usability, including understandability and enforcement</a:t>
            </a:r>
          </a:p>
          <a:p>
            <a:r>
              <a:rPr lang="en-US" dirty="0" smtClean="0"/>
              <a:t>This may be impacting adoption and implementation</a:t>
            </a:r>
          </a:p>
          <a:p>
            <a:r>
              <a:rPr lang="en-US" dirty="0" smtClean="0"/>
              <a:t>Board focused on issue in 2012; formed Working Group</a:t>
            </a:r>
          </a:p>
          <a:p>
            <a:r>
              <a:rPr lang="en-US" dirty="0" smtClean="0"/>
              <a:t>Board discussed WG's preliminary thoughts in March 2013</a:t>
            </a:r>
          </a:p>
          <a:p>
            <a:r>
              <a:rPr lang="en-US" dirty="0" smtClean="0"/>
              <a:t>Input also received from CAG, National </a:t>
            </a:r>
            <a:r>
              <a:rPr lang="en-US" dirty="0" smtClean="0"/>
              <a:t>Standard Setters (NSS) Group</a:t>
            </a:r>
            <a:r>
              <a:rPr lang="en-US" dirty="0" smtClean="0"/>
              <a:t>, individual </a:t>
            </a:r>
            <a:r>
              <a:rPr lang="en-US" dirty="0" smtClean="0"/>
              <a:t>standard setters</a:t>
            </a:r>
            <a:r>
              <a:rPr lang="en-US" dirty="0" smtClean="0"/>
              <a:t>, </a:t>
            </a:r>
            <a:r>
              <a:rPr lang="en-US" dirty="0" smtClean="0"/>
              <a:t>IFAC SMP </a:t>
            </a:r>
            <a:r>
              <a:rPr lang="en-US" dirty="0" smtClean="0"/>
              <a:t>Committee and Strategic Review respondents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Background</a:t>
            </a:r>
            <a:endParaRPr lang="en-US" sz="2800" dirty="0">
              <a:latin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US" dirty="0" smtClean="0"/>
              <a:t>Widespread, strong support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Perform research before undertaking initiatives</a:t>
            </a:r>
          </a:p>
          <a:p>
            <a:pPr lvl="1">
              <a:spcBef>
                <a:spcPts val="1000"/>
              </a:spcBef>
            </a:pPr>
            <a:r>
              <a:rPr lang="en-US" sz="2000" dirty="0" smtClean="0"/>
              <a:t>Discussion with </a:t>
            </a:r>
            <a:r>
              <a:rPr lang="en-US" sz="2000" dirty="0" smtClean="0"/>
              <a:t>standard setters </a:t>
            </a:r>
            <a:r>
              <a:rPr lang="en-US" sz="2000" dirty="0" smtClean="0"/>
              <a:t>welcomed</a:t>
            </a:r>
          </a:p>
          <a:p>
            <a:pPr lvl="1">
              <a:spcBef>
                <a:spcPts val="1000"/>
              </a:spcBef>
            </a:pPr>
            <a:r>
              <a:rPr lang="en-US" sz="2000" dirty="0" smtClean="0"/>
              <a:t>Similar initiatives by certain </a:t>
            </a:r>
            <a:r>
              <a:rPr lang="en-US" sz="2000" dirty="0" smtClean="0"/>
              <a:t>standard setters </a:t>
            </a:r>
            <a:r>
              <a:rPr lang="en-US" sz="2000" dirty="0" smtClean="0"/>
              <a:t>may provide insights</a:t>
            </a:r>
          </a:p>
          <a:p>
            <a:pPr>
              <a:spcBef>
                <a:spcPts val="1000"/>
              </a:spcBef>
            </a:pPr>
            <a:r>
              <a:rPr lang="en-US" dirty="0" smtClean="0"/>
              <a:t>Timing should be influenced by the research findings</a:t>
            </a:r>
          </a:p>
          <a:p>
            <a:pPr lvl="1">
              <a:spcBef>
                <a:spcPts val="1000"/>
              </a:spcBef>
            </a:pPr>
            <a:r>
              <a:rPr lang="en-US" sz="2000" dirty="0" smtClean="0"/>
              <a:t>Importance and urgency</a:t>
            </a:r>
          </a:p>
          <a:p>
            <a:pPr lvl="1">
              <a:spcBef>
                <a:spcPts val="1000"/>
              </a:spcBef>
            </a:pPr>
            <a:r>
              <a:rPr lang="en-US" sz="2000" dirty="0" smtClean="0"/>
              <a:t>Also consider relative priorities, available resources, change management 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64934"/>
            <a:ext cx="7543800" cy="400050"/>
          </a:xfrm>
        </p:spPr>
        <p:txBody>
          <a:bodyPr/>
          <a:lstStyle/>
          <a:p>
            <a:r>
              <a:rPr lang="en-US" sz="2800" dirty="0" smtClean="0"/>
              <a:t>General Input Received to Date</a:t>
            </a:r>
            <a:endParaRPr lang="en-US" sz="2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Objective:  Identify and recommend to the Board ways to improve the usability of the Code, thereby facilitating adoption or convergence, effective implementation and consistent application</a:t>
            </a:r>
          </a:p>
          <a:p>
            <a:r>
              <a:rPr lang="en-US" dirty="0" smtClean="0"/>
              <a:t>Perform research; communicate with stakeholders</a:t>
            </a:r>
          </a:p>
          <a:p>
            <a:r>
              <a:rPr lang="en-US" dirty="0" smtClean="0"/>
              <a:t>Focus in particular on drafting conventions, format, structure and delivery media</a:t>
            </a:r>
          </a:p>
          <a:p>
            <a:r>
              <a:rPr lang="en-US" dirty="0" smtClean="0"/>
              <a:t>Report findings and recommendations to the Board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Proposed Terms of Reference</a:t>
            </a:r>
            <a:r>
              <a:rPr lang="en-US" sz="1800" dirty="0" smtClean="0">
                <a:latin typeface="Arial" charset="0"/>
              </a:rPr>
              <a:t>  (8-A Appendix A)</a:t>
            </a:r>
            <a:endParaRPr lang="en-US" sz="1800" dirty="0">
              <a:latin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IESBA members are </a:t>
            </a:r>
            <a:r>
              <a:rPr lang="en-US" dirty="0" smtClean="0"/>
              <a:t>asked to approve</a:t>
            </a:r>
          </a:p>
          <a:p>
            <a:r>
              <a:rPr lang="en-US" dirty="0" smtClean="0"/>
              <a:t>The Working Group’s </a:t>
            </a:r>
            <a:r>
              <a:rPr lang="en-US" dirty="0"/>
              <a:t>proposed Terms of </a:t>
            </a:r>
            <a:r>
              <a:rPr lang="en-US" dirty="0" smtClean="0"/>
              <a:t>Reference</a:t>
            </a:r>
            <a:endParaRPr lang="en-CA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Proposed Terms of Reference: </a:t>
            </a:r>
            <a:endParaRPr lang="en-US" sz="2800" dirty="0">
              <a:latin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861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Research will address concerns related to the structure of the Code impacting adoption, convergence and/or implementation, including</a:t>
            </a:r>
            <a:endParaRPr lang="en-US" dirty="0">
              <a:latin typeface="Arial" charset="0"/>
            </a:endParaRPr>
          </a:p>
          <a:p>
            <a:pPr lvl="1">
              <a:spcBef>
                <a:spcPts val="600"/>
              </a:spcBef>
            </a:pPr>
            <a:r>
              <a:rPr lang="en-US" dirty="0" smtClean="0"/>
              <a:t>Impediments to the identification of specific individuals </a:t>
            </a:r>
            <a:r>
              <a:rPr lang="en-US" dirty="0"/>
              <a:t>within </a:t>
            </a:r>
            <a:r>
              <a:rPr lang="en-US" dirty="0" smtClean="0"/>
              <a:t>a </a:t>
            </a:r>
            <a:r>
              <a:rPr lang="en-US" dirty="0"/>
              <a:t>firm </a:t>
            </a:r>
            <a:r>
              <a:rPr lang="en-US" dirty="0" smtClean="0"/>
              <a:t>responsible for </a:t>
            </a:r>
            <a:r>
              <a:rPr lang="en-US" dirty="0"/>
              <a:t>actions related to </a:t>
            </a:r>
            <a:r>
              <a:rPr lang="en-US" dirty="0" smtClean="0"/>
              <a:t>independence (Responsibility)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Impediments to the identification of requirements </a:t>
            </a:r>
            <a:r>
              <a:rPr lang="en-US" dirty="0"/>
              <a:t>and prohibitions </a:t>
            </a:r>
            <a:r>
              <a:rPr lang="en-US" dirty="0" smtClean="0"/>
              <a:t>separately from </a:t>
            </a:r>
            <a:r>
              <a:rPr lang="en-US" dirty="0"/>
              <a:t>application </a:t>
            </a:r>
            <a:r>
              <a:rPr lang="en-US" dirty="0" smtClean="0"/>
              <a:t>guidance (Visibility)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Impediments to understandability, such as the length </a:t>
            </a:r>
            <a:r>
              <a:rPr lang="en-US" dirty="0"/>
              <a:t>and complexity of sentences, style of </a:t>
            </a:r>
            <a:r>
              <a:rPr lang="en-US" dirty="0" smtClean="0"/>
              <a:t>wording and structure </a:t>
            </a:r>
            <a:r>
              <a:rPr lang="en-US" dirty="0"/>
              <a:t>of the </a:t>
            </a:r>
            <a:r>
              <a:rPr lang="en-US" dirty="0" smtClean="0"/>
              <a:t>Code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Impediments to translation</a:t>
            </a:r>
          </a:p>
          <a:p>
            <a:pPr lvl="1"/>
            <a:endParaRPr lang="en-US" dirty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Research Plan</a:t>
            </a:r>
            <a:endParaRPr lang="en-US" sz="2800" dirty="0">
              <a:latin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686800" cy="34099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Research </a:t>
            </a:r>
            <a:r>
              <a:rPr lang="en-US" dirty="0">
                <a:latin typeface="Arial" charset="0"/>
              </a:rPr>
              <a:t>will </a:t>
            </a:r>
            <a:r>
              <a:rPr lang="en-US" dirty="0" smtClean="0">
                <a:latin typeface="Arial" charset="0"/>
              </a:rPr>
              <a:t>address the extent to which </a:t>
            </a:r>
            <a:r>
              <a:rPr lang="en-US" dirty="0">
                <a:latin typeface="Arial" charset="0"/>
              </a:rPr>
              <a:t>the following suggestions </a:t>
            </a:r>
            <a:r>
              <a:rPr lang="en-US" dirty="0" smtClean="0">
                <a:latin typeface="Arial" charset="0"/>
              </a:rPr>
              <a:t>would enhance </a:t>
            </a:r>
            <a:r>
              <a:rPr lang="en-US" dirty="0">
                <a:latin typeface="Arial" charset="0"/>
              </a:rPr>
              <a:t>the usability of the </a:t>
            </a:r>
            <a:r>
              <a:rPr lang="en-US" dirty="0" smtClean="0">
                <a:latin typeface="Arial" charset="0"/>
              </a:rPr>
              <a:t>Code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The development of an electronic </a:t>
            </a:r>
            <a:r>
              <a:rPr lang="en-US" sz="2000" dirty="0" smtClean="0"/>
              <a:t>Code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Other forms of delivery media, such as short summaries of the </a:t>
            </a:r>
            <a:r>
              <a:rPr lang="en-US" sz="2000" dirty="0" smtClean="0"/>
              <a:t>Code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Complementary materials to facilitate comprehension of the </a:t>
            </a:r>
            <a:r>
              <a:rPr lang="en-US" sz="2000" dirty="0" smtClean="0"/>
              <a:t>Code</a:t>
            </a:r>
          </a:p>
          <a:p>
            <a:pPr lvl="2">
              <a:spcBef>
                <a:spcPts val="600"/>
              </a:spcBef>
            </a:pPr>
            <a:r>
              <a:rPr lang="en-US" sz="1800" dirty="0" smtClean="0"/>
              <a:t>e.g</a:t>
            </a:r>
            <a:r>
              <a:rPr lang="en-US" sz="1800" dirty="0"/>
              <a:t>. </a:t>
            </a:r>
            <a:r>
              <a:rPr lang="en-US" sz="1800" dirty="0" smtClean="0"/>
              <a:t>questions and answers, case studies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Repackaging the Code, for example, separating out the Code into </a:t>
            </a:r>
            <a:r>
              <a:rPr lang="en-US" sz="2000" dirty="0" smtClean="0"/>
              <a:t>more distinct sections / booklets</a:t>
            </a:r>
          </a:p>
          <a:p>
            <a:pPr lvl="2">
              <a:spcBef>
                <a:spcPts val="600"/>
              </a:spcBef>
            </a:pPr>
            <a:r>
              <a:rPr lang="en-US" sz="1800" dirty="0" smtClean="0"/>
              <a:t>e.g. ethics and </a:t>
            </a:r>
            <a:r>
              <a:rPr lang="en-US" sz="1800" dirty="0" smtClean="0"/>
              <a:t>independence</a:t>
            </a:r>
            <a:endParaRPr lang="en-US" dirty="0" smtClean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Research Plan</a:t>
            </a:r>
            <a:endParaRPr lang="en-US" sz="2800" dirty="0">
              <a:latin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0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861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Research is expected to include</a:t>
            </a:r>
          </a:p>
          <a:p>
            <a:pPr lvl="1"/>
            <a:r>
              <a:rPr lang="en-US" dirty="0" smtClean="0">
                <a:latin typeface="Arial" charset="0"/>
              </a:rPr>
              <a:t>CAG; </a:t>
            </a:r>
            <a:r>
              <a:rPr lang="en-US" dirty="0" smtClean="0"/>
              <a:t>NSS; </a:t>
            </a:r>
            <a:r>
              <a:rPr lang="en-US" dirty="0" smtClean="0">
                <a:latin typeface="Arial" charset="0"/>
              </a:rPr>
              <a:t>SMP and PAIB Committees</a:t>
            </a:r>
          </a:p>
          <a:p>
            <a:pPr lvl="1"/>
            <a:r>
              <a:rPr lang="en-US" dirty="0" smtClean="0">
                <a:latin typeface="Arial" charset="0"/>
              </a:rPr>
              <a:t>Interviews with selected representatives of member bodies, regulators and standard setters from all continents (currently planning 11 plus FEE)</a:t>
            </a:r>
          </a:p>
          <a:p>
            <a:pPr lvl="2"/>
            <a:r>
              <a:rPr lang="en-US" dirty="0" smtClean="0">
                <a:latin typeface="Arial" charset="0"/>
              </a:rPr>
              <a:t>FEE have offered to assist with European perspective</a:t>
            </a:r>
          </a:p>
          <a:p>
            <a:pPr lvl="2"/>
            <a:r>
              <a:rPr lang="en-US" dirty="0" smtClean="0">
                <a:latin typeface="Arial" charset="0"/>
              </a:rPr>
              <a:t>Include a selection of jurisdictions that have adopted the Code</a:t>
            </a:r>
          </a:p>
          <a:p>
            <a:pPr lvl="1"/>
            <a:r>
              <a:rPr lang="en-US" dirty="0" smtClean="0">
                <a:latin typeface="Arial" charset="0"/>
              </a:rPr>
              <a:t>Respondents to Strategic Review survey, including IOSCO</a:t>
            </a:r>
          </a:p>
          <a:p>
            <a:pPr lvl="1"/>
            <a:r>
              <a:rPr lang="en-US" dirty="0" smtClean="0">
                <a:latin typeface="Arial" charset="0"/>
              </a:rPr>
              <a:t>Other standard setters (IAESB, IAASB)</a:t>
            </a:r>
          </a:p>
          <a:p>
            <a:r>
              <a:rPr lang="en-US" dirty="0" smtClean="0">
                <a:latin typeface="Arial" charset="0"/>
              </a:rPr>
              <a:t>May be supplemented by a consultation paper and additional research by Compliance Advisory Panel staff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Research Plan</a:t>
            </a:r>
            <a:endParaRPr lang="en-US" sz="2800" dirty="0">
              <a:latin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0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IESBA members are </a:t>
            </a:r>
            <a:r>
              <a:rPr lang="en-US" dirty="0" smtClean="0"/>
              <a:t>asked for views on</a:t>
            </a:r>
          </a:p>
          <a:p>
            <a:r>
              <a:rPr lang="en-US" dirty="0" smtClean="0"/>
              <a:t>The </a:t>
            </a:r>
            <a:r>
              <a:rPr lang="en-US" dirty="0"/>
              <a:t>research </a:t>
            </a:r>
            <a:r>
              <a:rPr lang="en-US" dirty="0" smtClean="0"/>
              <a:t>plan</a:t>
            </a:r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Research Plan</a:t>
            </a:r>
            <a:endParaRPr lang="en-US" sz="2800" dirty="0">
              <a:latin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59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1941</TotalTime>
  <Words>560</Words>
  <Application>Microsoft Office PowerPoint</Application>
  <PresentationFormat>On-screen Show (16:9)</PresentationFormat>
  <Paragraphs>90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IFAC_Powerpoint_template_GREEN RIBBON_IESBA</vt:lpstr>
      <vt:lpstr>Structure of the Code</vt:lpstr>
      <vt:lpstr>Background</vt:lpstr>
      <vt:lpstr>General Input Received to Date</vt:lpstr>
      <vt:lpstr>Proposed Terms of Reference  (8-A Appendix A)</vt:lpstr>
      <vt:lpstr>Proposed Terms of Reference: </vt:lpstr>
      <vt:lpstr>Research Plan</vt:lpstr>
      <vt:lpstr>Research Plan</vt:lpstr>
      <vt:lpstr>Research Plan</vt:lpstr>
      <vt:lpstr>Research Plan</vt:lpstr>
      <vt:lpstr>Possible Short Term Initiatives</vt:lpstr>
      <vt:lpstr>Short Term Initiatives</vt:lpstr>
      <vt:lpstr>Tentative Timeline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ksiong</cp:lastModifiedBy>
  <cp:revision>177</cp:revision>
  <cp:lastPrinted>2011-09-27T17:54:21Z</cp:lastPrinted>
  <dcterms:created xsi:type="dcterms:W3CDTF">2012-06-13T13:25:15Z</dcterms:created>
  <dcterms:modified xsi:type="dcterms:W3CDTF">2013-06-06T20:29:38Z</dcterms:modified>
</cp:coreProperties>
</file>