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6"/>
  </p:notesMasterIdLst>
  <p:handoutMasterIdLst>
    <p:handoutMasterId r:id="rId17"/>
  </p:handoutMasterIdLst>
  <p:sldIdLst>
    <p:sldId id="267" r:id="rId2"/>
    <p:sldId id="304" r:id="rId3"/>
    <p:sldId id="309" r:id="rId4"/>
    <p:sldId id="310" r:id="rId5"/>
    <p:sldId id="311" r:id="rId6"/>
    <p:sldId id="312" r:id="rId7"/>
    <p:sldId id="313" r:id="rId8"/>
    <p:sldId id="314" r:id="rId9"/>
    <p:sldId id="316" r:id="rId10"/>
    <p:sldId id="315" r:id="rId11"/>
    <p:sldId id="317" r:id="rId12"/>
    <p:sldId id="318" r:id="rId13"/>
    <p:sldId id="319" r:id="rId14"/>
    <p:sldId id="320" r:id="rId15"/>
  </p:sldIdLst>
  <p:sldSz cx="9144000" cy="6858000" type="letter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ert Franchini" initials="RF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50622" autoAdjust="0"/>
  </p:normalViewPr>
  <p:slideViewPr>
    <p:cSldViewPr showGuides="1">
      <p:cViewPr>
        <p:scale>
          <a:sx n="60" d="100"/>
          <a:sy n="60" d="100"/>
        </p:scale>
        <p:origin x="-1500" y="-480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6-09T22:35:56.412" idx="1">
    <p:pos x="2989" y="1380"/>
    <p:text>But would only be able to evaluate after seeing a draft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10/06/2013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060553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6/10/2013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82688" y="695325"/>
            <a:ext cx="4654550" cy="349091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Robert </a:t>
            </a:r>
            <a:r>
              <a:rPr lang="en-US" dirty="0" err="1" smtClean="0">
                <a:latin typeface="Arial" charset="0"/>
              </a:rPr>
              <a:t>Franchini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New York, June 2013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 lvl="1">
              <a:spcBef>
                <a:spcPts val="1000"/>
              </a:spcBef>
              <a:buNone/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(5/8)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81000" y="1295400"/>
            <a:ext cx="8001000" cy="47244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proposed changes to Section 225 and in particular: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One section for PAs in public practice?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Clients that are individuals are adequately addressed?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Are the proposals re disclosure sufficiently robust or can they be strengthened without becoming a </a:t>
            </a:r>
            <a:r>
              <a:rPr lang="en-US" i="1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de facto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requirement? 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Nature and extent of enhanced guidance is appropriate?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Are there other matters to be considered?</a:t>
            </a:r>
          </a:p>
          <a:p>
            <a:pPr marL="361950" indent="-342900">
              <a:spcBef>
                <a:spcPts val="1000"/>
              </a:spcBef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With respect to threshold for action the Task Force proposes: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Relatively low threshold (suspicion) for investigation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“Reason to believe” threshold for raising the matter with management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No further threshold for disclosure other than “public interest”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(6/8)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4800600"/>
            <a:ext cx="8001000" cy="83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proposals re thresholds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With respect to types of illegal acts to be disclosed the Task Force proposes that there be no limitation</a:t>
            </a: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(7/8)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3352800"/>
            <a:ext cx="8001000" cy="1219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proposal in respect of type of illegal act to be disclosed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The Task Force proposes that documentation be only encouraged rather than required</a:t>
            </a: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(8/8)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3352800"/>
            <a:ext cx="8001000" cy="83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proposal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The Task Force has restructured section 360 along the lines proposed for section 225.  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Recognition of the importance of internal policies and mechanisms in the employing organization and how they should be used by the PA</a:t>
            </a:r>
          </a:p>
          <a:p>
            <a:pPr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360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533400" y="4343400"/>
            <a:ext cx="8001000" cy="83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proposal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reconvened to develop alternative approach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April 2013 CAG Meeting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Agreed that alternative approach worth exploring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April 2013 Presentation to IFIAR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May 2013 NSS Meeting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Most viewed it as an improvement from ED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Some specific wording may need adjusting to avoid setting wrong tone (re “confidentiality” and “exceptional circumstances”)</a:t>
            </a:r>
          </a:p>
          <a:p>
            <a:pPr>
              <a:spcBef>
                <a:spcPts val="1000"/>
              </a:spcBef>
            </a:pPr>
            <a:r>
              <a:rPr lang="en-US" sz="2800" dirty="0" smtClean="0"/>
              <a:t>June 2013 Discussion with IAASB</a:t>
            </a:r>
          </a:p>
          <a:p>
            <a:pPr>
              <a:spcBef>
                <a:spcPts val="1000"/>
              </a:spcBef>
            </a:pPr>
            <a:endParaRPr lang="en-US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Recent Activity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June 2013 IOSCO C1 Sub-</a:t>
            </a:r>
            <a:r>
              <a:rPr lang="en-US" sz="2800" dirty="0" err="1" smtClean="0"/>
              <a:t>Comm</a:t>
            </a:r>
            <a:r>
              <a:rPr lang="en-US" sz="2800" dirty="0" smtClean="0"/>
              <a:t> on Auditing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Supportive of a requirement for auditors especially for PIEs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Tone of factors would seem to lead the professional accountant not to disclose rather than disclose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Could lead the PA just to resign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“Exceptional circumstances” would appear to be inappropriate wording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Ultimately, would the straw-man lead to greater disclosure?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Requirements for auditors should be separated from those for other PAs </a:t>
            </a:r>
          </a:p>
          <a:p>
            <a:pPr lvl="1">
              <a:spcBef>
                <a:spcPts val="1000"/>
              </a:spcBef>
            </a:pPr>
            <a:r>
              <a:rPr lang="en-US" sz="2000" dirty="0" smtClean="0"/>
              <a:t>If IESBA believes that a change in laws and regulations re legal protections is required, it should say so</a:t>
            </a: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 lvl="1">
              <a:spcBef>
                <a:spcPts val="1000"/>
              </a:spcBef>
              <a:buNone/>
            </a:pPr>
            <a:endParaRPr lang="en-US" sz="2000" dirty="0" smtClean="0"/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Recent Activity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PA “permitted” to override duty of confidentiality in certain circumstances (Section 140):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For the reasons set out in existing Code, and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Where the PA judges that disclosure to an appropriate authority would be in the public interest as set out in sections 225 and 360</a:t>
            </a:r>
          </a:p>
          <a:p>
            <a:pPr algn="ctr">
              <a:spcBef>
                <a:spcPts val="1000"/>
              </a:spcBef>
              <a:buNone/>
            </a:pPr>
            <a:r>
              <a:rPr lang="en-US" sz="2600" dirty="0" smtClean="0"/>
              <a:t>	</a:t>
            </a:r>
          </a:p>
          <a:p>
            <a:pPr lvl="1">
              <a:spcBef>
                <a:spcPts val="1000"/>
              </a:spcBef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Bef>
                <a:spcPts val="1000"/>
              </a:spcBef>
            </a:pP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33400" y="4419600"/>
            <a:ext cx="8001000" cy="83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support the Task Force’s proposed changes to Section 140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600200"/>
            <a:ext cx="8458200" cy="44196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proposes that the need for a PA to address a suspected illegal act should be anchored to the fundamental principle of professional behavior</a:t>
            </a:r>
            <a:endParaRPr lang="en-US" sz="2000" dirty="0" smtClean="0"/>
          </a:p>
          <a:p>
            <a:pPr>
              <a:spcBef>
                <a:spcPts val="1000"/>
              </a:spcBef>
              <a:buNone/>
            </a:pPr>
            <a:endParaRPr lang="en-US" sz="2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33400" y="3886200"/>
            <a:ext cx="8001000" cy="8382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indent="19050" algn="ctr">
              <a:spcBef>
                <a:spcPts val="1000"/>
              </a:spcBef>
              <a:buNone/>
            </a:pP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</a:rPr>
              <a:t>IESBA members are asked whether they agree with the proposed change to Section 150 “Professional Behavior”</a:t>
            </a:r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proposals: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One section dealing with all PAs in public practice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No differentiation between clients that are individuals and that are entities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Need to comply with regulatory process for addressing illegal acts, if any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Primary responsibility of addressing SIAs lies with the client, its management and TCWG 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(1/8)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proposes the following around the process of </a:t>
            </a:r>
            <a:r>
              <a:rPr lang="en-US" sz="2800" i="1" dirty="0" smtClean="0"/>
              <a:t>communicating with the client</a:t>
            </a:r>
            <a:r>
              <a:rPr lang="en-US" sz="2800" dirty="0" smtClean="0"/>
              <a:t>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Less prescription / more guidance and explanation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Explain why the PA should discuss with the client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Need for a PA performing a NAS to an audit client to discuss with audit engagement partner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Assist the client in understanding its responsibilities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What to do if it is suspected that management and TCWG are involved or information is not forthcoming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(2/8)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proposes the following around the process of </a:t>
            </a:r>
            <a:r>
              <a:rPr lang="en-US" sz="2800" i="1" dirty="0" smtClean="0"/>
              <a:t>evaluating the response of the client</a:t>
            </a:r>
            <a:r>
              <a:rPr lang="en-US" sz="2800" dirty="0" smtClean="0"/>
              <a:t>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How to evaluate the response of the client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Possible courses of action if response is not appropriate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In “exceptional circumstances”:</a:t>
            </a:r>
          </a:p>
          <a:p>
            <a:pPr lvl="2">
              <a:spcBef>
                <a:spcPts val="1000"/>
              </a:spcBef>
            </a:pPr>
            <a:r>
              <a:rPr lang="en-US" sz="2000" dirty="0" smtClean="0"/>
              <a:t>Disclose the matter to an appropriate authority</a:t>
            </a:r>
          </a:p>
          <a:p>
            <a:pPr lvl="2">
              <a:spcBef>
                <a:spcPts val="1000"/>
              </a:spcBef>
            </a:pPr>
            <a:r>
              <a:rPr lang="en-US" sz="2000" dirty="0" smtClean="0"/>
              <a:t>Withdrawing from the engagement and professional relationship (although not a substitute for complying with this section)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(3/8)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04800" y="1447800"/>
            <a:ext cx="8458200" cy="4572000"/>
          </a:xfrm>
        </p:spPr>
        <p:txBody>
          <a:bodyPr/>
          <a:lstStyle/>
          <a:p>
            <a:pPr>
              <a:spcBef>
                <a:spcPts val="1000"/>
              </a:spcBef>
            </a:pPr>
            <a:r>
              <a:rPr lang="en-US" sz="2800" dirty="0" smtClean="0"/>
              <a:t>Task Force has developed the following guidance to assist the PA in determining whether to disclose: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Overriding confidentiality is only appropriate when the PA judges disclosure to be in the public interest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Factors to consider in determining whether or not to disclose</a:t>
            </a:r>
          </a:p>
          <a:p>
            <a:pPr lvl="1">
              <a:spcBef>
                <a:spcPts val="1000"/>
              </a:spcBef>
            </a:pPr>
            <a:r>
              <a:rPr lang="en-US" sz="2200" dirty="0" smtClean="0"/>
              <a:t>Factors to consider in identifying an appropriate authority</a:t>
            </a:r>
          </a:p>
          <a:p>
            <a:pPr lvl="1">
              <a:spcBef>
                <a:spcPts val="1000"/>
              </a:spcBef>
            </a:pPr>
            <a:endParaRPr lang="en-US" sz="22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60155"/>
            <a:ext cx="7543800" cy="660400"/>
          </a:xfrm>
        </p:spPr>
        <p:txBody>
          <a:bodyPr/>
          <a:lstStyle/>
          <a:p>
            <a:r>
              <a:rPr lang="en-US" dirty="0" smtClean="0"/>
              <a:t>Task Force Proposals on Section 225 (4/8)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124200" cy="3302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36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1930</TotalTime>
  <Words>898</Words>
  <Application>Microsoft Office PowerPoint</Application>
  <PresentationFormat>Letter Paper (8.5x11 in)</PresentationFormat>
  <Paragraphs>96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IFAC_Powerpoint_template_BLUE RIBBON_IESBA</vt:lpstr>
      <vt:lpstr>Responding to Suspected Illegal Acts</vt:lpstr>
      <vt:lpstr>Recent Activity</vt:lpstr>
      <vt:lpstr>Recent Activity</vt:lpstr>
      <vt:lpstr>Task Force Proposals</vt:lpstr>
      <vt:lpstr>Task Force Proposals</vt:lpstr>
      <vt:lpstr>Task Force Proposals on Section 225 (1/8)</vt:lpstr>
      <vt:lpstr>Task Force Proposals on Section 225 (2/8)</vt:lpstr>
      <vt:lpstr>Task Force Proposals on Section 225 (3/8)</vt:lpstr>
      <vt:lpstr>Task Force Proposals on Section 225 (4/8)</vt:lpstr>
      <vt:lpstr>Task Force Proposals on Section 225 (5/8)</vt:lpstr>
      <vt:lpstr>Task Force Proposals on Section 225 (6/8)</vt:lpstr>
      <vt:lpstr>Task Force Proposals on Section 225 (7/8)</vt:lpstr>
      <vt:lpstr>Task Force Proposals on Section 225 (8/8)</vt:lpstr>
      <vt:lpstr>Task Force Proposals on Section 360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Ye-Mei Ling</cp:lastModifiedBy>
  <cp:revision>149</cp:revision>
  <cp:lastPrinted>2011-09-27T17:54:21Z</cp:lastPrinted>
  <dcterms:created xsi:type="dcterms:W3CDTF">2012-02-10T19:11:35Z</dcterms:created>
  <dcterms:modified xsi:type="dcterms:W3CDTF">2013-06-10T12:06:38Z</dcterms:modified>
</cp:coreProperties>
</file>