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67" r:id="rId2"/>
    <p:sldId id="325" r:id="rId3"/>
    <p:sldId id="326" r:id="rId4"/>
    <p:sldId id="327" r:id="rId5"/>
    <p:sldId id="331" r:id="rId6"/>
    <p:sldId id="332" r:id="rId7"/>
    <p:sldId id="333" r:id="rId8"/>
    <p:sldId id="328" r:id="rId9"/>
    <p:sldId id="329" r:id="rId10"/>
    <p:sldId id="324" r:id="rId11"/>
    <p:sldId id="330" r:id="rId12"/>
  </p:sldIdLst>
  <p:sldSz cx="9144000" cy="6858000" type="letter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D53D20"/>
    <a:srgbClr val="12A9D9"/>
    <a:srgbClr val="013C80"/>
    <a:srgbClr val="2D8EC2"/>
    <a:srgbClr val="68B133"/>
    <a:srgbClr val="168136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50799" autoAdjust="0"/>
  </p:normalViewPr>
  <p:slideViewPr>
    <p:cSldViewPr showGuides="1">
      <p:cViewPr>
        <p:scale>
          <a:sx n="66" d="100"/>
          <a:sy n="66" d="100"/>
        </p:scale>
        <p:origin x="-1500" y="-216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2" y="0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09/06/2013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853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2" y="8772853"/>
            <a:ext cx="3037523" cy="46164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0880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Strategy and Work Plan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2"/>
            <a:ext cx="4495800" cy="3240087"/>
          </a:xfrm>
        </p:spPr>
        <p:txBody>
          <a:bodyPr/>
          <a:lstStyle/>
          <a:p>
            <a:pPr marL="231775" indent="-231775"/>
            <a:r>
              <a:rPr lang="en-US" sz="2400" dirty="0" smtClean="0">
                <a:latin typeface="Arial" charset="0"/>
              </a:rPr>
              <a:t>Ken </a:t>
            </a:r>
            <a:r>
              <a:rPr lang="en-US" sz="2400" dirty="0" err="1" smtClean="0">
                <a:latin typeface="Arial" charset="0"/>
              </a:rPr>
              <a:t>Siong</a:t>
            </a:r>
            <a:r>
              <a:rPr lang="en-US" sz="2400" dirty="0" smtClean="0">
                <a:latin typeface="Arial" charset="0"/>
              </a:rPr>
              <a:t>, IESBA Technical Director</a:t>
            </a:r>
          </a:p>
          <a:p>
            <a:endParaRPr lang="en-US" sz="2400" dirty="0" smtClean="0">
              <a:latin typeface="Arial" charset="0"/>
            </a:endParaRPr>
          </a:p>
          <a:p>
            <a:r>
              <a:rPr lang="en-US" sz="2200" dirty="0" smtClean="0">
                <a:latin typeface="Arial" charset="0"/>
              </a:rPr>
              <a:t>IESBA Meeting</a:t>
            </a:r>
            <a:endParaRPr lang="en-US" sz="2200" dirty="0" smtClean="0">
              <a:latin typeface="Arial" charset="0"/>
            </a:endParaRPr>
          </a:p>
          <a:p>
            <a:r>
              <a:rPr lang="en-US" sz="2200" dirty="0" smtClean="0">
                <a:latin typeface="Arial" charset="0"/>
              </a:rPr>
              <a:t>June 10-12, </a:t>
            </a:r>
            <a:r>
              <a:rPr lang="en-US" sz="2200" dirty="0" smtClean="0">
                <a:latin typeface="Arial" charset="0"/>
              </a:rPr>
              <a:t>2013</a:t>
            </a:r>
          </a:p>
          <a:p>
            <a:r>
              <a:rPr lang="en-US" sz="2200" dirty="0" smtClean="0">
                <a:latin typeface="Arial" charset="0"/>
              </a:rPr>
              <a:t>New York</a:t>
            </a:r>
            <a:endParaRPr lang="en-US" sz="2200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458200" cy="44958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CAG </a:t>
            </a:r>
            <a:r>
              <a:rPr lang="en-US" dirty="0" smtClean="0"/>
              <a:t>discussion September </a:t>
            </a:r>
            <a:r>
              <a:rPr lang="en-US" dirty="0" smtClean="0"/>
              <a:t>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IESBA consideration of CAG input and revised Planning Committee proposals September 2013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IESBA approval of SWP exposure draft December 2013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NSS </a:t>
            </a:r>
            <a:r>
              <a:rPr lang="en-US" dirty="0" smtClean="0"/>
              <a:t>consideration of ED responses May 2014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IESBA </a:t>
            </a:r>
            <a:r>
              <a:rPr lang="en-US" dirty="0"/>
              <a:t>consideration of ED responses </a:t>
            </a:r>
            <a:r>
              <a:rPr lang="en-US" dirty="0" smtClean="0"/>
              <a:t>July 2014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CAG </a:t>
            </a:r>
            <a:r>
              <a:rPr lang="en-US" dirty="0"/>
              <a:t>consideration of revised draft SWP </a:t>
            </a:r>
            <a:r>
              <a:rPr lang="en-US" dirty="0" smtClean="0"/>
              <a:t>September 2014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IESBA </a:t>
            </a:r>
            <a:r>
              <a:rPr lang="en-US" dirty="0" smtClean="0"/>
              <a:t>approval of SWP </a:t>
            </a:r>
            <a:r>
              <a:rPr lang="en-US" dirty="0" smtClean="0"/>
              <a:t>October 2014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7772400" cy="533400"/>
          </a:xfrm>
        </p:spPr>
        <p:txBody>
          <a:bodyPr/>
          <a:lstStyle/>
          <a:p>
            <a:r>
              <a:rPr lang="en-US" dirty="0" smtClean="0"/>
              <a:t>Forward </a:t>
            </a:r>
            <a:r>
              <a:rPr lang="en-US" dirty="0" smtClean="0"/>
              <a:t>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9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572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Views </a:t>
            </a:r>
            <a:r>
              <a:rPr lang="en-US" dirty="0" smtClean="0"/>
              <a:t>on Planning Committee </a:t>
            </a:r>
            <a:r>
              <a:rPr lang="en-US" dirty="0" smtClean="0"/>
              <a:t>recommendations:</a:t>
            </a:r>
            <a:endParaRPr lang="en-US" dirty="0" smtClean="0"/>
          </a:p>
          <a:p>
            <a:pPr marL="914400" lvl="1" indent="-4572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/>
              <a:t>Areas </a:t>
            </a:r>
            <a:r>
              <a:rPr lang="en-US" sz="2000" dirty="0"/>
              <a:t>worth </a:t>
            </a:r>
            <a:r>
              <a:rPr lang="en-US" sz="2000" dirty="0" smtClean="0"/>
              <a:t>considering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/>
              <a:t>Areas </a:t>
            </a:r>
            <a:r>
              <a:rPr lang="en-US" sz="2000" dirty="0"/>
              <a:t>not worth </a:t>
            </a:r>
            <a:r>
              <a:rPr lang="en-US" sz="2000" dirty="0" smtClean="0"/>
              <a:t>considering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/>
              <a:t>Areas </a:t>
            </a:r>
            <a:r>
              <a:rPr lang="en-US" sz="2000" dirty="0"/>
              <a:t>noted for further analysis or </a:t>
            </a:r>
            <a:r>
              <a:rPr lang="en-US" sz="2000" dirty="0" smtClean="0"/>
              <a:t>research</a:t>
            </a:r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Views on level of priority re areas </a:t>
            </a:r>
            <a:r>
              <a:rPr lang="en-US" dirty="0"/>
              <a:t>worth </a:t>
            </a:r>
            <a:r>
              <a:rPr lang="en-US" dirty="0" smtClean="0"/>
              <a:t>considering</a:t>
            </a:r>
            <a:endParaRPr lang="en-US" dirty="0" smtClean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Views on merits </a:t>
            </a:r>
            <a:r>
              <a:rPr lang="en-US" dirty="0" smtClean="0"/>
              <a:t>of an </a:t>
            </a:r>
            <a:r>
              <a:rPr lang="en-US" dirty="0"/>
              <a:t>“annual improvements”-type </a:t>
            </a:r>
            <a:r>
              <a:rPr lang="en-US" dirty="0" smtClean="0"/>
              <a:t>project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Views on other Planning Committee recommendations</a:t>
            </a:r>
          </a:p>
          <a:p>
            <a:pPr marL="914400" lvl="1" indent="-347663">
              <a:spcBef>
                <a:spcPts val="1200"/>
              </a:spcBef>
            </a:pPr>
            <a:r>
              <a:rPr lang="en-US" sz="2000" dirty="0" smtClean="0"/>
              <a:t>Continue focus on implementation support needs of SMPs</a:t>
            </a:r>
          </a:p>
          <a:p>
            <a:pPr marL="914400" lvl="1" indent="-347663">
              <a:spcBef>
                <a:spcPts val="1200"/>
              </a:spcBef>
            </a:pPr>
            <a:r>
              <a:rPr lang="en-US" sz="2000" dirty="0" smtClean="0"/>
              <a:t>Seek greater understanding of extent of adoption of the Code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9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495800"/>
          </a:xfrm>
        </p:spPr>
        <p:txBody>
          <a:bodyPr/>
          <a:lstStyle/>
          <a:p>
            <a:r>
              <a:rPr lang="en-US" dirty="0" smtClean="0"/>
              <a:t>Two of three standard-setting projects on 2011-2012 Strategy and Work Plan (SWP) recently completed: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Breach of a requirement of the Code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Conflicts of interest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Third project likely to continue into 2014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Responding to a Suspected Illegal Act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Strategy review in early 2012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8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495800"/>
          </a:xfrm>
        </p:spPr>
        <p:txBody>
          <a:bodyPr/>
          <a:lstStyle/>
          <a:p>
            <a:r>
              <a:rPr lang="en-US" dirty="0"/>
              <a:t>Four new work streams added to current SWP in 2012: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Long association of senior personnel with an audit client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Non-assurance services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Structure of the Code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Part C of the Code</a:t>
            </a:r>
          </a:p>
          <a:p>
            <a:pPr>
              <a:spcBef>
                <a:spcPts val="1200"/>
              </a:spcBef>
            </a:pPr>
            <a:r>
              <a:rPr lang="en-US" dirty="0"/>
              <a:t>Board </a:t>
            </a:r>
            <a:r>
              <a:rPr lang="en-US" dirty="0" smtClean="0"/>
              <a:t>expected to operate </a:t>
            </a:r>
            <a:r>
              <a:rPr lang="en-US" dirty="0"/>
              <a:t>to capacity until end of </a:t>
            </a:r>
            <a:r>
              <a:rPr lang="en-US" dirty="0" smtClean="0"/>
              <a:t>2014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Preliminary Planning Committee recommendation for deferral of approval </a:t>
            </a:r>
            <a:r>
              <a:rPr lang="en-US" dirty="0"/>
              <a:t>of </a:t>
            </a:r>
            <a:r>
              <a:rPr lang="en-US" dirty="0" smtClean="0"/>
              <a:t>next </a:t>
            </a:r>
            <a:r>
              <a:rPr lang="en-US" dirty="0"/>
              <a:t>SWP until Q4 2014 </a:t>
            </a:r>
            <a:r>
              <a:rPr lang="en-US" dirty="0" smtClean="0"/>
              <a:t>to </a:t>
            </a:r>
            <a:r>
              <a:rPr lang="en-US" dirty="0"/>
              <a:t>cover period </a:t>
            </a:r>
            <a:r>
              <a:rPr lang="en-US" dirty="0" smtClean="0"/>
              <a:t>2015-2017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9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419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Strategy </a:t>
            </a:r>
            <a:r>
              <a:rPr lang="en-US" dirty="0" smtClean="0"/>
              <a:t>survey released January 2013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115 </a:t>
            </a:r>
            <a:r>
              <a:rPr lang="en-US" sz="2000" dirty="0"/>
              <a:t>responses </a:t>
            </a:r>
            <a:r>
              <a:rPr lang="en-US" sz="2000" dirty="0" smtClean="0"/>
              <a:t>received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Detailed </a:t>
            </a:r>
            <a:r>
              <a:rPr lang="en-US" dirty="0" smtClean="0"/>
              <a:t>comment letter from IOSCO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Agenda Item </a:t>
            </a:r>
            <a:r>
              <a:rPr lang="en-US" dirty="0" smtClean="0"/>
              <a:t>6-A: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Summary of input from survey and from IOSCO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Preliminary analyses and recommendations from Planning Committee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Next Strategy and Work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4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648200"/>
          </a:xfrm>
        </p:spPr>
        <p:txBody>
          <a:bodyPr/>
          <a:lstStyle/>
          <a:p>
            <a:r>
              <a:rPr lang="en-US" dirty="0"/>
              <a:t>Keep stable </a:t>
            </a:r>
            <a:r>
              <a:rPr lang="en-US" dirty="0" smtClean="0"/>
              <a:t>platform and promote Code’s robustness</a:t>
            </a:r>
            <a:endParaRPr lang="en-US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Prioritize Code </a:t>
            </a:r>
            <a:r>
              <a:rPr lang="en-US" dirty="0"/>
              <a:t>structure work first before </a:t>
            </a:r>
            <a:r>
              <a:rPr lang="en-US" dirty="0" smtClean="0"/>
              <a:t>other changes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Do not underestimate amount of work involved in restructuring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Important </a:t>
            </a:r>
            <a:r>
              <a:rPr lang="en-US" dirty="0"/>
              <a:t>for the standards to be principles-based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sz="2000" dirty="0"/>
              <a:t>T</a:t>
            </a:r>
            <a:r>
              <a:rPr lang="en-US" sz="2000" dirty="0" smtClean="0"/>
              <a:t>oo </a:t>
            </a:r>
            <a:r>
              <a:rPr lang="en-US" sz="2000" dirty="0"/>
              <a:t>many examples discourage </a:t>
            </a:r>
            <a:r>
              <a:rPr lang="en-US" sz="2000" dirty="0" smtClean="0"/>
              <a:t>thinking </a:t>
            </a:r>
            <a:r>
              <a:rPr lang="en-US" sz="2000" dirty="0"/>
              <a:t>about the principles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Some support for idea of “annual improvements” project</a:t>
            </a:r>
          </a:p>
          <a:p>
            <a:pPr>
              <a:spcBef>
                <a:spcPts val="1200"/>
              </a:spcBef>
            </a:pPr>
            <a:r>
              <a:rPr lang="en-US" dirty="0"/>
              <a:t>Need for greater </a:t>
            </a:r>
            <a:r>
              <a:rPr lang="en-US" dirty="0" smtClean="0"/>
              <a:t>clarity on initial PC recommendations re: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Additional guidance for PAs in public practice providing NAS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Fee </a:t>
            </a:r>
            <a:r>
              <a:rPr lang="en-US" sz="2000" dirty="0" smtClean="0"/>
              <a:t>dependency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2013 IESBA-NSS Meeting – Key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5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648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Comment letter brings together matters identified over a number of years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Opportunity seen to look </a:t>
            </a:r>
            <a:r>
              <a:rPr lang="en-US" dirty="0"/>
              <a:t>at the </a:t>
            </a:r>
            <a:r>
              <a:rPr lang="en-US" dirty="0" smtClean="0"/>
              <a:t>Code more holistically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Some C1 suggestions viewed as more important and extensive than others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More </a:t>
            </a:r>
            <a:r>
              <a:rPr lang="en-US" sz="2000" dirty="0"/>
              <a:t>important </a:t>
            </a:r>
            <a:r>
              <a:rPr lang="en-US" sz="2000" dirty="0" smtClean="0"/>
              <a:t>matters set </a:t>
            </a:r>
            <a:r>
              <a:rPr lang="en-US" sz="2000" dirty="0"/>
              <a:t>out </a:t>
            </a:r>
            <a:r>
              <a:rPr lang="en-US" sz="2000" dirty="0" smtClean="0"/>
              <a:t>more upfront in comment letter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Some items seen as needing shorter timeframes than others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Lowest common denominator perception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June 2013 Teleconference with IOSCO C1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9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534400" cy="46482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Need for a fresh review of effectiveness of safeguards in the Code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Enforceability of the Code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Lack of precision in requirements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Need for an IAASB-type clarity format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Definition of a public interest entity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A number of jurisdictions not going beyond IESBA definition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Definition of “public interest” seen as important relative to enforceability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IOSCO C1 – Key Concerns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5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495800"/>
          </a:xfrm>
        </p:spPr>
        <p:txBody>
          <a:bodyPr/>
          <a:lstStyle/>
          <a:p>
            <a:r>
              <a:rPr lang="en-US" dirty="0" smtClean="0"/>
              <a:t>Important </a:t>
            </a:r>
            <a:r>
              <a:rPr lang="en-US" dirty="0" smtClean="0"/>
              <a:t>to </a:t>
            </a:r>
            <a:r>
              <a:rPr lang="en-US" dirty="0" smtClean="0"/>
              <a:t>make final </a:t>
            </a:r>
            <a:r>
              <a:rPr lang="en-US" dirty="0"/>
              <a:t>determinations based on </a:t>
            </a:r>
            <a:r>
              <a:rPr lang="en-US" dirty="0" smtClean="0"/>
              <a:t>what </a:t>
            </a:r>
            <a:r>
              <a:rPr lang="en-US" dirty="0"/>
              <a:t>would best serve the public </a:t>
            </a:r>
            <a:r>
              <a:rPr lang="en-US" dirty="0" smtClean="0"/>
              <a:t>interest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Capacity for at most four new standard-setting projects or initiatives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Key assumptions: 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Four board meetings a year, three days each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Staff complement of three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Adherence to current due process, including minimum </a:t>
            </a:r>
            <a:r>
              <a:rPr lang="en-US" sz="2000" dirty="0"/>
              <a:t>90-day exposure period for proposed changes to the Code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Each project to need a minimum of two years to complete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0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524000"/>
            <a:ext cx="8610600" cy="4495800"/>
          </a:xfrm>
        </p:spPr>
        <p:txBody>
          <a:bodyPr/>
          <a:lstStyle/>
          <a:p>
            <a:r>
              <a:rPr lang="en-US" dirty="0" smtClean="0"/>
              <a:t>Comments from some respondents to survey: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Establish a period of stability to facilitate implementation of 2009 Code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Focus on outreach and promote robustness of the Code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Understand </a:t>
            </a:r>
            <a:r>
              <a:rPr lang="en-US" sz="2000" dirty="0"/>
              <a:t>and </a:t>
            </a:r>
            <a:r>
              <a:rPr lang="en-US" sz="2000" dirty="0" smtClean="0"/>
              <a:t>address </a:t>
            </a:r>
            <a:r>
              <a:rPr lang="en-US" sz="2000" dirty="0" smtClean="0"/>
              <a:t>implementation </a:t>
            </a:r>
            <a:r>
              <a:rPr lang="en-US" sz="2000" dirty="0"/>
              <a:t>support needs of </a:t>
            </a:r>
            <a:r>
              <a:rPr lang="en-US" sz="2000" dirty="0" smtClean="0"/>
              <a:t>SMPs/SMEs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Understand </a:t>
            </a:r>
            <a:r>
              <a:rPr lang="en-US" sz="2000" dirty="0" smtClean="0"/>
              <a:t>extent </a:t>
            </a:r>
            <a:r>
              <a:rPr lang="en-US" sz="2000" dirty="0"/>
              <a:t>of </a:t>
            </a:r>
            <a:r>
              <a:rPr lang="en-US" sz="2000" dirty="0" smtClean="0"/>
              <a:t>adoption of the Code </a:t>
            </a:r>
            <a:r>
              <a:rPr lang="en-US" sz="2000" dirty="0"/>
              <a:t>internationally and </a:t>
            </a:r>
            <a:r>
              <a:rPr lang="en-US" sz="2000" dirty="0" smtClean="0"/>
              <a:t>reasons </a:t>
            </a:r>
            <a:r>
              <a:rPr lang="en-US" sz="2000" dirty="0"/>
              <a:t>for any differences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dirty="0" smtClean="0"/>
              <a:t>Need for flexibility </a:t>
            </a:r>
            <a:r>
              <a:rPr lang="en-US" dirty="0"/>
              <a:t>to respond to emerging </a:t>
            </a:r>
            <a:r>
              <a:rPr lang="en-US" dirty="0" smtClean="0"/>
              <a:t>issues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Review strategic </a:t>
            </a:r>
            <a:r>
              <a:rPr lang="en-US" dirty="0"/>
              <a:t>priorities at least </a:t>
            </a:r>
            <a:r>
              <a:rPr lang="en-US" dirty="0" smtClean="0"/>
              <a:t>annually?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9199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3129</TotalTime>
  <Words>619</Words>
  <Application>Microsoft Office PowerPoint</Application>
  <PresentationFormat>Letter Paper (8.5x11 in)</PresentationFormat>
  <Paragraphs>88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IFAC_Powerpoint_template_BLUE RIBBON_IESBA</vt:lpstr>
      <vt:lpstr>IESBA Strategy and Work Plan</vt:lpstr>
      <vt:lpstr>General Context</vt:lpstr>
      <vt:lpstr>General Context</vt:lpstr>
      <vt:lpstr>Development of Next Strategy and Work Plan</vt:lpstr>
      <vt:lpstr>May 2013 IESBA-NSS Meeting – Key Comments</vt:lpstr>
      <vt:lpstr>June 2013 Teleconference with IOSCO C1</vt:lpstr>
      <vt:lpstr>IOSCO C1 – Key Concerns</vt:lpstr>
      <vt:lpstr>Key Considerations</vt:lpstr>
      <vt:lpstr>Key Considerations</vt:lpstr>
      <vt:lpstr>Forward Timeline</vt:lpstr>
      <vt:lpstr>Matters for Consideration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ksiong</cp:lastModifiedBy>
  <cp:revision>218</cp:revision>
  <cp:lastPrinted>2013-04-08T18:23:09Z</cp:lastPrinted>
  <dcterms:created xsi:type="dcterms:W3CDTF">2012-02-10T19:11:35Z</dcterms:created>
  <dcterms:modified xsi:type="dcterms:W3CDTF">2013-06-10T02:42:38Z</dcterms:modified>
</cp:coreProperties>
</file>