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20"/>
  </p:notesMasterIdLst>
  <p:sldIdLst>
    <p:sldId id="260" r:id="rId2"/>
    <p:sldId id="295" r:id="rId3"/>
    <p:sldId id="296" r:id="rId4"/>
    <p:sldId id="297" r:id="rId5"/>
    <p:sldId id="292" r:id="rId6"/>
    <p:sldId id="301" r:id="rId7"/>
    <p:sldId id="302" r:id="rId8"/>
    <p:sldId id="303" r:id="rId9"/>
    <p:sldId id="304" r:id="rId10"/>
    <p:sldId id="305" r:id="rId11"/>
    <p:sldId id="306" r:id="rId12"/>
    <p:sldId id="308" r:id="rId13"/>
    <p:sldId id="298" r:id="rId14"/>
    <p:sldId id="299" r:id="rId15"/>
    <p:sldId id="309" r:id="rId16"/>
    <p:sldId id="307" r:id="rId17"/>
    <p:sldId id="310" r:id="rId18"/>
    <p:sldId id="294" r:id="rId19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5" autoAdjust="0"/>
    <p:restoredTop sz="84906" autoAdjust="0"/>
  </p:normalViewPr>
  <p:slideViewPr>
    <p:cSldViewPr showGuides="1">
      <p:cViewPr>
        <p:scale>
          <a:sx n="100" d="100"/>
          <a:sy n="100" d="100"/>
        </p:scale>
        <p:origin x="-432" y="-72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33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581400" cy="1314450"/>
          </a:xfrm>
        </p:spPr>
        <p:txBody>
          <a:bodyPr/>
          <a:lstStyle/>
          <a:p>
            <a:r>
              <a:rPr lang="en-US" sz="2400" b="1" dirty="0" smtClean="0">
                <a:latin typeface="Arial" charset="0"/>
              </a:rPr>
              <a:t>Caroline Gardner</a:t>
            </a:r>
          </a:p>
          <a:p>
            <a:r>
              <a:rPr lang="en-US" sz="2400" b="1" dirty="0" smtClean="0">
                <a:latin typeface="Arial" charset="0"/>
              </a:rPr>
              <a:t>IESBA  June 2013</a:t>
            </a:r>
          </a:p>
          <a:p>
            <a:r>
              <a:rPr lang="en-US" sz="2400" b="1" dirty="0" smtClean="0">
                <a:latin typeface="Arial" charset="0"/>
              </a:rPr>
              <a:t>New York, USA 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086100"/>
          </a:xfrm>
        </p:spPr>
        <p:txBody>
          <a:bodyPr/>
          <a:lstStyle/>
          <a:p>
            <a:r>
              <a:rPr lang="en-US" dirty="0" smtClean="0"/>
              <a:t>Twelve </a:t>
            </a:r>
            <a:r>
              <a:rPr lang="en-US" dirty="0"/>
              <a:t>jurisdictions </a:t>
            </a:r>
            <a:r>
              <a:rPr lang="en-US" dirty="0" smtClean="0"/>
              <a:t>report </a:t>
            </a:r>
            <a:r>
              <a:rPr lang="en-US" dirty="0"/>
              <a:t>more restrictive provision </a:t>
            </a:r>
            <a:r>
              <a:rPr lang="en-US" dirty="0" smtClean="0"/>
              <a:t>for </a:t>
            </a:r>
            <a:r>
              <a:rPr lang="en-US" dirty="0"/>
              <a:t>taxation </a:t>
            </a:r>
            <a:r>
              <a:rPr lang="en-US" dirty="0" smtClean="0"/>
              <a:t>services </a:t>
            </a:r>
          </a:p>
          <a:p>
            <a:pPr lvl="1"/>
            <a:r>
              <a:rPr lang="en-US" dirty="0" smtClean="0"/>
              <a:t>Relate </a:t>
            </a:r>
            <a:r>
              <a:rPr lang="en-US" dirty="0"/>
              <a:t>to PIEs and are due to local laws and </a:t>
            </a:r>
            <a:r>
              <a:rPr lang="en-US" dirty="0" smtClean="0"/>
              <a:t>regulations </a:t>
            </a:r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restrictions vary greatly in </a:t>
            </a:r>
            <a:r>
              <a:rPr lang="en-US" dirty="0" smtClean="0"/>
              <a:t>nature</a:t>
            </a:r>
          </a:p>
          <a:p>
            <a:r>
              <a:rPr lang="en-US" dirty="0" smtClean="0"/>
              <a:t>Eleven </a:t>
            </a:r>
            <a:r>
              <a:rPr lang="en-US" dirty="0"/>
              <a:t>jurisdictions </a:t>
            </a:r>
            <a:r>
              <a:rPr lang="en-US" dirty="0" smtClean="0"/>
              <a:t>report not </a:t>
            </a:r>
            <a:r>
              <a:rPr lang="en-US" dirty="0"/>
              <a:t>more </a:t>
            </a:r>
            <a:r>
              <a:rPr lang="en-US" dirty="0" smtClean="0"/>
              <a:t>restrictive</a:t>
            </a:r>
          </a:p>
          <a:p>
            <a:r>
              <a:rPr lang="en-US" dirty="0" smtClean="0"/>
              <a:t>Task Force agreed</a:t>
            </a:r>
          </a:p>
          <a:p>
            <a:pPr lvl="1"/>
            <a:r>
              <a:rPr lang="en-US" dirty="0" smtClean="0"/>
              <a:t>Knowledge </a:t>
            </a:r>
            <a:r>
              <a:rPr lang="en-US" dirty="0"/>
              <a:t>and experience of </a:t>
            </a:r>
            <a:r>
              <a:rPr lang="en-US" dirty="0" smtClean="0"/>
              <a:t>auditor beneficial </a:t>
            </a:r>
            <a:r>
              <a:rPr lang="en-US" dirty="0"/>
              <a:t>in </a:t>
            </a:r>
            <a:r>
              <a:rPr lang="en-US" dirty="0" smtClean="0"/>
              <a:t>performance </a:t>
            </a:r>
            <a:r>
              <a:rPr lang="en-US" dirty="0"/>
              <a:t>of certain taxation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Code </a:t>
            </a:r>
            <a:r>
              <a:rPr lang="en-US" dirty="0"/>
              <a:t>may benefit from </a:t>
            </a:r>
            <a:r>
              <a:rPr lang="en-US" dirty="0" smtClean="0"/>
              <a:t>restructuring </a:t>
            </a:r>
            <a:r>
              <a:rPr lang="en-US" dirty="0"/>
              <a:t>of </a:t>
            </a:r>
            <a:r>
              <a:rPr lang="en-US" dirty="0" smtClean="0"/>
              <a:t>section </a:t>
            </a:r>
            <a:r>
              <a:rPr lang="en-US" dirty="0"/>
              <a:t>to simplify </a:t>
            </a:r>
            <a:r>
              <a:rPr lang="en-US" dirty="0" smtClean="0"/>
              <a:t>guidance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r>
              <a:rPr lang="en-US" sz="2200" dirty="0" smtClean="0"/>
              <a:t>Survey Responses -  Taxation Services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49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086100"/>
          </a:xfrm>
        </p:spPr>
        <p:txBody>
          <a:bodyPr/>
          <a:lstStyle/>
          <a:p>
            <a:r>
              <a:rPr lang="en-US" dirty="0" smtClean="0"/>
              <a:t>Thirteen </a:t>
            </a:r>
            <a:r>
              <a:rPr lang="en-US" dirty="0"/>
              <a:t>jurisdictions </a:t>
            </a:r>
            <a:r>
              <a:rPr lang="en-US" dirty="0" smtClean="0"/>
              <a:t>report </a:t>
            </a:r>
            <a:r>
              <a:rPr lang="en-US" dirty="0"/>
              <a:t>more restrictive prohibitions </a:t>
            </a:r>
            <a:r>
              <a:rPr lang="en-US" dirty="0" smtClean="0"/>
              <a:t>for </a:t>
            </a:r>
            <a:r>
              <a:rPr lang="en-US" dirty="0"/>
              <a:t>internal audit </a:t>
            </a:r>
            <a:r>
              <a:rPr lang="en-US" dirty="0" smtClean="0"/>
              <a:t>services </a:t>
            </a:r>
          </a:p>
          <a:p>
            <a:pPr lvl="1"/>
            <a:r>
              <a:rPr lang="en-US" dirty="0" smtClean="0"/>
              <a:t>Most did </a:t>
            </a:r>
            <a:r>
              <a:rPr lang="en-US" dirty="0"/>
              <a:t>not indicate how </a:t>
            </a:r>
            <a:r>
              <a:rPr lang="en-US" dirty="0" smtClean="0"/>
              <a:t>rules </a:t>
            </a:r>
            <a:r>
              <a:rPr lang="en-US" dirty="0"/>
              <a:t>are more </a:t>
            </a:r>
            <a:r>
              <a:rPr lang="en-US" dirty="0" smtClean="0"/>
              <a:t>restrictive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some cases, </a:t>
            </a:r>
            <a:r>
              <a:rPr lang="en-US" dirty="0" smtClean="0"/>
              <a:t>appears rules prohibit </a:t>
            </a:r>
            <a:r>
              <a:rPr lang="en-US" dirty="0"/>
              <a:t>services regardless of materiality or significance due to laws and regulations for </a:t>
            </a:r>
            <a:r>
              <a:rPr lang="en-US" dirty="0" smtClean="0"/>
              <a:t>PIEs </a:t>
            </a:r>
          </a:p>
          <a:p>
            <a:r>
              <a:rPr lang="en-US" dirty="0" smtClean="0"/>
              <a:t>Ten </a:t>
            </a:r>
            <a:r>
              <a:rPr lang="en-US" dirty="0"/>
              <a:t>jurisdictions </a:t>
            </a:r>
            <a:r>
              <a:rPr lang="en-US" dirty="0" smtClean="0"/>
              <a:t>report provisions </a:t>
            </a:r>
            <a:r>
              <a:rPr lang="en-US" dirty="0"/>
              <a:t>are not more </a:t>
            </a:r>
            <a:r>
              <a:rPr lang="en-US" dirty="0" smtClean="0"/>
              <a:t>restrictive</a:t>
            </a:r>
            <a:endParaRPr lang="en-US" dirty="0"/>
          </a:p>
          <a:p>
            <a:r>
              <a:rPr lang="en-US" dirty="0" smtClean="0"/>
              <a:t>Task Force noted extant provision issued </a:t>
            </a:r>
            <a:r>
              <a:rPr lang="en-US" dirty="0"/>
              <a:t>in </a:t>
            </a:r>
            <a:r>
              <a:rPr lang="en-US" dirty="0" smtClean="0"/>
              <a:t>July </a:t>
            </a:r>
            <a:r>
              <a:rPr lang="en-US" dirty="0"/>
              <a:t>2009 </a:t>
            </a:r>
            <a:r>
              <a:rPr lang="en-US" dirty="0" smtClean="0"/>
              <a:t>Code and only became </a:t>
            </a:r>
            <a:r>
              <a:rPr lang="en-US" dirty="0"/>
              <a:t>effective January 1, </a:t>
            </a:r>
            <a:r>
              <a:rPr lang="en-US" dirty="0" smtClean="0"/>
              <a:t>2011 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r>
              <a:rPr lang="en-US" sz="2200" dirty="0" smtClean="0"/>
              <a:t>Survey Responses -  Internal Audit Services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9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6350"/>
            <a:ext cx="8458200" cy="3086100"/>
          </a:xfrm>
        </p:spPr>
        <p:txBody>
          <a:bodyPr/>
          <a:lstStyle/>
          <a:p>
            <a:r>
              <a:rPr lang="en-US" dirty="0" smtClean="0"/>
              <a:t>Most responses </a:t>
            </a:r>
            <a:r>
              <a:rPr lang="en-US" dirty="0"/>
              <a:t>concerning other services or restrictions </a:t>
            </a:r>
            <a:r>
              <a:rPr lang="en-US" dirty="0" smtClean="0"/>
              <a:t>relate </a:t>
            </a:r>
            <a:r>
              <a:rPr lang="en-US" dirty="0"/>
              <a:t>to restrictions or topics </a:t>
            </a:r>
            <a:r>
              <a:rPr lang="en-US" dirty="0" smtClean="0"/>
              <a:t>outside scope </a:t>
            </a:r>
            <a:r>
              <a:rPr lang="en-US" dirty="0"/>
              <a:t>of </a:t>
            </a:r>
            <a:r>
              <a:rPr lang="en-US" dirty="0" smtClean="0"/>
              <a:t>NAS</a:t>
            </a:r>
            <a:endParaRPr lang="en-US" dirty="0"/>
          </a:p>
          <a:p>
            <a:r>
              <a:rPr lang="en-US" dirty="0" smtClean="0"/>
              <a:t>Task </a:t>
            </a:r>
            <a:r>
              <a:rPr lang="en-US" dirty="0"/>
              <a:t>Force agreed </a:t>
            </a:r>
            <a:r>
              <a:rPr lang="en-US" dirty="0" smtClean="0"/>
              <a:t>topics </a:t>
            </a:r>
            <a:r>
              <a:rPr lang="en-US" dirty="0"/>
              <a:t>of materiality, exceptions and TCWG </a:t>
            </a:r>
            <a:r>
              <a:rPr lang="en-US" dirty="0" smtClean="0"/>
              <a:t>pertaining </a:t>
            </a:r>
            <a:r>
              <a:rPr lang="en-US" dirty="0"/>
              <a:t>to NAS </a:t>
            </a:r>
            <a:r>
              <a:rPr lang="en-US" dirty="0" smtClean="0"/>
              <a:t>should </a:t>
            </a:r>
            <a:r>
              <a:rPr lang="en-US" dirty="0"/>
              <a:t>be addressed in </a:t>
            </a:r>
            <a:r>
              <a:rPr lang="en-US" dirty="0" smtClean="0"/>
              <a:t>discussion paper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r>
              <a:rPr lang="en-US" sz="2200" dirty="0" smtClean="0"/>
              <a:t>Survey Responses -  </a:t>
            </a:r>
            <a:r>
              <a:rPr lang="en-US" sz="2000" dirty="0" smtClean="0"/>
              <a:t>Areas Not Addressed in the Code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2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Task Force concluded</a:t>
            </a:r>
            <a:endParaRPr lang="en-US" sz="2000" dirty="0" smtClean="0"/>
          </a:p>
          <a:p>
            <a:pPr lvl="1"/>
            <a:r>
              <a:rPr lang="en-US" sz="2400" dirty="0" smtClean="0"/>
              <a:t>Conceptual framework approach is appropriate for NAS</a:t>
            </a:r>
          </a:p>
          <a:p>
            <a:pPr lvl="1"/>
            <a:r>
              <a:rPr lang="en-US" sz="2400" dirty="0" smtClean="0"/>
              <a:t>Less restrictive provisions for non-PIEs are appropriate</a:t>
            </a:r>
          </a:p>
          <a:p>
            <a:pPr lvl="1"/>
            <a:r>
              <a:rPr lang="en-US" sz="2400" dirty="0" smtClean="0"/>
              <a:t>Develop </a:t>
            </a:r>
            <a:r>
              <a:rPr lang="en-US" sz="2400" dirty="0"/>
              <a:t>a </a:t>
            </a:r>
            <a:r>
              <a:rPr lang="en-US" sz="2400" dirty="0" smtClean="0"/>
              <a:t>discussion paper </a:t>
            </a:r>
            <a:r>
              <a:rPr lang="en-US" sz="2400" dirty="0"/>
              <a:t>to provide </a:t>
            </a:r>
            <a:r>
              <a:rPr lang="en-US" sz="2400" dirty="0" smtClean="0"/>
              <a:t>basis for discussion</a:t>
            </a:r>
            <a:endParaRPr lang="en-US" sz="2400" dirty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Overall Approach to NAS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05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086100"/>
          </a:xfrm>
        </p:spPr>
        <p:txBody>
          <a:bodyPr/>
          <a:lstStyle/>
          <a:p>
            <a:r>
              <a:rPr lang="en-US" dirty="0" smtClean="0"/>
              <a:t>Paper would include</a:t>
            </a:r>
          </a:p>
          <a:p>
            <a:pPr lvl="1"/>
            <a:r>
              <a:rPr lang="en-US" sz="1700" dirty="0" smtClean="0"/>
              <a:t>Overall </a:t>
            </a:r>
            <a:r>
              <a:rPr lang="en-US" sz="1700" dirty="0"/>
              <a:t>approach of the Code concerning </a:t>
            </a:r>
            <a:r>
              <a:rPr lang="en-US" sz="1700" dirty="0" smtClean="0"/>
              <a:t>NAS </a:t>
            </a:r>
            <a:endParaRPr lang="en-US" sz="1700" dirty="0"/>
          </a:p>
          <a:p>
            <a:pPr lvl="1"/>
            <a:r>
              <a:rPr lang="en-US" sz="1700" dirty="0" smtClean="0"/>
              <a:t>Supplementary </a:t>
            </a:r>
            <a:r>
              <a:rPr lang="en-US" sz="1700" dirty="0"/>
              <a:t>approaches to enhance </a:t>
            </a:r>
            <a:r>
              <a:rPr lang="en-US" sz="1700" dirty="0" smtClean="0"/>
              <a:t>threats </a:t>
            </a:r>
            <a:r>
              <a:rPr lang="en-US" sz="1700" dirty="0"/>
              <a:t>and safeguards </a:t>
            </a:r>
            <a:r>
              <a:rPr lang="en-US" sz="1700" dirty="0" smtClean="0"/>
              <a:t>approach</a:t>
            </a:r>
            <a:endParaRPr lang="en-US" sz="1700" dirty="0"/>
          </a:p>
          <a:p>
            <a:pPr lvl="1"/>
            <a:r>
              <a:rPr lang="en-US" sz="1700" dirty="0" smtClean="0"/>
              <a:t>Services </a:t>
            </a:r>
            <a:r>
              <a:rPr lang="en-US" sz="1700" dirty="0"/>
              <a:t>addressed within the </a:t>
            </a:r>
            <a:r>
              <a:rPr lang="en-US" sz="1700" dirty="0" smtClean="0"/>
              <a:t>provisions </a:t>
            </a:r>
            <a:endParaRPr lang="en-US" sz="1700" dirty="0"/>
          </a:p>
          <a:p>
            <a:pPr lvl="1"/>
            <a:r>
              <a:rPr lang="en-US" sz="1700" dirty="0" smtClean="0"/>
              <a:t>Identification </a:t>
            </a:r>
            <a:r>
              <a:rPr lang="en-US" sz="1700" dirty="0"/>
              <a:t>of </a:t>
            </a:r>
            <a:r>
              <a:rPr lang="en-US" sz="1700" dirty="0" smtClean="0"/>
              <a:t>key stakeholders </a:t>
            </a:r>
            <a:r>
              <a:rPr lang="en-US" sz="1700" dirty="0"/>
              <a:t>and </a:t>
            </a:r>
            <a:r>
              <a:rPr lang="en-US" sz="1700" dirty="0" smtClean="0"/>
              <a:t>expectations </a:t>
            </a:r>
            <a:endParaRPr lang="en-US" sz="1700" dirty="0"/>
          </a:p>
          <a:p>
            <a:pPr lvl="1"/>
            <a:r>
              <a:rPr lang="en-US" sz="1700" dirty="0" smtClean="0"/>
              <a:t>Comparison </a:t>
            </a:r>
            <a:r>
              <a:rPr lang="en-US" sz="1700" dirty="0"/>
              <a:t>of </a:t>
            </a:r>
            <a:r>
              <a:rPr lang="en-US" sz="1700" dirty="0" smtClean="0"/>
              <a:t>expectations </a:t>
            </a:r>
            <a:r>
              <a:rPr lang="en-US" sz="1700" dirty="0"/>
              <a:t>of </a:t>
            </a:r>
            <a:r>
              <a:rPr lang="en-US" sz="1700" dirty="0" smtClean="0"/>
              <a:t>key </a:t>
            </a:r>
            <a:r>
              <a:rPr lang="en-US" sz="1700" dirty="0"/>
              <a:t>stakeholders and </a:t>
            </a:r>
            <a:r>
              <a:rPr lang="en-US" sz="1700" dirty="0" smtClean="0"/>
              <a:t>provisions in Code </a:t>
            </a:r>
            <a:endParaRPr lang="en-US" sz="1700" dirty="0"/>
          </a:p>
          <a:p>
            <a:pPr lvl="1"/>
            <a:r>
              <a:rPr lang="en-US" sz="1700" dirty="0" smtClean="0"/>
              <a:t>Ways </a:t>
            </a:r>
            <a:r>
              <a:rPr lang="en-US" sz="1700" dirty="0"/>
              <a:t>in which </a:t>
            </a:r>
            <a:r>
              <a:rPr lang="en-US" sz="1700" dirty="0" smtClean="0"/>
              <a:t>Task </a:t>
            </a:r>
            <a:r>
              <a:rPr lang="en-US" sz="1700" dirty="0"/>
              <a:t>Force will address </a:t>
            </a:r>
            <a:r>
              <a:rPr lang="en-US" sz="1700" dirty="0" smtClean="0"/>
              <a:t>concerns </a:t>
            </a:r>
            <a:r>
              <a:rPr lang="en-US" sz="1700" dirty="0"/>
              <a:t>in relation to </a:t>
            </a:r>
            <a:r>
              <a:rPr lang="en-US" sz="1700" dirty="0" smtClean="0"/>
              <a:t>potential </a:t>
            </a:r>
            <a:r>
              <a:rPr lang="en-US" sz="1700" dirty="0"/>
              <a:t>“expectation </a:t>
            </a:r>
            <a:r>
              <a:rPr lang="en-US" sz="1700" dirty="0" smtClean="0"/>
              <a:t>gaps” </a:t>
            </a:r>
            <a:endParaRPr lang="en-US" sz="1700" dirty="0"/>
          </a:p>
          <a:p>
            <a:pPr lvl="1"/>
            <a:r>
              <a:rPr lang="en-US" sz="1700" dirty="0" smtClean="0"/>
              <a:t>Potential </a:t>
            </a:r>
            <a:r>
              <a:rPr lang="en-US" sz="1700" dirty="0"/>
              <a:t>additional safeguards concerning </a:t>
            </a:r>
            <a:r>
              <a:rPr lang="en-US" sz="1700" dirty="0" smtClean="0"/>
              <a:t>NAS </a:t>
            </a:r>
            <a:endParaRPr lang="en-US" sz="1700" dirty="0"/>
          </a:p>
          <a:p>
            <a:pPr lvl="1"/>
            <a:r>
              <a:rPr lang="en-US" sz="1700" dirty="0" smtClean="0"/>
              <a:t>Further </a:t>
            </a:r>
            <a:r>
              <a:rPr lang="en-US" sz="1700" dirty="0"/>
              <a:t>implementation guidance for SMEs and </a:t>
            </a:r>
            <a:r>
              <a:rPr lang="en-US" sz="1700" dirty="0" smtClean="0"/>
              <a:t>SMPs </a:t>
            </a:r>
            <a:r>
              <a:rPr lang="en-US" sz="1700" dirty="0"/>
              <a:t>and </a:t>
            </a:r>
          </a:p>
          <a:p>
            <a:pPr lvl="1"/>
            <a:r>
              <a:rPr lang="en-US" sz="1700" dirty="0" smtClean="0"/>
              <a:t>Discussion </a:t>
            </a:r>
            <a:r>
              <a:rPr lang="en-US" sz="1700" dirty="0"/>
              <a:t>of materiality, exceptions and those charged with </a:t>
            </a:r>
            <a:r>
              <a:rPr lang="en-US" sz="1700" dirty="0" smtClean="0"/>
              <a:t>governance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Overall Approach to NAS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1550"/>
            <a:ext cx="8458200" cy="3086100"/>
          </a:xfrm>
        </p:spPr>
        <p:txBody>
          <a:bodyPr/>
          <a:lstStyle/>
          <a:p>
            <a:r>
              <a:rPr lang="en-US" dirty="0" smtClean="0"/>
              <a:t>Refine project </a:t>
            </a:r>
            <a:r>
              <a:rPr lang="en-US" dirty="0"/>
              <a:t>proposal to address </a:t>
            </a:r>
            <a:r>
              <a:rPr lang="en-US" dirty="0" smtClean="0"/>
              <a:t>following: </a:t>
            </a:r>
            <a:endParaRPr lang="en-US" dirty="0"/>
          </a:p>
          <a:p>
            <a:pPr lvl="1"/>
            <a:r>
              <a:rPr lang="en-US" sz="2000" dirty="0" smtClean="0"/>
              <a:t>Clarify provisions </a:t>
            </a:r>
            <a:r>
              <a:rPr lang="en-US" sz="2000" dirty="0"/>
              <a:t>of management responsibility; </a:t>
            </a:r>
          </a:p>
          <a:p>
            <a:pPr lvl="1"/>
            <a:r>
              <a:rPr lang="en-US" sz="2000" dirty="0" smtClean="0"/>
              <a:t>Examine phrase </a:t>
            </a:r>
            <a:r>
              <a:rPr lang="en-US" sz="2000" dirty="0"/>
              <a:t>“routine and mechanical” </a:t>
            </a:r>
            <a:r>
              <a:rPr lang="en-US" sz="2000" dirty="0" smtClean="0"/>
              <a:t>within bookkeeping </a:t>
            </a:r>
            <a:r>
              <a:rPr lang="en-US" sz="2000" dirty="0"/>
              <a:t>services; and </a:t>
            </a:r>
          </a:p>
          <a:p>
            <a:pPr lvl="1"/>
            <a:r>
              <a:rPr lang="en-US" sz="2000" dirty="0" smtClean="0"/>
              <a:t>Examine “</a:t>
            </a:r>
            <a:r>
              <a:rPr lang="en-US" sz="2000" dirty="0"/>
              <a:t>emergency exception” </a:t>
            </a:r>
            <a:r>
              <a:rPr lang="en-US" sz="2000" dirty="0" smtClean="0"/>
              <a:t>within </a:t>
            </a:r>
            <a:r>
              <a:rPr lang="en-US" sz="2000" dirty="0"/>
              <a:t>bookkeeping </a:t>
            </a:r>
            <a:r>
              <a:rPr lang="en-US" sz="2000" dirty="0" smtClean="0"/>
              <a:t>service</a:t>
            </a:r>
            <a:endParaRPr lang="en-US" sz="2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r>
              <a:rPr lang="en-US" sz="2200" dirty="0" smtClean="0"/>
              <a:t>Next Steps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4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00150"/>
            <a:ext cx="8458200" cy="3086100"/>
          </a:xfrm>
        </p:spPr>
        <p:txBody>
          <a:bodyPr/>
          <a:lstStyle/>
          <a:p>
            <a:r>
              <a:rPr lang="en-US" dirty="0" smtClean="0"/>
              <a:t>Surveys </a:t>
            </a:r>
            <a:r>
              <a:rPr lang="en-US" dirty="0"/>
              <a:t>did not provide clear cut </a:t>
            </a:r>
            <a:r>
              <a:rPr lang="en-US" dirty="0" smtClean="0"/>
              <a:t>direction </a:t>
            </a:r>
            <a:r>
              <a:rPr lang="en-US" dirty="0"/>
              <a:t>or majority views on how jurisdictions address these </a:t>
            </a:r>
            <a:r>
              <a:rPr lang="en-US" dirty="0" smtClean="0"/>
              <a:t>services</a:t>
            </a:r>
          </a:p>
          <a:p>
            <a:r>
              <a:rPr lang="en-US" dirty="0" smtClean="0"/>
              <a:t>Provisions </a:t>
            </a:r>
            <a:r>
              <a:rPr lang="en-US" dirty="0"/>
              <a:t>addressing these services do not require immediate changes to wording or </a:t>
            </a:r>
            <a:r>
              <a:rPr lang="en-US" dirty="0" smtClean="0"/>
              <a:t>greater restrictions</a:t>
            </a:r>
          </a:p>
          <a:p>
            <a:pPr lvl="1"/>
            <a:r>
              <a:rPr lang="en-US" sz="2000" dirty="0" smtClean="0"/>
              <a:t>Provisions require </a:t>
            </a:r>
            <a:r>
              <a:rPr lang="en-US" sz="2000" dirty="0"/>
              <a:t>greater deliberation as to </a:t>
            </a:r>
            <a:r>
              <a:rPr lang="en-US" sz="2000" dirty="0" smtClean="0"/>
              <a:t>overall approach</a:t>
            </a:r>
          </a:p>
          <a:p>
            <a:r>
              <a:rPr lang="en-US" dirty="0" smtClean="0"/>
              <a:t>Task </a:t>
            </a:r>
            <a:r>
              <a:rPr lang="en-US" dirty="0"/>
              <a:t>Force will </a:t>
            </a:r>
            <a:r>
              <a:rPr lang="en-US" dirty="0" smtClean="0"/>
              <a:t>further consider these </a:t>
            </a:r>
            <a:r>
              <a:rPr lang="en-US" dirty="0"/>
              <a:t>services </a:t>
            </a:r>
            <a:r>
              <a:rPr lang="en-US" dirty="0" smtClean="0"/>
              <a:t>in </a:t>
            </a:r>
            <a:r>
              <a:rPr lang="en-US" dirty="0"/>
              <a:t>future </a:t>
            </a:r>
            <a:r>
              <a:rPr lang="en-US" dirty="0" smtClean="0"/>
              <a:t>meetings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r>
              <a:rPr lang="en-US" sz="2200" dirty="0" smtClean="0"/>
              <a:t>Survey Responses -  </a:t>
            </a:r>
            <a:r>
              <a:rPr lang="en-US" sz="2000" dirty="0"/>
              <a:t>Recommendation on Valuation, Taxation and Internal Audit Services 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21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71550"/>
            <a:ext cx="8458200" cy="3086100"/>
          </a:xfrm>
        </p:spPr>
        <p:txBody>
          <a:bodyPr/>
          <a:lstStyle/>
          <a:p>
            <a:endParaRPr lang="en-US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Questions?</a:t>
            </a:r>
            <a:endParaRPr lang="en-US" sz="40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7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70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6250" y="981075"/>
            <a:ext cx="8458200" cy="3086100"/>
          </a:xfrm>
        </p:spPr>
        <p:txBody>
          <a:bodyPr/>
          <a:lstStyle/>
          <a:p>
            <a:r>
              <a:rPr lang="en-US" dirty="0" smtClean="0"/>
              <a:t>EC’s proposed regulation on statutory audits</a:t>
            </a:r>
          </a:p>
          <a:p>
            <a:pPr lvl="1"/>
            <a:r>
              <a:rPr lang="en-US" dirty="0" smtClean="0"/>
              <a:t>Audit fees – limitation of provision of NAS to 10% of total audit fees removed</a:t>
            </a:r>
          </a:p>
          <a:p>
            <a:pPr lvl="1"/>
            <a:r>
              <a:rPr lang="en-US" dirty="0" smtClean="0"/>
              <a:t>Prohibition of Non-Audit Services</a:t>
            </a:r>
          </a:p>
          <a:p>
            <a:pPr lvl="2"/>
            <a:r>
              <a:rPr lang="en-US" dirty="0" smtClean="0"/>
              <a:t>Concept of pure audit firms removed</a:t>
            </a:r>
          </a:p>
          <a:p>
            <a:pPr lvl="2"/>
            <a:r>
              <a:rPr lang="en-US" dirty="0" smtClean="0"/>
              <a:t>Adopted list of prohibited NAS comparable to IESBA Code</a:t>
            </a:r>
          </a:p>
          <a:p>
            <a:pPr lvl="2"/>
            <a:r>
              <a:rPr lang="en-US" dirty="0" smtClean="0"/>
              <a:t>Audit committee approval of NAS</a:t>
            </a:r>
          </a:p>
          <a:p>
            <a:pPr lvl="1"/>
            <a:r>
              <a:rPr lang="en-US" dirty="0" smtClean="0"/>
              <a:t>Audit </a:t>
            </a:r>
            <a:r>
              <a:rPr lang="en-US" dirty="0"/>
              <a:t>Report </a:t>
            </a:r>
            <a:endParaRPr lang="en-US" dirty="0" smtClean="0"/>
          </a:p>
          <a:p>
            <a:pPr lvl="2"/>
            <a:r>
              <a:rPr lang="en-US" dirty="0" smtClean="0"/>
              <a:t>Reporting </a:t>
            </a:r>
            <a:r>
              <a:rPr lang="en-US" dirty="0"/>
              <a:t>of a list of NAS provided by the statutory auditor </a:t>
            </a:r>
          </a:p>
          <a:p>
            <a:r>
              <a:rPr lang="en-US" dirty="0" smtClean="0"/>
              <a:t>Decision not final </a:t>
            </a:r>
          </a:p>
          <a:p>
            <a:pPr lvl="1"/>
            <a:r>
              <a:rPr lang="en-US" dirty="0" smtClean="0"/>
              <a:t>Next step is discussion in Parliament </a:t>
            </a:r>
            <a:r>
              <a:rPr lang="en-US" dirty="0"/>
              <a:t>and </a:t>
            </a:r>
            <a:r>
              <a:rPr lang="en-US" dirty="0" smtClean="0"/>
              <a:t>member </a:t>
            </a:r>
            <a:r>
              <a:rPr lang="en-US" dirty="0"/>
              <a:t>states </a:t>
            </a:r>
          </a:p>
          <a:p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619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Recent Developments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07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IOSCO Committee 1 Letter</a:t>
            </a:r>
          </a:p>
          <a:p>
            <a:pPr lvl="1"/>
            <a:r>
              <a:rPr lang="en-US" dirty="0"/>
              <a:t>Bookkeeping and Emergency Situations </a:t>
            </a:r>
          </a:p>
          <a:p>
            <a:pPr lvl="2"/>
            <a:r>
              <a:rPr lang="en-US" dirty="0" smtClean="0"/>
              <a:t>Remove </a:t>
            </a:r>
            <a:r>
              <a:rPr lang="en-US" dirty="0"/>
              <a:t>exemption for providing accounting and bookkeeping services and preparation of tax calculations in emergency or other unusual </a:t>
            </a:r>
            <a:r>
              <a:rPr lang="en-US" dirty="0" smtClean="0"/>
              <a:t>situations</a:t>
            </a:r>
          </a:p>
          <a:p>
            <a:pPr lvl="1"/>
            <a:r>
              <a:rPr lang="en-US" dirty="0" smtClean="0"/>
              <a:t>Internal Audit Services</a:t>
            </a:r>
          </a:p>
          <a:p>
            <a:pPr lvl="2"/>
            <a:r>
              <a:rPr lang="en-US" dirty="0" smtClean="0"/>
              <a:t>Consider </a:t>
            </a:r>
            <a:r>
              <a:rPr lang="en-US" dirty="0"/>
              <a:t>how external auditors use internal auditors as part of </a:t>
            </a:r>
            <a:r>
              <a:rPr lang="en-US" dirty="0" smtClean="0"/>
              <a:t>audit</a:t>
            </a:r>
            <a:endParaRPr lang="en-US" dirty="0"/>
          </a:p>
          <a:p>
            <a:pPr lvl="2"/>
            <a:r>
              <a:rPr lang="en-US" dirty="0" smtClean="0"/>
              <a:t>Prohibit auditor </a:t>
            </a:r>
            <a:r>
              <a:rPr lang="en-US" dirty="0"/>
              <a:t>from providing internal audit services where there is any self-review threat, not only when management functions are </a:t>
            </a:r>
            <a:r>
              <a:rPr lang="en-US" dirty="0" smtClean="0"/>
              <a:t>assumed </a:t>
            </a:r>
          </a:p>
          <a:p>
            <a:pPr lvl="2"/>
            <a:r>
              <a:rPr lang="en-US" dirty="0" smtClean="0"/>
              <a:t>Further </a:t>
            </a:r>
            <a:r>
              <a:rPr lang="en-US" dirty="0"/>
              <a:t>distinction </a:t>
            </a:r>
            <a:r>
              <a:rPr lang="en-US" dirty="0" smtClean="0"/>
              <a:t>needed </a:t>
            </a:r>
            <a:r>
              <a:rPr lang="en-US" dirty="0"/>
              <a:t>on what constitutes “internal audit” and other similar services 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Regulatory and Other Feedback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2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 Paper - “A </a:t>
            </a:r>
            <a:r>
              <a:rPr lang="en-US" dirty="0"/>
              <a:t>Comparison of EC Recommendation on Statutory Auditor’s Independence in the EU and Statutory Audit Directive with the Independence Sections of the IESBA </a:t>
            </a:r>
            <a:r>
              <a:rPr lang="en-US" i="1" dirty="0"/>
              <a:t>Code of Ethics for Professional Accountants</a:t>
            </a:r>
            <a:r>
              <a:rPr lang="en-US" dirty="0"/>
              <a:t>” </a:t>
            </a:r>
            <a:endParaRPr lang="en-US" dirty="0" smtClean="0"/>
          </a:p>
          <a:p>
            <a:pPr lvl="1"/>
            <a:r>
              <a:rPr lang="en-US" dirty="0" smtClean="0"/>
              <a:t>Comparison </a:t>
            </a:r>
            <a:r>
              <a:rPr lang="en-US" dirty="0"/>
              <a:t>focuses on </a:t>
            </a:r>
            <a:r>
              <a:rPr lang="en-US" dirty="0" smtClean="0"/>
              <a:t>independence </a:t>
            </a:r>
            <a:r>
              <a:rPr lang="en-US" dirty="0"/>
              <a:t>provisions </a:t>
            </a:r>
            <a:r>
              <a:rPr lang="en-US" dirty="0" smtClean="0"/>
              <a:t>required </a:t>
            </a:r>
            <a:r>
              <a:rPr lang="en-US" dirty="0"/>
              <a:t>by the </a:t>
            </a:r>
            <a:r>
              <a:rPr lang="en-US" dirty="0" smtClean="0"/>
              <a:t>Statutory </a:t>
            </a:r>
            <a:r>
              <a:rPr lang="en-US" dirty="0"/>
              <a:t>Audit Directive of May 17, 2006 </a:t>
            </a:r>
            <a:r>
              <a:rPr lang="en-US" dirty="0" smtClean="0"/>
              <a:t>and provisions </a:t>
            </a:r>
            <a:r>
              <a:rPr lang="en-US" dirty="0"/>
              <a:t>recommended by </a:t>
            </a:r>
            <a:r>
              <a:rPr lang="en-US" dirty="0" smtClean="0"/>
              <a:t>EC </a:t>
            </a:r>
            <a:r>
              <a:rPr lang="en-US" dirty="0"/>
              <a:t>in its recommendation of May 16, </a:t>
            </a:r>
            <a:r>
              <a:rPr lang="en-US" dirty="0" smtClean="0"/>
              <a:t>2002</a:t>
            </a:r>
            <a:endParaRPr lang="en-US" dirty="0"/>
          </a:p>
          <a:p>
            <a:pPr lvl="1"/>
            <a:r>
              <a:rPr lang="en-US" dirty="0" smtClean="0"/>
              <a:t>Concludes IESBA Code is more robust with respect to audits of PIEs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Regulatory and Other Feedback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39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85850"/>
            <a:ext cx="8458200" cy="3086100"/>
          </a:xfrm>
        </p:spPr>
        <p:txBody>
          <a:bodyPr/>
          <a:lstStyle/>
          <a:p>
            <a:r>
              <a:rPr lang="en-US" dirty="0" smtClean="0"/>
              <a:t>Non-assurance services (NAS) surveys requesting information sent to 26 jurisdictions</a:t>
            </a:r>
          </a:p>
          <a:p>
            <a:pPr lvl="1"/>
            <a:r>
              <a:rPr lang="en-US" sz="2000" dirty="0" smtClean="0"/>
              <a:t>Survey requested information for PIEs and non-PIEs</a:t>
            </a:r>
          </a:p>
          <a:p>
            <a:pPr lvl="1"/>
            <a:r>
              <a:rPr lang="en-US" sz="2000" dirty="0" smtClean="0"/>
              <a:t>24 Responses received</a:t>
            </a:r>
          </a:p>
          <a:p>
            <a:pPr lvl="1"/>
            <a:r>
              <a:rPr lang="en-US" sz="2000" dirty="0" smtClean="0"/>
              <a:t>Survey inquired whether national ethical requirements are more restrictive than the provisions in the Code</a:t>
            </a:r>
          </a:p>
          <a:p>
            <a:pPr lvl="2"/>
            <a:r>
              <a:rPr lang="en-US" sz="1800" dirty="0"/>
              <a:t>M</a:t>
            </a:r>
            <a:r>
              <a:rPr lang="en-US" sz="1800" dirty="0" smtClean="0"/>
              <a:t>ost jurisdictions had similar provisions</a:t>
            </a:r>
          </a:p>
          <a:p>
            <a:pPr lvl="2"/>
            <a:r>
              <a:rPr lang="en-US" sz="1800" dirty="0" smtClean="0"/>
              <a:t>More restrictive provisions usually due to local laws &amp; regulations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r>
              <a:rPr lang="en-US" dirty="0" smtClean="0"/>
              <a:t>NAS </a:t>
            </a:r>
            <a:r>
              <a:rPr lang="en-US" dirty="0" smtClean="0"/>
              <a:t>Surveys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72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</a:t>
            </a:r>
            <a:r>
              <a:rPr lang="en-US" dirty="0"/>
              <a:t>of jurisdictions (17) </a:t>
            </a:r>
            <a:r>
              <a:rPr lang="en-US" dirty="0" smtClean="0"/>
              <a:t>do </a:t>
            </a:r>
            <a:r>
              <a:rPr lang="en-US" dirty="0"/>
              <a:t>not define </a:t>
            </a:r>
            <a:r>
              <a:rPr lang="en-US" dirty="0" smtClean="0"/>
              <a:t>PIEs </a:t>
            </a:r>
            <a:r>
              <a:rPr lang="en-US" dirty="0"/>
              <a:t>or have </a:t>
            </a:r>
            <a:r>
              <a:rPr lang="en-US" dirty="0" smtClean="0"/>
              <a:t>definition </a:t>
            </a:r>
            <a:r>
              <a:rPr lang="en-US" dirty="0"/>
              <a:t>that differs from </a:t>
            </a:r>
            <a:r>
              <a:rPr lang="en-US" dirty="0" smtClean="0"/>
              <a:t>IESBA</a:t>
            </a:r>
          </a:p>
          <a:p>
            <a:pPr lvl="1"/>
            <a:r>
              <a:rPr lang="en-US" dirty="0" smtClean="0"/>
              <a:t>Reporting </a:t>
            </a:r>
            <a:r>
              <a:rPr lang="en-US" dirty="0"/>
              <a:t>issuer or </a:t>
            </a:r>
            <a:r>
              <a:rPr lang="en-US" dirty="0" smtClean="0"/>
              <a:t>other </a:t>
            </a:r>
            <a:r>
              <a:rPr lang="en-US" dirty="0"/>
              <a:t>entity of significance </a:t>
            </a:r>
            <a:r>
              <a:rPr lang="en-US" dirty="0" smtClean="0"/>
              <a:t>identified </a:t>
            </a:r>
            <a:r>
              <a:rPr lang="en-US" dirty="0"/>
              <a:t>by law or </a:t>
            </a:r>
            <a:r>
              <a:rPr lang="en-US" dirty="0" smtClean="0"/>
              <a:t>regulator</a:t>
            </a:r>
          </a:p>
          <a:p>
            <a:pPr lvl="1"/>
            <a:r>
              <a:rPr lang="en-US" dirty="0" smtClean="0"/>
              <a:t>Common </a:t>
            </a:r>
            <a:r>
              <a:rPr lang="en-US" dirty="0"/>
              <a:t>trend among </a:t>
            </a:r>
            <a:r>
              <a:rPr lang="en-US" dirty="0" smtClean="0"/>
              <a:t>differences include </a:t>
            </a:r>
            <a:r>
              <a:rPr lang="en-US" dirty="0"/>
              <a:t>additional language to identify PIEs or specifically note certain </a:t>
            </a:r>
            <a:r>
              <a:rPr lang="en-US" dirty="0" smtClean="0"/>
              <a:t>PIEs</a:t>
            </a:r>
          </a:p>
          <a:p>
            <a:pPr lvl="1"/>
            <a:r>
              <a:rPr lang="en-US" dirty="0" smtClean="0"/>
              <a:t>Many </a:t>
            </a:r>
            <a:r>
              <a:rPr lang="en-US" dirty="0"/>
              <a:t>jurisdictions </a:t>
            </a:r>
            <a:r>
              <a:rPr lang="en-US" dirty="0" smtClean="0"/>
              <a:t>consider </a:t>
            </a:r>
            <a:r>
              <a:rPr lang="en-US" dirty="0"/>
              <a:t>listed entities to be </a:t>
            </a:r>
            <a:r>
              <a:rPr lang="en-US" dirty="0" smtClean="0"/>
              <a:t>PIEs</a:t>
            </a:r>
            <a:endParaRPr lang="en-US" dirty="0"/>
          </a:p>
          <a:p>
            <a:r>
              <a:rPr lang="en-US" dirty="0"/>
              <a:t>Task Force notes that </a:t>
            </a:r>
            <a:r>
              <a:rPr lang="en-US" dirty="0" smtClean="0"/>
              <a:t>decision to </a:t>
            </a:r>
            <a:r>
              <a:rPr lang="en-US" dirty="0"/>
              <a:t>re-open </a:t>
            </a:r>
            <a:r>
              <a:rPr lang="en-US" dirty="0" smtClean="0"/>
              <a:t>definition </a:t>
            </a:r>
            <a:r>
              <a:rPr lang="en-US" dirty="0"/>
              <a:t>of </a:t>
            </a:r>
            <a:r>
              <a:rPr lang="en-US" dirty="0" smtClean="0"/>
              <a:t>PIE is </a:t>
            </a:r>
            <a:r>
              <a:rPr lang="en-US" dirty="0"/>
              <a:t>outside </a:t>
            </a:r>
            <a:r>
              <a:rPr lang="en-US" dirty="0" smtClean="0"/>
              <a:t>scope </a:t>
            </a:r>
            <a:r>
              <a:rPr lang="en-US" dirty="0"/>
              <a:t>of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Planning </a:t>
            </a:r>
            <a:r>
              <a:rPr lang="en-US" dirty="0"/>
              <a:t>Committee is considering </a:t>
            </a:r>
            <a:r>
              <a:rPr lang="en-US" dirty="0" smtClean="0"/>
              <a:t>for future </a:t>
            </a:r>
            <a:r>
              <a:rPr lang="en-US" dirty="0"/>
              <a:t>strategy and work </a:t>
            </a:r>
            <a:r>
              <a:rPr lang="en-US" dirty="0" smtClean="0"/>
              <a:t>plan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Survey Responses -  Definition of PIEs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57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responses report </a:t>
            </a:r>
            <a:r>
              <a:rPr lang="en-US" dirty="0"/>
              <a:t>more restrictions concerning “assuming management responsibility” </a:t>
            </a:r>
            <a:endParaRPr lang="en-US" dirty="0" smtClean="0"/>
          </a:p>
          <a:p>
            <a:pPr lvl="1"/>
            <a:r>
              <a:rPr lang="en-US" dirty="0"/>
              <a:t>D</a:t>
            </a:r>
            <a:r>
              <a:rPr lang="en-US" dirty="0" smtClean="0"/>
              <a:t>ue </a:t>
            </a:r>
            <a:r>
              <a:rPr lang="en-US" dirty="0"/>
              <a:t>to </a:t>
            </a:r>
            <a:r>
              <a:rPr lang="en-US" dirty="0" smtClean="0"/>
              <a:t>laws </a:t>
            </a:r>
            <a:r>
              <a:rPr lang="en-US" dirty="0"/>
              <a:t>and regulations </a:t>
            </a:r>
            <a:r>
              <a:rPr lang="en-US" dirty="0" smtClean="0"/>
              <a:t>that do </a:t>
            </a:r>
            <a:r>
              <a:rPr lang="en-US" dirty="0"/>
              <a:t>not allow NAS or any assumption of management </a:t>
            </a:r>
            <a:r>
              <a:rPr lang="en-US" dirty="0" smtClean="0"/>
              <a:t>responsibility</a:t>
            </a:r>
            <a:endParaRPr lang="en-US" dirty="0"/>
          </a:p>
          <a:p>
            <a:r>
              <a:rPr lang="en-US" dirty="0" smtClean="0"/>
              <a:t>Task </a:t>
            </a:r>
            <a:r>
              <a:rPr lang="en-US" dirty="0"/>
              <a:t>Force recommends that </a:t>
            </a:r>
            <a:r>
              <a:rPr lang="en-US" dirty="0" smtClean="0"/>
              <a:t>management </a:t>
            </a:r>
            <a:r>
              <a:rPr lang="en-US" dirty="0"/>
              <a:t>r</a:t>
            </a:r>
            <a:r>
              <a:rPr lang="en-US" dirty="0" smtClean="0"/>
              <a:t>esponsibilities </a:t>
            </a:r>
            <a:r>
              <a:rPr lang="en-US" dirty="0"/>
              <a:t>be included within </a:t>
            </a:r>
            <a:r>
              <a:rPr lang="en-US" dirty="0" smtClean="0"/>
              <a:t>scope </a:t>
            </a:r>
            <a:r>
              <a:rPr lang="en-US" dirty="0"/>
              <a:t>of </a:t>
            </a:r>
            <a:r>
              <a:rPr lang="en-US" dirty="0" smtClean="0"/>
              <a:t>project</a:t>
            </a:r>
          </a:p>
          <a:p>
            <a:pPr lvl="1"/>
            <a:r>
              <a:rPr lang="en-US" dirty="0" smtClean="0"/>
              <a:t>Examination </a:t>
            </a:r>
            <a:r>
              <a:rPr lang="en-US" dirty="0"/>
              <a:t>of the terms “management responsibilities” versus “management activities” </a:t>
            </a:r>
            <a:endParaRPr lang="en-US" dirty="0" smtClean="0"/>
          </a:p>
          <a:p>
            <a:pPr lvl="1"/>
            <a:r>
              <a:rPr lang="en-US" dirty="0" smtClean="0"/>
              <a:t>Review of paragraph 290.166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Survey Responses -  Management Responsibility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086100"/>
          </a:xfrm>
        </p:spPr>
        <p:txBody>
          <a:bodyPr/>
          <a:lstStyle/>
          <a:p>
            <a:r>
              <a:rPr lang="en-US" dirty="0" smtClean="0"/>
              <a:t>Majority </a:t>
            </a:r>
            <a:r>
              <a:rPr lang="en-US" dirty="0"/>
              <a:t>of </a:t>
            </a:r>
            <a:r>
              <a:rPr lang="en-US" dirty="0" smtClean="0"/>
              <a:t>jurisdictions </a:t>
            </a:r>
            <a:r>
              <a:rPr lang="en-US" dirty="0"/>
              <a:t>(17) </a:t>
            </a:r>
            <a:r>
              <a:rPr lang="en-US" dirty="0" smtClean="0"/>
              <a:t>report </a:t>
            </a:r>
            <a:r>
              <a:rPr lang="en-US" dirty="0"/>
              <a:t>more restrictive provisions for </a:t>
            </a:r>
            <a:r>
              <a:rPr lang="en-US" dirty="0" smtClean="0"/>
              <a:t>accounting </a:t>
            </a:r>
            <a:r>
              <a:rPr lang="en-US" dirty="0"/>
              <a:t>and bookkeeping </a:t>
            </a:r>
            <a:r>
              <a:rPr lang="en-US" dirty="0" smtClean="0"/>
              <a:t>services</a:t>
            </a:r>
            <a:endParaRPr lang="en-US" dirty="0"/>
          </a:p>
          <a:p>
            <a:r>
              <a:rPr lang="en-US" dirty="0" smtClean="0"/>
              <a:t>Significant </a:t>
            </a:r>
            <a:r>
              <a:rPr lang="en-US" dirty="0"/>
              <a:t>number of jurisdictions </a:t>
            </a:r>
            <a:r>
              <a:rPr lang="en-US" dirty="0" smtClean="0"/>
              <a:t>report rules </a:t>
            </a:r>
            <a:r>
              <a:rPr lang="en-US" dirty="0"/>
              <a:t>do not provide for </a:t>
            </a:r>
            <a:r>
              <a:rPr lang="en-US" dirty="0" smtClean="0"/>
              <a:t>emergency </a:t>
            </a:r>
            <a:r>
              <a:rPr lang="en-US" dirty="0"/>
              <a:t>bookkeeping provision for PIEs </a:t>
            </a:r>
            <a:endParaRPr lang="en-US" dirty="0" smtClean="0"/>
          </a:p>
          <a:p>
            <a:r>
              <a:rPr lang="en-US" dirty="0" smtClean="0"/>
              <a:t>Task </a:t>
            </a:r>
            <a:r>
              <a:rPr lang="en-US" dirty="0"/>
              <a:t>Force </a:t>
            </a:r>
            <a:r>
              <a:rPr lang="en-US" dirty="0" smtClean="0"/>
              <a:t>agreed </a:t>
            </a:r>
          </a:p>
          <a:p>
            <a:pPr lvl="1"/>
            <a:r>
              <a:rPr lang="en-US" dirty="0" smtClean="0"/>
              <a:t>Term </a:t>
            </a:r>
            <a:r>
              <a:rPr lang="en-US" dirty="0"/>
              <a:t>“routine and mechanical” should be further examined for </a:t>
            </a:r>
            <a:r>
              <a:rPr lang="en-US" dirty="0" smtClean="0"/>
              <a:t>alternative </a:t>
            </a:r>
            <a:r>
              <a:rPr lang="en-US" dirty="0"/>
              <a:t>language to provide greater </a:t>
            </a:r>
            <a:r>
              <a:rPr lang="en-US" dirty="0" smtClean="0"/>
              <a:t>clarity</a:t>
            </a:r>
          </a:p>
          <a:p>
            <a:pPr lvl="1"/>
            <a:r>
              <a:rPr lang="en-US" dirty="0" smtClean="0"/>
              <a:t>Examination </a:t>
            </a:r>
            <a:r>
              <a:rPr lang="en-US" dirty="0"/>
              <a:t>of </a:t>
            </a:r>
            <a:r>
              <a:rPr lang="en-US" dirty="0" smtClean="0"/>
              <a:t>“</a:t>
            </a:r>
            <a:r>
              <a:rPr lang="en-US" dirty="0"/>
              <a:t>emergency provision” should be included in </a:t>
            </a:r>
            <a:r>
              <a:rPr lang="en-US" dirty="0" smtClean="0"/>
              <a:t>scope </a:t>
            </a:r>
            <a:r>
              <a:rPr lang="en-US" dirty="0"/>
              <a:t>of </a:t>
            </a:r>
            <a:r>
              <a:rPr lang="en-US" dirty="0" smtClean="0"/>
              <a:t>project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r>
              <a:rPr lang="en-US" sz="2200" dirty="0" smtClean="0"/>
              <a:t>Survey Responses -  </a:t>
            </a:r>
            <a:r>
              <a:rPr lang="en-US" sz="2200" dirty="0"/>
              <a:t>Preparing Accounting Records and Financial Statements 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70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086100"/>
          </a:xfrm>
        </p:spPr>
        <p:txBody>
          <a:bodyPr/>
          <a:lstStyle/>
          <a:p>
            <a:r>
              <a:rPr lang="en-US" dirty="0" smtClean="0"/>
              <a:t>Eleven </a:t>
            </a:r>
            <a:r>
              <a:rPr lang="en-US" dirty="0"/>
              <a:t>jurisdictions </a:t>
            </a:r>
            <a:r>
              <a:rPr lang="en-US" dirty="0" smtClean="0"/>
              <a:t>report </a:t>
            </a:r>
            <a:r>
              <a:rPr lang="en-US" dirty="0"/>
              <a:t>more restrictive provisions </a:t>
            </a:r>
            <a:r>
              <a:rPr lang="en-US" dirty="0" smtClean="0"/>
              <a:t>for </a:t>
            </a:r>
            <a:r>
              <a:rPr lang="en-US" dirty="0"/>
              <a:t>valuation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Six report prohibition </a:t>
            </a:r>
            <a:r>
              <a:rPr lang="en-US" dirty="0"/>
              <a:t>on all valuation services due to local laws or </a:t>
            </a:r>
            <a:r>
              <a:rPr lang="en-US" dirty="0" smtClean="0"/>
              <a:t>regulations</a:t>
            </a:r>
          </a:p>
          <a:p>
            <a:pPr lvl="2"/>
            <a:r>
              <a:rPr lang="en-US" sz="1800" dirty="0" smtClean="0"/>
              <a:t>Most prohibitions/more </a:t>
            </a:r>
            <a:r>
              <a:rPr lang="en-US" sz="1800" dirty="0"/>
              <a:t>restrictive provisions </a:t>
            </a:r>
            <a:r>
              <a:rPr lang="en-US" sz="1800" dirty="0" smtClean="0"/>
              <a:t>relate </a:t>
            </a:r>
            <a:r>
              <a:rPr lang="en-US" sz="1800" dirty="0"/>
              <a:t>to </a:t>
            </a:r>
            <a:r>
              <a:rPr lang="en-US" sz="1800" dirty="0" smtClean="0"/>
              <a:t>PIEs</a:t>
            </a:r>
          </a:p>
          <a:p>
            <a:r>
              <a:rPr lang="en-US" dirty="0" smtClean="0"/>
              <a:t>Twelve </a:t>
            </a:r>
            <a:r>
              <a:rPr lang="en-US" dirty="0"/>
              <a:t>jurisdictions </a:t>
            </a:r>
            <a:r>
              <a:rPr lang="en-US" dirty="0" smtClean="0"/>
              <a:t>report </a:t>
            </a:r>
            <a:r>
              <a:rPr lang="en-US" dirty="0"/>
              <a:t>provisions </a:t>
            </a:r>
            <a:r>
              <a:rPr lang="en-US" dirty="0" smtClean="0"/>
              <a:t>not </a:t>
            </a:r>
            <a:r>
              <a:rPr lang="en-US" dirty="0"/>
              <a:t>more </a:t>
            </a:r>
            <a:r>
              <a:rPr lang="en-US" dirty="0" smtClean="0"/>
              <a:t>restrictive</a:t>
            </a:r>
          </a:p>
          <a:p>
            <a:r>
              <a:rPr lang="en-US" dirty="0" smtClean="0"/>
              <a:t>Task </a:t>
            </a:r>
            <a:r>
              <a:rPr lang="en-US" dirty="0"/>
              <a:t>Force agreed </a:t>
            </a:r>
            <a:r>
              <a:rPr lang="en-US" dirty="0" smtClean="0"/>
              <a:t>may </a:t>
            </a:r>
            <a:r>
              <a:rPr lang="en-US" dirty="0"/>
              <a:t>be </a:t>
            </a:r>
            <a:r>
              <a:rPr lang="en-US" dirty="0" smtClean="0"/>
              <a:t>a benefit </a:t>
            </a:r>
            <a:r>
              <a:rPr lang="en-US" dirty="0"/>
              <a:t>in </a:t>
            </a:r>
            <a:r>
              <a:rPr lang="en-US" dirty="0" smtClean="0"/>
              <a:t>performing </a:t>
            </a:r>
            <a:r>
              <a:rPr lang="en-US" dirty="0"/>
              <a:t>valuation services </a:t>
            </a:r>
            <a:r>
              <a:rPr lang="en-US" dirty="0" smtClean="0"/>
              <a:t>if threats </a:t>
            </a:r>
            <a:r>
              <a:rPr lang="en-US" dirty="0"/>
              <a:t>are at an acceptable </a:t>
            </a:r>
            <a:r>
              <a:rPr lang="en-US" dirty="0" smtClean="0"/>
              <a:t>level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0955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</a:t>
            </a:r>
            <a:r>
              <a:rPr lang="en-US" sz="2200" dirty="0" smtClean="0"/>
              <a:t>Survey Responses -  Valuation Services</a:t>
            </a:r>
            <a:endParaRPr lang="en-US" sz="2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Non-Assurance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24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2154</TotalTime>
  <Words>928</Words>
  <Application>Microsoft Office PowerPoint</Application>
  <PresentationFormat>On-screen Show (16:9)</PresentationFormat>
  <Paragraphs>232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IFAC_Powerpoint_template_GREEN RIBBON_IESBA</vt:lpstr>
      <vt:lpstr>Non-Assurance Services</vt:lpstr>
      <vt:lpstr>  Recent Developments </vt:lpstr>
      <vt:lpstr>  Regulatory and Other Feedback</vt:lpstr>
      <vt:lpstr>  Regulatory and Other Feedback</vt:lpstr>
      <vt:lpstr>  NAS Surveys </vt:lpstr>
      <vt:lpstr>  Survey Responses -  Definition of PIEs</vt:lpstr>
      <vt:lpstr>  Survey Responses -  Management Responsibility</vt:lpstr>
      <vt:lpstr>  Survey Responses -  Preparing Accounting Records and Financial Statements </vt:lpstr>
      <vt:lpstr>  Survey Responses -  Valuation Services</vt:lpstr>
      <vt:lpstr>  Survey Responses -  Taxation Services</vt:lpstr>
      <vt:lpstr>  Survey Responses -  Internal Audit Services</vt:lpstr>
      <vt:lpstr>  Survey Responses -  Areas Not Addressed in the Code</vt:lpstr>
      <vt:lpstr>  Overall Approach to NAS</vt:lpstr>
      <vt:lpstr>  Overall Approach to NAS</vt:lpstr>
      <vt:lpstr>  Next Steps</vt:lpstr>
      <vt:lpstr>  Survey Responses -  Recommendation on Valuation, Taxation and Internal Audit Services </vt:lpstr>
      <vt:lpstr> 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Ye-Mei Ling</cp:lastModifiedBy>
  <cp:revision>173</cp:revision>
  <cp:lastPrinted>2011-09-27T17:54:21Z</cp:lastPrinted>
  <dcterms:created xsi:type="dcterms:W3CDTF">2012-06-13T13:25:15Z</dcterms:created>
  <dcterms:modified xsi:type="dcterms:W3CDTF">2013-06-10T19:59:59Z</dcterms:modified>
</cp:coreProperties>
</file>