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20"/>
  </p:notesMasterIdLst>
  <p:handoutMasterIdLst>
    <p:handoutMasterId r:id="rId21"/>
  </p:handoutMasterIdLst>
  <p:sldIdLst>
    <p:sldId id="260" r:id="rId2"/>
    <p:sldId id="303" r:id="rId3"/>
    <p:sldId id="280" r:id="rId4"/>
    <p:sldId id="304" r:id="rId5"/>
    <p:sldId id="289" r:id="rId6"/>
    <p:sldId id="295" r:id="rId7"/>
    <p:sldId id="291" r:id="rId8"/>
    <p:sldId id="305" r:id="rId9"/>
    <p:sldId id="306" r:id="rId10"/>
    <p:sldId id="296" r:id="rId11"/>
    <p:sldId id="307" r:id="rId12"/>
    <p:sldId id="297" r:id="rId13"/>
    <p:sldId id="292" r:id="rId14"/>
    <p:sldId id="293" r:id="rId15"/>
    <p:sldId id="300" r:id="rId16"/>
    <p:sldId id="301" r:id="rId17"/>
    <p:sldId id="302" r:id="rId18"/>
    <p:sldId id="294" r:id="rId1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 Jackson" initials="CJ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3" autoAdjust="0"/>
    <p:restoredTop sz="84906" autoAdjust="0"/>
  </p:normalViewPr>
  <p:slideViewPr>
    <p:cSldViewPr showGuides="1">
      <p:cViewPr varScale="1">
        <p:scale>
          <a:sx n="86" d="100"/>
          <a:sy n="86" d="100"/>
        </p:scale>
        <p:origin x="-768" y="-90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BAC56-5C8A-7640-B812-D48FEABD544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60192-A6C7-504E-A98F-5B785275C0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2732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C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267200" cy="2449115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Jim Gaa, </a:t>
            </a:r>
            <a:r>
              <a:rPr lang="en-US" sz="2400" b="1" dirty="0" smtClean="0">
                <a:latin typeface="Arial" charset="0"/>
              </a:rPr>
              <a:t>Task Force Chair</a:t>
            </a:r>
            <a:endParaRPr lang="en-US" sz="2400" b="1" dirty="0" smtClean="0">
              <a:latin typeface="Arial" charset="0"/>
            </a:endParaRPr>
          </a:p>
          <a:p>
            <a:endParaRPr lang="en-US" sz="2400" b="1" dirty="0" smtClean="0">
              <a:latin typeface="Arial" charset="0"/>
            </a:endParaRPr>
          </a:p>
          <a:p>
            <a:r>
              <a:rPr lang="en-US" sz="2000" b="1" dirty="0" smtClean="0">
                <a:latin typeface="Arial" charset="0"/>
              </a:rPr>
              <a:t>IESBA Meeting</a:t>
            </a:r>
          </a:p>
          <a:p>
            <a:r>
              <a:rPr lang="en-US" sz="2000" b="1" dirty="0" smtClean="0">
                <a:latin typeface="Arial" charset="0"/>
              </a:rPr>
              <a:t>June 10-12, 2013</a:t>
            </a:r>
          </a:p>
          <a:p>
            <a:r>
              <a:rPr lang="en-US" sz="20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IESBA agree with the Task Force’s tentative conclusions that: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The definition of a </a:t>
            </a:r>
            <a:r>
              <a:rPr lang="en-US" sz="2000" dirty="0" smtClean="0"/>
              <a:t>PAIB already </a:t>
            </a:r>
            <a:r>
              <a:rPr lang="en-US" sz="2000" dirty="0"/>
              <a:t>includes PAPPs</a:t>
            </a:r>
            <a:r>
              <a:rPr lang="en-US" sz="2000" dirty="0" smtClean="0"/>
              <a:t>;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Part B provides additional guidance to PAPPs in relation to their clients; and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/>
              <a:t>Part C </a:t>
            </a:r>
            <a:r>
              <a:rPr lang="en-US" sz="2000" dirty="0" smtClean="0"/>
              <a:t>provides additional guidance for issues faced by </a:t>
            </a:r>
            <a:r>
              <a:rPr lang="en-US" sz="2000" dirty="0"/>
              <a:t>all professional </a:t>
            </a:r>
            <a:r>
              <a:rPr lang="en-US" sz="2000" dirty="0" smtClean="0"/>
              <a:t>accountants?</a:t>
            </a: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 IESBA agree with the Task Force’s tentative conclusions that:</a:t>
            </a:r>
          </a:p>
          <a:p>
            <a:pPr lvl="1">
              <a:spcBef>
                <a:spcPts val="1200"/>
              </a:spcBef>
            </a:pPr>
            <a:r>
              <a:rPr lang="en-US" sz="2000" dirty="0"/>
              <a:t>Option 1 is the preferred </a:t>
            </a:r>
            <a:r>
              <a:rPr lang="en-US" sz="2000" dirty="0" smtClean="0"/>
              <a:t>option?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/>
              <a:t>That Parts B and C be renamed </a:t>
            </a:r>
            <a:r>
              <a:rPr lang="en-US" sz="2000" dirty="0" smtClean="0"/>
              <a:t>accordingly?</a:t>
            </a:r>
            <a:endParaRPr lang="en-US" sz="2000" dirty="0"/>
          </a:p>
          <a:p>
            <a:pPr>
              <a:spcBef>
                <a:spcPts val="1200"/>
              </a:spcBef>
            </a:pPr>
            <a:r>
              <a:rPr lang="en-US" dirty="0" smtClean="0"/>
              <a:t>Does </a:t>
            </a:r>
            <a:r>
              <a:rPr lang="en-US" dirty="0"/>
              <a:t>the IESBA have any other views on the Task Force’s comments on the Scope of Part C?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Application of Part C to all Professional Accountants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56235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Many members of member bodies (Professional Accountants) do not work in accounting related areas e.g. CEOs, Chairs, line managers.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Does the IESBA agree </a:t>
            </a:r>
            <a:r>
              <a:rPr lang="en-US" dirty="0" smtClean="0"/>
              <a:t>with the TF that Part </a:t>
            </a:r>
            <a:r>
              <a:rPr lang="en-US" dirty="0"/>
              <a:t>A applies to all professional accountants even when working outside the accountancy profession but Part C only applies when working within the accountancy profession </a:t>
            </a:r>
            <a:r>
              <a:rPr lang="en-US" dirty="0" smtClean="0"/>
              <a:t>as specified in </a:t>
            </a:r>
            <a:r>
              <a:rPr lang="en-US" dirty="0"/>
              <a:t>Part C?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0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Structure of revised Section 340 should follow the five stage process of Section 310 (Conflicts):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Description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Examples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Identification of threats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Evaluation of threats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Application of safeguards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Description – factors to consider: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Pressure can be linked to any fundamental principle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Pressure is a circumstance that may create any of the five categories of threat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Pressure per se is not necessarily inappropriate. Determination if it is inappropriate to be considered at the evaluation stage.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Inappropriate pressure is pressure to engage in unethical or illegal acts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Include pressure downwards </a:t>
            </a:r>
            <a:r>
              <a:rPr lang="en-US" sz="2000" u="sng" dirty="0" smtClean="0"/>
              <a:t>by</a:t>
            </a:r>
            <a:r>
              <a:rPr lang="en-US" sz="2000" dirty="0" smtClean="0"/>
              <a:t> superiors who are PAs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Include public practice, public sector, not for profit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Include pressure to and from non-accountants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Pressure can also be intangible, e.g., analyst expectations, peer pressure and organization culture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0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86150"/>
          </a:xfrm>
        </p:spPr>
        <p:txBody>
          <a:bodyPr/>
          <a:lstStyle/>
          <a:p>
            <a:r>
              <a:rPr lang="en-US" dirty="0" smtClean="0"/>
              <a:t>Task Force will develop: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Guidance on identification of threats 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Guidance on evaluating seriousness of pressure, </a:t>
            </a:r>
            <a:r>
              <a:rPr lang="en-US" sz="2000" dirty="0"/>
              <a:t>i.e</a:t>
            </a:r>
            <a:r>
              <a:rPr lang="en-US" sz="2000" dirty="0" smtClean="0"/>
              <a:t>., </a:t>
            </a:r>
            <a:r>
              <a:rPr lang="en-US" sz="2000" dirty="0"/>
              <a:t>when pressure from financial incentives, culture, bullying, targets etc. is inappropriate and creates a </a:t>
            </a:r>
            <a:r>
              <a:rPr lang="en-US" sz="2000" dirty="0" smtClean="0"/>
              <a:t>threat to engage in unethical or illegal actions</a:t>
            </a:r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Examples of safeguards, ideally related to the examples of pressure provided within this Section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0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/>
              <a:t>Does the IESBA agree with the Task Force that: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Because pressure is subjective, a threats and safeguards approach is more appropriate than a bright line/requirement/prohibition approach? 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The structure of the section addressing pressure should follow the five stage process of a description, examples, identification, evaluation and safeguards?</a:t>
            </a:r>
          </a:p>
          <a:p>
            <a:pPr>
              <a:spcBef>
                <a:spcPts val="1200"/>
              </a:spcBef>
            </a:pPr>
            <a:r>
              <a:rPr lang="en-US" dirty="0"/>
              <a:t>Does the IESBA have any views on the Task Force’s tentative conclusions related to description, examples, identification, evaluation and </a:t>
            </a:r>
            <a:r>
              <a:rPr lang="en-US" dirty="0" smtClean="0"/>
              <a:t>safeguards?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Section 340: Pressure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1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7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“A professional accountant employed or engaged in an executive or non-executive capacity in such areas as commerce, industry, service, the public sector, education, the not for profit sector, regulatory bodies or professional bodies, or a professional accountant contracted by such entities.”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addition, “professional accountants in public practice may also find Part C relevant to their particular circumstances.”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PAIB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31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23950"/>
            <a:ext cx="8458200" cy="3429000"/>
          </a:xfrm>
        </p:spPr>
        <p:txBody>
          <a:bodyPr/>
          <a:lstStyle/>
          <a:p>
            <a:r>
              <a:rPr lang="en-GB" dirty="0" smtClean="0"/>
              <a:t>PAPPs are already included in Part C</a:t>
            </a:r>
          </a:p>
          <a:p>
            <a:pPr lvl="1">
              <a:spcBef>
                <a:spcPts val="1000"/>
              </a:spcBef>
            </a:pPr>
            <a:r>
              <a:rPr lang="en-GB" sz="2000" dirty="0" smtClean="0"/>
              <a:t>Employed or engaged in commerce and service</a:t>
            </a:r>
          </a:p>
          <a:p>
            <a:pPr marL="1090613" lvl="2" indent="-298450">
              <a:spcBef>
                <a:spcPts val="1000"/>
              </a:spcBef>
            </a:pPr>
            <a:r>
              <a:rPr lang="en-GB" sz="1800" dirty="0" smtClean="0"/>
              <a:t>Including partners, directors and owner managers (300.3)</a:t>
            </a:r>
          </a:p>
          <a:p>
            <a:pPr lvl="1">
              <a:spcBef>
                <a:spcPts val="1000"/>
              </a:spcBef>
            </a:pPr>
            <a:r>
              <a:rPr lang="en-GB" sz="2000" dirty="0" smtClean="0"/>
              <a:t>Contracted by “such” entities</a:t>
            </a:r>
          </a:p>
          <a:p>
            <a:pPr lvl="1">
              <a:spcBef>
                <a:spcPts val="1000"/>
              </a:spcBef>
            </a:pPr>
            <a:r>
              <a:rPr lang="en-GB" sz="2000" dirty="0" smtClean="0"/>
              <a:t>Part C may be relevant to PAPPs</a:t>
            </a:r>
          </a:p>
          <a:p>
            <a:pPr marL="1090613" lvl="2" indent="-298450">
              <a:spcBef>
                <a:spcPts val="1000"/>
              </a:spcBef>
            </a:pPr>
            <a:r>
              <a:rPr lang="en-GB" sz="1800" dirty="0" smtClean="0"/>
              <a:t>Part B focuses solely on client relationships</a:t>
            </a:r>
          </a:p>
          <a:p>
            <a:pPr marL="1090613" lvl="2" indent="-298450">
              <a:spcBef>
                <a:spcPts val="1000"/>
              </a:spcBef>
            </a:pPr>
            <a:r>
              <a:rPr lang="en-GB" sz="1800" dirty="0" smtClean="0"/>
              <a:t>PAPPs are employees and/or partners of firms</a:t>
            </a:r>
          </a:p>
          <a:p>
            <a:pPr marL="1376363" lvl="3" indent="-290513">
              <a:spcBef>
                <a:spcPts val="1000"/>
              </a:spcBef>
            </a:pPr>
            <a:r>
              <a:rPr lang="en-GB" sz="1600" dirty="0" smtClean="0"/>
              <a:t>i.e., firms are “employing organizations” (e.g., 300.3)</a:t>
            </a:r>
          </a:p>
          <a:p>
            <a:pPr lvl="2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GB" dirty="0" smtClean="0"/>
              <a:t>Problems with current Code:</a:t>
            </a:r>
            <a:endParaRPr lang="en-GB" dirty="0"/>
          </a:p>
          <a:p>
            <a:pPr lvl="1">
              <a:spcBef>
                <a:spcPts val="800"/>
              </a:spcBef>
            </a:pPr>
            <a:r>
              <a:rPr lang="en-US" sz="2000" dirty="0" smtClean="0"/>
              <a:t>Presumption that </a:t>
            </a:r>
            <a:r>
              <a:rPr lang="en-US" sz="2000" dirty="0"/>
              <a:t>Part </a:t>
            </a:r>
            <a:r>
              <a:rPr lang="en-US" sz="2000" dirty="0" smtClean="0"/>
              <a:t>C is </a:t>
            </a:r>
            <a:r>
              <a:rPr lang="en-US" sz="2000" dirty="0"/>
              <a:t>specifically for and about </a:t>
            </a:r>
            <a:r>
              <a:rPr lang="en-US" sz="2000" dirty="0" smtClean="0"/>
              <a:t>PAs not in public practice</a:t>
            </a:r>
            <a:endParaRPr lang="en-US" sz="2000" dirty="0"/>
          </a:p>
          <a:p>
            <a:pPr lvl="1">
              <a:spcBef>
                <a:spcPts val="800"/>
              </a:spcBef>
            </a:pPr>
            <a:r>
              <a:rPr lang="en-GB" sz="2000" dirty="0" smtClean="0"/>
              <a:t>No explanation </a:t>
            </a:r>
            <a:r>
              <a:rPr lang="en-GB" sz="2000" dirty="0"/>
              <a:t>or guidance about how Part C applies to PAPPs</a:t>
            </a:r>
          </a:p>
          <a:p>
            <a:pPr lvl="1">
              <a:spcBef>
                <a:spcPts val="800"/>
              </a:spcBef>
            </a:pPr>
            <a:r>
              <a:rPr lang="en-US" sz="2000" dirty="0" smtClean="0"/>
              <a:t>The term “professional accountant in business” is confusing</a:t>
            </a:r>
          </a:p>
          <a:p>
            <a:pPr marL="1090613" lvl="2" indent="-298450">
              <a:spcBef>
                <a:spcPts val="800"/>
              </a:spcBef>
            </a:pPr>
            <a:r>
              <a:rPr lang="en-US" sz="1800" dirty="0" smtClean="0"/>
              <a:t>Application to public practice not recognized</a:t>
            </a:r>
          </a:p>
          <a:p>
            <a:pPr marL="1090613" lvl="2" indent="-298450">
              <a:spcBef>
                <a:spcPts val="800"/>
              </a:spcBef>
            </a:pPr>
            <a:r>
              <a:rPr lang="en-US" sz="1800" dirty="0" smtClean="0"/>
              <a:t>Even as usually understood, it’s not confined to professional accountants working in business entities</a:t>
            </a:r>
          </a:p>
          <a:p>
            <a:pPr marL="1090613" lvl="2" indent="-298450">
              <a:spcBef>
                <a:spcPts val="800"/>
              </a:spcBef>
            </a:pPr>
            <a:r>
              <a:rPr lang="en-US" sz="1800" dirty="0" smtClean="0"/>
              <a:t>Two types: PAs in public practice and PAs not in public practice </a:t>
            </a:r>
          </a:p>
          <a:p>
            <a:pPr marL="1020763" lvl="1" indent="-228600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Application of Part C to all Professional Accountants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686800" cy="348615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Four options to address how Part C is relevant to PAPPs:</a:t>
            </a:r>
          </a:p>
          <a:p>
            <a:r>
              <a:rPr lang="en-GB" dirty="0" smtClean="0"/>
              <a:t>Option 2: Reproduce most or all of the current and future Part C in Part B: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Responding </a:t>
            </a:r>
            <a:r>
              <a:rPr lang="en-GB" dirty="0"/>
              <a:t>to pressure within </a:t>
            </a:r>
            <a:r>
              <a:rPr lang="en-GB" dirty="0" smtClean="0"/>
              <a:t>organization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Information, including consulting reports, </a:t>
            </a:r>
            <a:r>
              <a:rPr lang="en-GB" dirty="0"/>
              <a:t>to be prepared “fairly and honestly</a:t>
            </a:r>
            <a:r>
              <a:rPr lang="en-GB" dirty="0" smtClean="0"/>
              <a:t>”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Not </a:t>
            </a:r>
            <a:r>
              <a:rPr lang="en-GB" dirty="0"/>
              <a:t>to use information for personal </a:t>
            </a:r>
            <a:r>
              <a:rPr lang="en-GB" dirty="0" smtClean="0"/>
              <a:t>gain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Conflict of interest – relating to non-clients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Making, receiving offers – relating to non-clients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Reporting suspected illegal acts – relating to non-clients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86150"/>
          </a:xfrm>
        </p:spPr>
        <p:txBody>
          <a:bodyPr/>
          <a:lstStyle/>
          <a:p>
            <a:pPr marL="0" lvl="1" indent="0">
              <a:buNone/>
            </a:pPr>
            <a:r>
              <a:rPr lang="en-GB" sz="2400" dirty="0">
                <a:cs typeface="ＭＳ Ｐゴシック" charset="0"/>
              </a:rPr>
              <a:t>Option 3: Defer decision until after Structure </a:t>
            </a:r>
            <a:r>
              <a:rPr lang="en-GB" sz="2400" dirty="0" smtClean="0">
                <a:cs typeface="ＭＳ Ｐゴシック" charset="0"/>
              </a:rPr>
              <a:t>WG</a:t>
            </a:r>
            <a:endParaRPr lang="en-GB" sz="2400" dirty="0">
              <a:cs typeface="ＭＳ Ｐゴシック" charset="0"/>
            </a:endParaRP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Option </a:t>
            </a:r>
            <a:r>
              <a:rPr lang="en-GB" dirty="0"/>
              <a:t>4 </a:t>
            </a:r>
            <a:r>
              <a:rPr lang="en-GB" dirty="0" smtClean="0"/>
              <a:t>(TF minority view</a:t>
            </a:r>
            <a:r>
              <a:rPr lang="en-GB" dirty="0"/>
              <a:t>)</a:t>
            </a:r>
          </a:p>
          <a:p>
            <a:pPr marL="401638" indent="-285750">
              <a:spcBef>
                <a:spcPts val="1200"/>
              </a:spcBef>
            </a:pPr>
            <a:r>
              <a:rPr lang="en-GB" dirty="0" smtClean="0"/>
              <a:t>Part C is for PAs not in public practice</a:t>
            </a:r>
          </a:p>
          <a:p>
            <a:pPr marL="401638" indent="-285750">
              <a:spcBef>
                <a:spcPts val="1200"/>
              </a:spcBef>
            </a:pPr>
            <a:r>
              <a:rPr lang="en-GB" dirty="0" smtClean="0"/>
              <a:t>Provide </a:t>
            </a:r>
            <a:r>
              <a:rPr lang="en-GB" dirty="0"/>
              <a:t>additional paragraphs in Part B reminding PAPPs when Part C may be </a:t>
            </a:r>
            <a:r>
              <a:rPr lang="en-GB" dirty="0" smtClean="0"/>
              <a:t>relevant</a:t>
            </a:r>
          </a:p>
          <a:p>
            <a:pPr lvl="1">
              <a:spcBef>
                <a:spcPts val="1200"/>
              </a:spcBef>
            </a:pPr>
            <a:r>
              <a:rPr lang="en-GB" sz="2000" dirty="0" smtClean="0"/>
              <a:t>More detail than the current Code</a:t>
            </a:r>
            <a:endParaRPr lang="en-GB" sz="2000" dirty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Option 1 (TF majority view):</a:t>
            </a:r>
          </a:p>
          <a:p>
            <a:pPr marL="398463">
              <a:spcBef>
                <a:spcPts val="1200"/>
              </a:spcBef>
            </a:pPr>
            <a:r>
              <a:rPr lang="en-GB" dirty="0" smtClean="0"/>
              <a:t>Part C applies to all </a:t>
            </a:r>
            <a:r>
              <a:rPr lang="en-GB" dirty="0"/>
              <a:t>Professional Accountants</a:t>
            </a:r>
          </a:p>
          <a:p>
            <a:pPr marL="398463">
              <a:spcBef>
                <a:spcPts val="1200"/>
              </a:spcBef>
            </a:pPr>
            <a:r>
              <a:rPr lang="en-GB" dirty="0"/>
              <a:t>Remove all references to </a:t>
            </a:r>
            <a:r>
              <a:rPr lang="en-GB" dirty="0" smtClean="0"/>
              <a:t>“PAIB” </a:t>
            </a:r>
            <a:r>
              <a:rPr lang="en-GB" dirty="0"/>
              <a:t>from </a:t>
            </a:r>
            <a:r>
              <a:rPr lang="en-GB" dirty="0" smtClean="0"/>
              <a:t>Code</a:t>
            </a:r>
            <a:endParaRPr lang="en-GB" dirty="0"/>
          </a:p>
          <a:p>
            <a:pPr marL="398463">
              <a:spcBef>
                <a:spcPts val="1200"/>
              </a:spcBef>
            </a:pPr>
            <a:r>
              <a:rPr lang="en-GB" dirty="0"/>
              <a:t>Rename </a:t>
            </a:r>
            <a:r>
              <a:rPr lang="en-GB" dirty="0" smtClean="0"/>
              <a:t>Parts B </a:t>
            </a:r>
            <a:r>
              <a:rPr lang="en-GB" dirty="0"/>
              <a:t>and </a:t>
            </a:r>
            <a:r>
              <a:rPr lang="en-GB" dirty="0" smtClean="0"/>
              <a:t>C</a:t>
            </a:r>
            <a:endParaRPr lang="en-GB" dirty="0"/>
          </a:p>
          <a:p>
            <a:pPr marL="398463">
              <a:spcBef>
                <a:spcPts val="1200"/>
              </a:spcBef>
            </a:pPr>
            <a:r>
              <a:rPr lang="en-GB" dirty="0"/>
              <a:t>Add examples in Part C to cover </a:t>
            </a:r>
            <a:r>
              <a:rPr lang="en-GB" dirty="0" smtClean="0"/>
              <a:t>public practice</a:t>
            </a:r>
            <a:r>
              <a:rPr lang="en-GB" dirty="0"/>
              <a:t>, public sector </a:t>
            </a:r>
            <a:r>
              <a:rPr lang="en-GB" dirty="0" err="1" smtClean="0"/>
              <a:t>etc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Application of Part C to all Professional Accountants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Arguments for option 4 – Practicality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It would have less impact on codes of professional bodies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It makes Part C appear specifically relevant to professional accountants NOT in public practice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Application of Part C to all Professional Accountants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dirty="0" smtClean="0"/>
              <a:t>Arguments for option 1</a:t>
            </a:r>
          </a:p>
          <a:p>
            <a:pPr lvl="1"/>
            <a:r>
              <a:rPr lang="en-US" sz="2000" dirty="0" smtClean="0"/>
              <a:t>It better reflects:</a:t>
            </a:r>
          </a:p>
          <a:p>
            <a:pPr marL="1087438" lvl="2" indent="-284163"/>
            <a:r>
              <a:rPr lang="en-US" sz="1800" dirty="0" smtClean="0"/>
              <a:t>The definition of professional accountant in business</a:t>
            </a:r>
          </a:p>
          <a:p>
            <a:pPr marL="1087438" lvl="2" indent="-284163"/>
            <a:r>
              <a:rPr lang="en-US" sz="1800" dirty="0" smtClean="0"/>
              <a:t>That all professional accountants encounter Part C issues </a:t>
            </a:r>
          </a:p>
          <a:p>
            <a:pPr marL="1087438" lvl="2" indent="-284163"/>
            <a:r>
              <a:rPr lang="en-US" sz="1800" dirty="0" smtClean="0"/>
              <a:t>That, except for client issues, all professional accountants face the same kind of issues, threats and safeguards</a:t>
            </a:r>
          </a:p>
          <a:p>
            <a:pPr lvl="1"/>
            <a:r>
              <a:rPr lang="en-US" sz="2000" dirty="0" smtClean="0"/>
              <a:t>It cleans up the terminology – the term PAIB, as defined in the Code, is not an accurate description of those not in public practice</a:t>
            </a:r>
          </a:p>
          <a:p>
            <a:pPr lvl="1"/>
            <a:r>
              <a:rPr lang="en-US" sz="2000" dirty="0" smtClean="0"/>
              <a:t>It is simpler: Part B is about client issues, Part C is about non-client issues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Application of Part C to all Professional Accountants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94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2566</TotalTime>
  <Words>1034</Words>
  <Application>Microsoft Office PowerPoint</Application>
  <PresentationFormat>On-screen Show (16:9)</PresentationFormat>
  <Paragraphs>116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IFAC_Powerpoint_template_GREEN RIBBON_IESBA</vt:lpstr>
      <vt:lpstr>Review of Part C of the Code</vt:lpstr>
      <vt:lpstr>Definition of PAIB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Application of Part C to all Professional Accountants</vt:lpstr>
      <vt:lpstr>  Section 340: Pressure </vt:lpstr>
      <vt:lpstr>  Section 340: Pressure  </vt:lpstr>
      <vt:lpstr>  Section 340: Pressure    </vt:lpstr>
      <vt:lpstr>  Section 340: Pressure  </vt:lpstr>
      <vt:lpstr>  Section 340: Pressure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ksiong</cp:lastModifiedBy>
  <cp:revision>182</cp:revision>
  <cp:lastPrinted>2013-06-05T20:21:58Z</cp:lastPrinted>
  <dcterms:created xsi:type="dcterms:W3CDTF">2012-06-13T13:25:15Z</dcterms:created>
  <dcterms:modified xsi:type="dcterms:W3CDTF">2013-06-06T20:16:50Z</dcterms:modified>
</cp:coreProperties>
</file>