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801" r:id="rId1"/>
  </p:sldMasterIdLst>
  <p:notesMasterIdLst>
    <p:notesMasterId r:id="rId14"/>
  </p:notesMasterIdLst>
  <p:sldIdLst>
    <p:sldId id="260" r:id="rId2"/>
    <p:sldId id="276" r:id="rId3"/>
    <p:sldId id="275" r:id="rId4"/>
    <p:sldId id="284" r:id="rId5"/>
    <p:sldId id="280" r:id="rId6"/>
    <p:sldId id="287" r:id="rId7"/>
    <p:sldId id="285" r:id="rId8"/>
    <p:sldId id="288" r:id="rId9"/>
    <p:sldId id="290" r:id="rId10"/>
    <p:sldId id="289" r:id="rId11"/>
    <p:sldId id="286" r:id="rId12"/>
    <p:sldId id="291" r:id="rId13"/>
  </p:sldIdLst>
  <p:sldSz cx="9144000" cy="5143500" type="screen16x9"/>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A9D9"/>
    <a:srgbClr val="013C80"/>
    <a:srgbClr val="2D8EC2"/>
    <a:srgbClr val="1A276D"/>
    <a:srgbClr val="68B133"/>
    <a:srgbClr val="168136"/>
    <a:srgbClr val="D53D20"/>
    <a:srgbClr val="D56229"/>
    <a:srgbClr val="E58D23"/>
    <a:srgbClr val="295398"/>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43" autoAdjust="0"/>
    <p:restoredTop sz="85763" autoAdjust="0"/>
  </p:normalViewPr>
  <p:slideViewPr>
    <p:cSldViewPr showGuides="1">
      <p:cViewPr varScale="1">
        <p:scale>
          <a:sx n="86" d="100"/>
          <a:sy n="86" d="100"/>
        </p:scale>
        <p:origin x="-768" y="-90"/>
      </p:cViewPr>
      <p:guideLst>
        <p:guide orient="horz" pos="1493"/>
        <p:guide pos="26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12CF44F-EFC8-E748-80EB-4ED396B872D8}" type="datetime1">
              <a:rPr lang="en-US"/>
              <a:pPr>
                <a:defRPr/>
              </a:pPr>
              <a:t>6/6/2013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 name="Rectangle 5"/>
          <p:cNvSpPr>
            <a:spLocks noChangeArrowheads="1"/>
          </p:cNvSpPr>
          <p:nvPr userDrawn="1"/>
        </p:nvSpPr>
        <p:spPr bwMode="auto">
          <a:xfrm>
            <a:off x="0" y="1198960"/>
            <a:ext cx="9144000" cy="3942159"/>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6"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5388"/>
            <a:ext cx="66294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9" descr="IFAC_Logo_MASTERcolor_092711-CS4.png"/>
          <p:cNvPicPr>
            <a:picLocks noChangeAspect="1"/>
          </p:cNvPicPr>
          <p:nvPr userDrawn="1"/>
        </p:nvPicPr>
        <p:blipFill>
          <a:blip r:embed="rId3"/>
          <a:stretch>
            <a:fillRect/>
          </a:stretch>
        </p:blipFill>
        <p:spPr bwMode="auto">
          <a:xfrm>
            <a:off x="304800" y="549316"/>
            <a:ext cx="2058988" cy="449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257300"/>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480418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4" name="Rectangle 5"/>
          <p:cNvSpPr>
            <a:spLocks noChangeArrowheads="1"/>
          </p:cNvSpPr>
          <p:nvPr userDrawn="1"/>
        </p:nvSpPr>
        <p:spPr bwMode="auto">
          <a:xfrm flipH="1">
            <a:off x="384176" y="4572000"/>
            <a:ext cx="8759825" cy="34529"/>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5" name="Picture 9" descr="IFAC_Logo_MASTERcolor_092711-CS4.png"/>
          <p:cNvPicPr>
            <a:picLocks noChangeAspect="1"/>
          </p:cNvPicPr>
          <p:nvPr userDrawn="1"/>
        </p:nvPicPr>
        <p:blipFill>
          <a:blip r:embed="rId2"/>
          <a:stretch>
            <a:fillRect/>
          </a:stretch>
        </p:blipFill>
        <p:spPr bwMode="auto">
          <a:xfrm>
            <a:off x="3098597" y="1650244"/>
            <a:ext cx="2946809" cy="642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userDrawn="1"/>
        </p:nvSpPr>
        <p:spPr>
          <a:xfrm>
            <a:off x="3462103" y="382905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639295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9"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230672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7"/>
            <a:ext cx="5791200" cy="481013"/>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200151"/>
            <a:ext cx="5111750" cy="3200400"/>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1" y="1200151"/>
            <a:ext cx="3084513" cy="32003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1" y="3305176"/>
            <a:ext cx="8113713" cy="1021556"/>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1"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9439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485900"/>
            <a:ext cx="4114800" cy="30861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7100" y="1485900"/>
            <a:ext cx="4114800" cy="30861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3364652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8"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332332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7530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200150"/>
            <a:ext cx="8458200" cy="3143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Tree>
    <p:extLst>
      <p:ext uri="{BB962C8B-B14F-4D97-AF65-F5344CB8AC3E}">
        <p14:creationId xmlns:p14="http://schemas.microsoft.com/office/powerpoint/2010/main" val="639295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5362" name="Picture 17" descr="Ribbon_green_top.png"/>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6350" y="1"/>
            <a:ext cx="9131300"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2"/>
          <p:cNvSpPr>
            <a:spLocks noGrp="1" noChangeArrowheads="1"/>
          </p:cNvSpPr>
          <p:nvPr>
            <p:ph type="title"/>
          </p:nvPr>
        </p:nvSpPr>
        <p:spPr bwMode="auto">
          <a:xfrm>
            <a:off x="381000" y="28575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a:p>
        </p:txBody>
      </p:sp>
      <p:sp>
        <p:nvSpPr>
          <p:cNvPr id="15364" name="Rectangle 3"/>
          <p:cNvSpPr>
            <a:spLocks noGrp="1" noChangeArrowheads="1"/>
          </p:cNvSpPr>
          <p:nvPr>
            <p:ph type="body" idx="1"/>
          </p:nvPr>
        </p:nvSpPr>
        <p:spPr bwMode="auto">
          <a:xfrm>
            <a:off x="381000" y="1143000"/>
            <a:ext cx="84582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5365" name="Picture 6" descr="IFAC_Logo_MASTERcolor_092711-CS4.png"/>
          <p:cNvPicPr>
            <a:picLocks noChangeAspect="1"/>
          </p:cNvPicPr>
          <p:nvPr/>
        </p:nvPicPr>
        <p:blipFill>
          <a:blip r:embed="rId13"/>
          <a:stretch>
            <a:fillRect/>
          </a:stretch>
        </p:blipFill>
        <p:spPr bwMode="auto">
          <a:xfrm>
            <a:off x="381000" y="4762504"/>
            <a:ext cx="1096963" cy="239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7" name="Rectangle 5"/>
          <p:cNvSpPr>
            <a:spLocks noChangeArrowheads="1"/>
          </p:cNvSpPr>
          <p:nvPr/>
        </p:nvSpPr>
        <p:spPr bwMode="auto">
          <a:xfrm flipH="1">
            <a:off x="384176" y="4572000"/>
            <a:ext cx="8759825" cy="34529"/>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7" name="Slide Number Placeholder 3"/>
          <p:cNvSpPr txBox="1">
            <a:spLocks noGrp="1"/>
          </p:cNvSpPr>
          <p:nvPr userDrawn="1"/>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a:t>
            </a:r>
          </a:p>
        </p:txBody>
      </p:sp>
    </p:spTree>
  </p:cSld>
  <p:clrMap bg1="lt1" tx1="dk1" bg2="lt2" tx2="dk2" accent1="accent1" accent2="accent2" accent3="accent3" accent4="accent4" accent5="accent5" accent6="accent6" hlink="hlink" folHlink="folHlink"/>
  <p:sldLayoutIdLst>
    <p:sldLayoutId id="2147483844" r:id="rId1"/>
    <p:sldLayoutId id="2147483831" r:id="rId2"/>
    <p:sldLayoutId id="2147483846" r:id="rId3"/>
    <p:sldLayoutId id="2147483847" r:id="rId4"/>
    <p:sldLayoutId id="2147483832" r:id="rId5"/>
    <p:sldLayoutId id="2147483833" r:id="rId6"/>
    <p:sldLayoutId id="2147483834" r:id="rId7"/>
    <p:sldLayoutId id="2147483835" r:id="rId8"/>
    <p:sldLayoutId id="2147483836" r:id="rId9"/>
    <p:sldLayoutId id="2147483845" r:id="rId10"/>
  </p:sldLayoutIdLst>
  <p:hf hdr="0" ftr="0" dt="0"/>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ct val="200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a:solidFill>
            <a:schemeClr val="tx2">
              <a:lumMod val="65000"/>
              <a:lumOff val="35000"/>
            </a:schemeClr>
          </a:solidFill>
          <a:latin typeface="+mn-lt"/>
          <a:ea typeface="ＭＳ Ｐゴシック" charset="0"/>
          <a:cs typeface="+mn-cs"/>
        </a:defRPr>
      </a:lvl2pPr>
      <a:lvl3pPr marL="1143000" indent="-228600" algn="l" rtl="0" eaLnBrk="1" fontAlgn="base" hangingPunct="1">
        <a:spcBef>
          <a:spcPct val="20000"/>
        </a:spcBef>
        <a:spcAft>
          <a:spcPct val="0"/>
        </a:spcAft>
        <a:buChar char="•"/>
        <a:defRPr sz="1600">
          <a:solidFill>
            <a:schemeClr val="tx2">
              <a:lumMod val="65000"/>
              <a:lumOff val="35000"/>
            </a:schemeClr>
          </a:solidFill>
          <a:latin typeface="+mn-lt"/>
          <a:ea typeface="ＭＳ Ｐゴシック" charset="0"/>
          <a:cs typeface="+mn-cs"/>
        </a:defRPr>
      </a:lvl3pPr>
      <a:lvl4pPr marL="1600200" indent="-228600" algn="l" rtl="0" eaLnBrk="1" fontAlgn="base" hangingPunct="1">
        <a:spcBef>
          <a:spcPct val="20000"/>
        </a:spcBef>
        <a:spcAft>
          <a:spcPct val="0"/>
        </a:spcAft>
        <a:buChar char="–"/>
        <a:defRPr sz="1400">
          <a:solidFill>
            <a:schemeClr val="tx2">
              <a:lumMod val="65000"/>
              <a:lumOff val="35000"/>
            </a:schemeClr>
          </a:solidFill>
          <a:latin typeface="+mn-lt"/>
          <a:ea typeface="ＭＳ Ｐゴシック" charset="0"/>
          <a:cs typeface="+mn-cs"/>
        </a:defRPr>
      </a:lvl4pPr>
      <a:lvl5pPr marL="2057400" indent="-228600" algn="l" rtl="0" eaLnBrk="1" fontAlgn="base" hangingPunct="1">
        <a:spcBef>
          <a:spcPct val="20000"/>
        </a:spcBef>
        <a:spcAft>
          <a:spcPct val="0"/>
        </a:spcAft>
        <a:buChar char="»"/>
        <a:defRPr sz="12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Box 1"/>
          <p:cNvSpPr txBox="1">
            <a:spLocks noChangeArrowheads="1"/>
          </p:cNvSpPr>
          <p:nvPr/>
        </p:nvSpPr>
        <p:spPr bwMode="auto">
          <a:xfrm>
            <a:off x="5664200" y="3343276"/>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endParaRPr lang="en-US" dirty="0"/>
          </a:p>
        </p:txBody>
      </p:sp>
      <p:sp>
        <p:nvSpPr>
          <p:cNvPr id="2" name="Title 1"/>
          <p:cNvSpPr>
            <a:spLocks noGrp="1"/>
          </p:cNvSpPr>
          <p:nvPr>
            <p:ph type="ctrTitle"/>
          </p:nvPr>
        </p:nvSpPr>
        <p:spPr/>
        <p:txBody>
          <a:bodyPr/>
          <a:lstStyle/>
          <a:p>
            <a:r>
              <a:rPr lang="en-US" dirty="0" smtClean="0">
                <a:latin typeface="Arial" charset="0"/>
              </a:rPr>
              <a:t>Emerging Issues and Outreach Working Group</a:t>
            </a:r>
            <a:endParaRPr lang="en-US" dirty="0"/>
          </a:p>
        </p:txBody>
      </p:sp>
      <p:sp>
        <p:nvSpPr>
          <p:cNvPr id="4" name="Subtitle 3"/>
          <p:cNvSpPr>
            <a:spLocks noGrp="1"/>
          </p:cNvSpPr>
          <p:nvPr>
            <p:ph type="subTitle" idx="1"/>
          </p:nvPr>
        </p:nvSpPr>
        <p:spPr>
          <a:xfrm>
            <a:off x="4267200" y="2484834"/>
            <a:ext cx="4114800" cy="2372916"/>
          </a:xfrm>
        </p:spPr>
        <p:txBody>
          <a:bodyPr/>
          <a:lstStyle/>
          <a:p>
            <a:pPr marL="231775" indent="-231775"/>
            <a:r>
              <a:rPr lang="en-US" sz="2400" b="1" dirty="0" smtClean="0">
                <a:latin typeface="Arial" charset="0"/>
              </a:rPr>
              <a:t>Gary </a:t>
            </a:r>
            <a:r>
              <a:rPr lang="en-US" sz="2400" b="1" dirty="0" smtClean="0">
                <a:latin typeface="Arial" charset="0"/>
              </a:rPr>
              <a:t>Hannaford, Working Group Chair</a:t>
            </a:r>
            <a:endParaRPr lang="en-US" sz="2400" b="1" dirty="0" smtClean="0">
              <a:latin typeface="Arial" charset="0"/>
            </a:endParaRPr>
          </a:p>
          <a:p>
            <a:endParaRPr lang="en-US" sz="2400" b="1" dirty="0" smtClean="0">
              <a:latin typeface="Arial" charset="0"/>
            </a:endParaRPr>
          </a:p>
          <a:p>
            <a:r>
              <a:rPr lang="en-US" sz="2000" b="1" dirty="0" smtClean="0">
                <a:latin typeface="Arial" charset="0"/>
              </a:rPr>
              <a:t>IESBA Meeting</a:t>
            </a:r>
          </a:p>
          <a:p>
            <a:r>
              <a:rPr lang="en-US" sz="2000" b="1" dirty="0" smtClean="0">
                <a:latin typeface="Arial" charset="0"/>
              </a:rPr>
              <a:t>June 10-12, 2013</a:t>
            </a:r>
            <a:endParaRPr lang="en-US" sz="2000" b="1" dirty="0" smtClean="0">
              <a:latin typeface="Arial" charset="0"/>
            </a:endParaRPr>
          </a:p>
          <a:p>
            <a:r>
              <a:rPr lang="en-US" sz="2000" b="1" dirty="0" smtClean="0">
                <a:latin typeface="Arial" charset="0"/>
              </a:rPr>
              <a:t>New York, USA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047750"/>
            <a:ext cx="8458200" cy="3505200"/>
          </a:xfrm>
        </p:spPr>
        <p:txBody>
          <a:bodyPr/>
          <a:lstStyle/>
          <a:p>
            <a:r>
              <a:rPr lang="en-CA" sz="2800" dirty="0" smtClean="0"/>
              <a:t>Importance of developing cost effective approaches given limitations on resources</a:t>
            </a:r>
          </a:p>
          <a:p>
            <a:r>
              <a:rPr lang="en-CA" sz="2800" dirty="0" smtClean="0"/>
              <a:t>Consider the role of the Planning Committee </a:t>
            </a:r>
          </a:p>
          <a:p>
            <a:r>
              <a:rPr lang="en-CA" sz="2800" dirty="0" smtClean="0"/>
              <a:t>Opportunities for leveraging existing relationships with stakeholders like NSS and member bodies</a:t>
            </a:r>
          </a:p>
          <a:p>
            <a:r>
              <a:rPr lang="en-CA" sz="2800" dirty="0" smtClean="0"/>
              <a:t>Role of Chair as primary spokesperson for IESBA</a:t>
            </a:r>
          </a:p>
          <a:p>
            <a:r>
              <a:rPr lang="en-CA" sz="2800" dirty="0" smtClean="0"/>
              <a:t>Flexibility to enable adjustments over time</a:t>
            </a:r>
            <a:endParaRPr lang="en-CA" sz="2800" dirty="0"/>
          </a:p>
        </p:txBody>
      </p:sp>
      <p:sp>
        <p:nvSpPr>
          <p:cNvPr id="3" name="Title 2"/>
          <p:cNvSpPr>
            <a:spLocks noGrp="1"/>
          </p:cNvSpPr>
          <p:nvPr>
            <p:ph type="title"/>
          </p:nvPr>
        </p:nvSpPr>
        <p:spPr/>
        <p:txBody>
          <a:bodyPr/>
          <a:lstStyle/>
          <a:p>
            <a:r>
              <a:rPr lang="en-CA" dirty="0" smtClean="0"/>
              <a:t>Terms of Reference – Other Matters</a:t>
            </a:r>
            <a:endParaRPr lang="en-CA" dirty="0"/>
          </a:p>
        </p:txBody>
      </p:sp>
      <p:sp>
        <p:nvSpPr>
          <p:cNvPr id="5" name="Subtitle 4"/>
          <p:cNvSpPr>
            <a:spLocks noGrp="1"/>
          </p:cNvSpPr>
          <p:nvPr>
            <p:ph type="subTitle" idx="10"/>
          </p:nvPr>
        </p:nvSpPr>
        <p:spPr/>
        <p:txBody>
          <a:bodyP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June 2013 – IESBA consideration of Terms of Reference</a:t>
            </a:r>
          </a:p>
          <a:p>
            <a:r>
              <a:rPr lang="en-CA" dirty="0" smtClean="0"/>
              <a:t>July-Aug 2013 – WG consideration of process options</a:t>
            </a:r>
          </a:p>
          <a:p>
            <a:r>
              <a:rPr lang="en-CA" dirty="0" smtClean="0"/>
              <a:t>Sept 2013 – Preliminary recommendations to IESBA</a:t>
            </a:r>
          </a:p>
          <a:p>
            <a:r>
              <a:rPr lang="en-CA" dirty="0" smtClean="0"/>
              <a:t>Dec 2013 – Final recommendations to IESBA</a:t>
            </a:r>
          </a:p>
          <a:p>
            <a:r>
              <a:rPr lang="en-CA" dirty="0" smtClean="0"/>
              <a:t>April </a:t>
            </a:r>
            <a:r>
              <a:rPr lang="en-CA" dirty="0" smtClean="0"/>
              <a:t>2014 </a:t>
            </a:r>
            <a:r>
              <a:rPr lang="en-CA" dirty="0" smtClean="0"/>
              <a:t>onwards </a:t>
            </a:r>
            <a:r>
              <a:rPr lang="en-CA" dirty="0" smtClean="0"/>
              <a:t>– </a:t>
            </a:r>
            <a:r>
              <a:rPr lang="en-CA" dirty="0" smtClean="0"/>
              <a:t>Implementation</a:t>
            </a:r>
            <a:endParaRPr lang="en-CA" dirty="0"/>
          </a:p>
        </p:txBody>
      </p:sp>
      <p:sp>
        <p:nvSpPr>
          <p:cNvPr id="3" name="Title 2"/>
          <p:cNvSpPr>
            <a:spLocks noGrp="1"/>
          </p:cNvSpPr>
          <p:nvPr>
            <p:ph type="title"/>
          </p:nvPr>
        </p:nvSpPr>
        <p:spPr/>
        <p:txBody>
          <a:bodyPr/>
          <a:lstStyle/>
          <a:p>
            <a:r>
              <a:rPr lang="en-CA" dirty="0" smtClean="0"/>
              <a:t>Timeline</a:t>
            </a:r>
            <a:endParaRPr lang="en-CA" dirty="0"/>
          </a:p>
        </p:txBody>
      </p:sp>
      <p:sp>
        <p:nvSpPr>
          <p:cNvPr id="5" name="Subtitle 4"/>
          <p:cNvSpPr>
            <a:spLocks noGrp="1"/>
          </p:cNvSpPr>
          <p:nvPr>
            <p:ph type="subTitle" idx="10"/>
          </p:nvPr>
        </p:nvSpPr>
        <p:spPr/>
        <p:txBody>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indent="-457200">
              <a:buFont typeface="+mj-lt"/>
              <a:buAutoNum type="arabicPeriod"/>
            </a:pPr>
            <a:r>
              <a:rPr lang="en-CA" sz="2800" dirty="0" smtClean="0"/>
              <a:t>IESBA members are asked for views on:</a:t>
            </a:r>
          </a:p>
          <a:p>
            <a:pPr marL="969963" lvl="1" indent="-457200">
              <a:buFont typeface="+mj-lt"/>
              <a:buAutoNum type="alphaLcParenR"/>
            </a:pPr>
            <a:r>
              <a:rPr lang="en-CA" sz="2400" dirty="0" smtClean="0"/>
              <a:t>The WG’s proposed Terms of </a:t>
            </a:r>
            <a:r>
              <a:rPr lang="en-CA" sz="2400" dirty="0" smtClean="0"/>
              <a:t>Reference; </a:t>
            </a:r>
            <a:r>
              <a:rPr lang="en-CA" sz="2400" dirty="0" smtClean="0"/>
              <a:t>and</a:t>
            </a:r>
          </a:p>
          <a:p>
            <a:pPr marL="969963" lvl="1" indent="-457200">
              <a:buFont typeface="+mj-lt"/>
              <a:buAutoNum type="alphaLcParenR"/>
            </a:pPr>
            <a:r>
              <a:rPr lang="en-CA" sz="2400" dirty="0" smtClean="0"/>
              <a:t>Whether there are other matters that should be considered</a:t>
            </a:r>
          </a:p>
          <a:p>
            <a:pPr marL="514350" indent="-457200">
              <a:buFont typeface="+mj-lt"/>
              <a:buAutoNum type="arabicPeriod"/>
            </a:pPr>
            <a:r>
              <a:rPr lang="en-CA" sz="2800" dirty="0" smtClean="0"/>
              <a:t>IESBA members are asked for any reactions to the proposed timeline</a:t>
            </a:r>
          </a:p>
        </p:txBody>
      </p:sp>
      <p:sp>
        <p:nvSpPr>
          <p:cNvPr id="3" name="Title 2"/>
          <p:cNvSpPr>
            <a:spLocks noGrp="1"/>
          </p:cNvSpPr>
          <p:nvPr>
            <p:ph type="title"/>
          </p:nvPr>
        </p:nvSpPr>
        <p:spPr/>
        <p:txBody>
          <a:bodyPr/>
          <a:lstStyle/>
          <a:p>
            <a:r>
              <a:rPr lang="en-CA" dirty="0" smtClean="0"/>
              <a:t>Matters for consideration by IESBA</a:t>
            </a:r>
            <a:endParaRPr lang="en-CA" dirty="0"/>
          </a:p>
        </p:txBody>
      </p:sp>
      <p:sp>
        <p:nvSpPr>
          <p:cNvPr id="5" name="Subtitle 4"/>
          <p:cNvSpPr>
            <a:spLocks noGrp="1"/>
          </p:cNvSpPr>
          <p:nvPr>
            <p:ph type="subTitle" idx="10"/>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143000"/>
            <a:ext cx="8458200" cy="3409950"/>
          </a:xfrm>
        </p:spPr>
        <p:txBody>
          <a:bodyPr/>
          <a:lstStyle/>
          <a:p>
            <a:r>
              <a:rPr lang="en-US" sz="2800" dirty="0" smtClean="0"/>
              <a:t>March </a:t>
            </a:r>
            <a:r>
              <a:rPr lang="en-US" sz="2800" dirty="0" smtClean="0"/>
              <a:t>2013 IESBA </a:t>
            </a:r>
            <a:r>
              <a:rPr lang="en-US" sz="2800" dirty="0" smtClean="0"/>
              <a:t>meeting agreed to establish Emerging Issues and Outreach Working Group</a:t>
            </a:r>
          </a:p>
          <a:p>
            <a:r>
              <a:rPr lang="en-US" sz="2800" dirty="0" smtClean="0"/>
              <a:t>WG was asked to develop Terms of Reference</a:t>
            </a:r>
          </a:p>
          <a:p>
            <a:r>
              <a:rPr lang="en-US" sz="2800" dirty="0" smtClean="0"/>
              <a:t>Focus </a:t>
            </a:r>
            <a:r>
              <a:rPr lang="en-US" sz="2800" dirty="0" smtClean="0"/>
              <a:t>of the WG is two-pronged</a:t>
            </a:r>
          </a:p>
          <a:p>
            <a:pPr lvl="1"/>
            <a:r>
              <a:rPr lang="en-US" sz="2400" dirty="0" smtClean="0"/>
              <a:t>Emerging Issues</a:t>
            </a:r>
          </a:p>
          <a:p>
            <a:pPr lvl="1"/>
            <a:r>
              <a:rPr lang="en-US" sz="2400" dirty="0" smtClean="0"/>
              <a:t>Outreach</a:t>
            </a:r>
          </a:p>
        </p:txBody>
      </p:sp>
      <p:sp>
        <p:nvSpPr>
          <p:cNvPr id="3" name="Title 2"/>
          <p:cNvSpPr>
            <a:spLocks noGrp="1"/>
          </p:cNvSpPr>
          <p:nvPr>
            <p:ph type="title"/>
          </p:nvPr>
        </p:nvSpPr>
        <p:spPr>
          <a:xfrm>
            <a:off x="304800" y="342900"/>
            <a:ext cx="7543800" cy="400050"/>
          </a:xfrm>
        </p:spPr>
        <p:txBody>
          <a:bodyPr/>
          <a:lstStyle/>
          <a:p>
            <a:r>
              <a:rPr lang="en-CA" i="1" dirty="0"/>
              <a:t/>
            </a:r>
            <a:br>
              <a:rPr lang="en-CA" i="1" dirty="0"/>
            </a:br>
            <a:r>
              <a:rPr lang="en-US" dirty="0" smtClean="0"/>
              <a:t> Background</a:t>
            </a:r>
            <a:r>
              <a:rPr lang="en-US" dirty="0"/>
              <a:t/>
            </a:r>
            <a:br>
              <a:rPr lang="en-US" dirty="0"/>
            </a:br>
            <a:endParaRPr lang="en-US" dirty="0"/>
          </a:p>
        </p:txBody>
      </p:sp>
      <p:sp>
        <p:nvSpPr>
          <p:cNvPr id="5" name="Subtitle 4"/>
          <p:cNvSpPr>
            <a:spLocks noGrp="1"/>
          </p:cNvSpPr>
          <p:nvPr>
            <p:ph type="subTitle" idx="10"/>
          </p:nvPr>
        </p:nvSpPr>
        <p:spPr/>
        <p:txBody>
          <a:bodyPr/>
          <a:lstStyle/>
          <a:p>
            <a:endParaRPr lang="en-US" dirty="0"/>
          </a:p>
        </p:txBody>
      </p:sp>
    </p:spTree>
    <p:extLst>
      <p:ext uri="{BB962C8B-B14F-4D97-AF65-F5344CB8AC3E}">
        <p14:creationId xmlns:p14="http://schemas.microsoft.com/office/powerpoint/2010/main" val="18389383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143000"/>
            <a:ext cx="8458200" cy="3409950"/>
          </a:xfrm>
        </p:spPr>
        <p:txBody>
          <a:bodyPr/>
          <a:lstStyle/>
          <a:p>
            <a:r>
              <a:rPr lang="en-US" sz="2800" dirty="0" smtClean="0"/>
              <a:t>Can’t set standards in a </a:t>
            </a:r>
            <a:r>
              <a:rPr lang="en-US" sz="2800" dirty="0" smtClean="0"/>
              <a:t>vacuum</a:t>
            </a:r>
            <a:endParaRPr lang="en-US" sz="2800" dirty="0" smtClean="0"/>
          </a:p>
          <a:p>
            <a:r>
              <a:rPr lang="en-US" sz="2800" dirty="0" smtClean="0"/>
              <a:t>Support Board’s leadership role in ethics standard setting</a:t>
            </a:r>
          </a:p>
          <a:p>
            <a:r>
              <a:rPr lang="en-US" sz="2800" dirty="0" smtClean="0"/>
              <a:t>Would be seen as more responsive and relevant</a:t>
            </a:r>
          </a:p>
          <a:p>
            <a:r>
              <a:rPr lang="en-US" sz="2800" dirty="0" smtClean="0"/>
              <a:t>Proactive consideration of emerging issues will assist the Board in identifying matters in which to engage </a:t>
            </a:r>
            <a:r>
              <a:rPr lang="en-US" sz="2800" dirty="0" smtClean="0"/>
              <a:t>and </a:t>
            </a:r>
            <a:r>
              <a:rPr lang="en-US" sz="2800" dirty="0" smtClean="0"/>
              <a:t>influence</a:t>
            </a:r>
          </a:p>
        </p:txBody>
      </p:sp>
      <p:sp>
        <p:nvSpPr>
          <p:cNvPr id="3" name="Title 2"/>
          <p:cNvSpPr>
            <a:spLocks noGrp="1"/>
          </p:cNvSpPr>
          <p:nvPr>
            <p:ph type="title"/>
          </p:nvPr>
        </p:nvSpPr>
        <p:spPr/>
        <p:txBody>
          <a:bodyPr/>
          <a:lstStyle/>
          <a:p>
            <a:r>
              <a:rPr lang="en-GB" dirty="0" smtClean="0"/>
              <a:t>Emerging Issues </a:t>
            </a:r>
            <a:endParaRPr lang="en-US" dirty="0"/>
          </a:p>
        </p:txBody>
      </p:sp>
      <p:sp>
        <p:nvSpPr>
          <p:cNvPr id="5" name="Subtitle 4"/>
          <p:cNvSpPr>
            <a:spLocks noGrp="1"/>
          </p:cNvSpPr>
          <p:nvPr>
            <p:ph type="subTitle" idx="10"/>
          </p:nvPr>
        </p:nvSpPr>
        <p:spPr/>
        <p:txBody>
          <a:bodyPr/>
          <a:lstStyle/>
          <a:p>
            <a:endParaRPr lang="en-US"/>
          </a:p>
        </p:txBody>
      </p:sp>
    </p:spTree>
    <p:extLst>
      <p:ext uri="{BB962C8B-B14F-4D97-AF65-F5344CB8AC3E}">
        <p14:creationId xmlns:p14="http://schemas.microsoft.com/office/powerpoint/2010/main" val="492550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Increase awareness and acceptance of IESBA</a:t>
            </a:r>
          </a:p>
          <a:p>
            <a:r>
              <a:rPr lang="en-US" sz="2800" dirty="0" smtClean="0"/>
              <a:t>Opportunity to hear of stakeholder concerns</a:t>
            </a:r>
          </a:p>
          <a:p>
            <a:r>
              <a:rPr lang="en-US" sz="2800" dirty="0" smtClean="0"/>
              <a:t>Enhance Board’s awareness of the needs, cultures and values of various stakeholders</a:t>
            </a:r>
          </a:p>
          <a:p>
            <a:r>
              <a:rPr lang="en-US" sz="2800" dirty="0" smtClean="0"/>
              <a:t>Support stakeholders’ acceptance of IESBA’s standard setting role</a:t>
            </a:r>
          </a:p>
        </p:txBody>
      </p:sp>
      <p:sp>
        <p:nvSpPr>
          <p:cNvPr id="3" name="Title 2"/>
          <p:cNvSpPr>
            <a:spLocks noGrp="1"/>
          </p:cNvSpPr>
          <p:nvPr>
            <p:ph type="title"/>
          </p:nvPr>
        </p:nvSpPr>
        <p:spPr/>
        <p:txBody>
          <a:bodyPr/>
          <a:lstStyle/>
          <a:p>
            <a:r>
              <a:rPr lang="en-GB" dirty="0" smtClean="0"/>
              <a:t>Outreach</a:t>
            </a:r>
            <a:endParaRPr lang="en-US" dirty="0"/>
          </a:p>
        </p:txBody>
      </p:sp>
      <p:sp>
        <p:nvSpPr>
          <p:cNvPr id="5" name="Subtitle 4"/>
          <p:cNvSpPr>
            <a:spLocks noGrp="1"/>
          </p:cNvSpPr>
          <p:nvPr>
            <p:ph type="subTitle" idx="10"/>
          </p:nvPr>
        </p:nvSpPr>
        <p:spPr/>
        <p:txBody>
          <a:bodyPr/>
          <a:lstStyle/>
          <a:p>
            <a:endParaRPr lang="en-US"/>
          </a:p>
        </p:txBody>
      </p:sp>
    </p:spTree>
    <p:extLst>
      <p:ext uri="{BB962C8B-B14F-4D97-AF65-F5344CB8AC3E}">
        <p14:creationId xmlns:p14="http://schemas.microsoft.com/office/powerpoint/2010/main" val="492550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GB" sz="2800" dirty="0" smtClean="0"/>
              <a:t>Objective</a:t>
            </a:r>
          </a:p>
          <a:p>
            <a:r>
              <a:rPr lang="en-GB" sz="2800" dirty="0" smtClean="0"/>
              <a:t>Formulate and recommend to the Board processes on how emerging issues may be identified and filtered for the Board’s consideration</a:t>
            </a:r>
          </a:p>
          <a:p>
            <a:endParaRPr lang="en-GB" dirty="0" smtClean="0"/>
          </a:p>
          <a:p>
            <a:endParaRPr lang="en-GB" dirty="0" smtClean="0"/>
          </a:p>
          <a:p>
            <a:endParaRPr lang="en-GB" dirty="0" smtClean="0"/>
          </a:p>
          <a:p>
            <a:endParaRPr lang="en-US" dirty="0"/>
          </a:p>
        </p:txBody>
      </p:sp>
      <p:sp>
        <p:nvSpPr>
          <p:cNvPr id="3" name="Title 2"/>
          <p:cNvSpPr>
            <a:spLocks noGrp="1"/>
          </p:cNvSpPr>
          <p:nvPr>
            <p:ph type="title"/>
          </p:nvPr>
        </p:nvSpPr>
        <p:spPr/>
        <p:txBody>
          <a:bodyPr/>
          <a:lstStyle/>
          <a:p>
            <a:r>
              <a:rPr lang="en-US" dirty="0" smtClean="0"/>
              <a:t>Terms of Reference – Emerging Issues</a:t>
            </a:r>
            <a:endParaRPr lang="en-US" dirty="0"/>
          </a:p>
        </p:txBody>
      </p:sp>
      <p:sp>
        <p:nvSpPr>
          <p:cNvPr id="5" name="Subtitle 4"/>
          <p:cNvSpPr>
            <a:spLocks noGrp="1"/>
          </p:cNvSpPr>
          <p:nvPr>
            <p:ph type="subTitle" idx="10"/>
          </p:nvPr>
        </p:nvSpPr>
        <p:spPr/>
        <p:txBody>
          <a:bodyPr/>
          <a:lstStyle/>
          <a:p>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143000"/>
            <a:ext cx="8458200" cy="3409950"/>
          </a:xfrm>
        </p:spPr>
        <p:txBody>
          <a:bodyPr/>
          <a:lstStyle/>
          <a:p>
            <a:pPr>
              <a:buNone/>
            </a:pPr>
            <a:r>
              <a:rPr lang="en-CA" sz="2800" dirty="0" smtClean="0"/>
              <a:t>Responsibilities</a:t>
            </a:r>
          </a:p>
          <a:p>
            <a:r>
              <a:rPr lang="en-CA" sz="2800" dirty="0" smtClean="0"/>
              <a:t>Explore and develop processes to:</a:t>
            </a:r>
          </a:p>
          <a:p>
            <a:pPr lvl="1"/>
            <a:r>
              <a:rPr lang="en-CA" sz="2400" dirty="0" smtClean="0"/>
              <a:t>Identify, collect and select emerging issues for the Board’s consideration</a:t>
            </a:r>
          </a:p>
          <a:p>
            <a:pPr lvl="1"/>
            <a:r>
              <a:rPr lang="en-CA" sz="2400" dirty="0" smtClean="0"/>
              <a:t>Discuss selected emerging issues within the Board, and the timing of such </a:t>
            </a:r>
            <a:r>
              <a:rPr lang="en-CA" sz="2400" dirty="0" smtClean="0"/>
              <a:t>discussions</a:t>
            </a:r>
            <a:endParaRPr lang="en-CA" sz="2400" dirty="0" smtClean="0"/>
          </a:p>
          <a:p>
            <a:pPr lvl="1"/>
            <a:r>
              <a:rPr lang="en-CA" sz="2400" dirty="0" smtClean="0"/>
              <a:t>Determine who should be involved in the identification of emerging issues</a:t>
            </a:r>
            <a:endParaRPr lang="en-CA" sz="2400" dirty="0"/>
          </a:p>
        </p:txBody>
      </p:sp>
      <p:sp>
        <p:nvSpPr>
          <p:cNvPr id="3" name="Title 2"/>
          <p:cNvSpPr>
            <a:spLocks noGrp="1"/>
          </p:cNvSpPr>
          <p:nvPr>
            <p:ph type="title"/>
          </p:nvPr>
        </p:nvSpPr>
        <p:spPr/>
        <p:txBody>
          <a:bodyPr/>
          <a:lstStyle/>
          <a:p>
            <a:r>
              <a:rPr lang="en-CA" dirty="0" smtClean="0"/>
              <a:t>Terms of Reference – Emerging Issues</a:t>
            </a:r>
            <a:endParaRPr lang="en-CA" dirty="0"/>
          </a:p>
        </p:txBody>
      </p:sp>
      <p:sp>
        <p:nvSpPr>
          <p:cNvPr id="5" name="Subtitle 4"/>
          <p:cNvSpPr>
            <a:spLocks noGrp="1"/>
          </p:cNvSpPr>
          <p:nvPr>
            <p:ph type="subTitle" idx="10"/>
          </p:nvPr>
        </p:nvSpPr>
        <p:spPr/>
        <p:txBody>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GB" sz="2800" b="1" dirty="0" smtClean="0"/>
              <a:t>Objective</a:t>
            </a:r>
          </a:p>
          <a:p>
            <a:r>
              <a:rPr lang="en-GB" sz="2800" dirty="0" smtClean="0"/>
              <a:t>Formulate and recommend to the Board processes on how outreach opportunities may be identified and selected that would be of strategic importance or of benefit to IESBA and thus worth pursuing</a:t>
            </a:r>
          </a:p>
          <a:p>
            <a:endParaRPr lang="en-US" dirty="0" smtClean="0"/>
          </a:p>
        </p:txBody>
      </p:sp>
      <p:sp>
        <p:nvSpPr>
          <p:cNvPr id="3" name="Title 2"/>
          <p:cNvSpPr>
            <a:spLocks noGrp="1"/>
          </p:cNvSpPr>
          <p:nvPr>
            <p:ph type="title"/>
          </p:nvPr>
        </p:nvSpPr>
        <p:spPr/>
        <p:txBody>
          <a:bodyPr/>
          <a:lstStyle/>
          <a:p>
            <a:r>
              <a:rPr lang="en-US" dirty="0" smtClean="0"/>
              <a:t>Terms of Reference </a:t>
            </a:r>
            <a:r>
              <a:rPr lang="en-US" dirty="0" smtClean="0"/>
              <a:t>– </a:t>
            </a:r>
            <a:r>
              <a:rPr lang="en-US" dirty="0" smtClean="0"/>
              <a:t>Outreach</a:t>
            </a:r>
            <a:endParaRPr lang="en-US" dirty="0"/>
          </a:p>
        </p:txBody>
      </p:sp>
      <p:sp>
        <p:nvSpPr>
          <p:cNvPr id="5" name="Subtitle 4"/>
          <p:cNvSpPr>
            <a:spLocks noGrp="1"/>
          </p:cNvSpPr>
          <p:nvPr>
            <p:ph type="subTitle" idx="10"/>
          </p:nvPr>
        </p:nvSpPr>
        <p:spPr/>
        <p:txBody>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143000"/>
            <a:ext cx="8458200" cy="3409950"/>
          </a:xfrm>
        </p:spPr>
        <p:txBody>
          <a:bodyPr/>
          <a:lstStyle/>
          <a:p>
            <a:pPr>
              <a:buNone/>
            </a:pPr>
            <a:r>
              <a:rPr lang="en-CA" b="1" dirty="0" smtClean="0"/>
              <a:t>Responsibilities</a:t>
            </a:r>
          </a:p>
          <a:p>
            <a:r>
              <a:rPr lang="en-CA" dirty="0" smtClean="0"/>
              <a:t>Explore and develop processes to:</a:t>
            </a:r>
          </a:p>
          <a:p>
            <a:pPr lvl="1"/>
            <a:r>
              <a:rPr lang="en-CA" sz="2400" dirty="0" smtClean="0"/>
              <a:t>Identify stakeholders on which to focus outreach</a:t>
            </a:r>
          </a:p>
          <a:p>
            <a:pPr lvl="1"/>
            <a:r>
              <a:rPr lang="en-CA" sz="2400" dirty="0" smtClean="0"/>
              <a:t>Identify and select opportunities for such outreach</a:t>
            </a:r>
          </a:p>
          <a:p>
            <a:pPr lvl="1"/>
            <a:r>
              <a:rPr lang="en-CA" sz="2400" dirty="0" smtClean="0"/>
              <a:t>Determine how to involve IESBA members in outreach beyond the IESBA Chair</a:t>
            </a:r>
          </a:p>
          <a:p>
            <a:pPr lvl="1"/>
            <a:r>
              <a:rPr lang="en-CA" sz="2400" dirty="0" smtClean="0"/>
              <a:t>Determine how IESBA members are supported</a:t>
            </a:r>
          </a:p>
          <a:p>
            <a:pPr lvl="1"/>
            <a:r>
              <a:rPr lang="en-CA" sz="2400" dirty="0" smtClean="0"/>
              <a:t>Report back on outreach activities to the Board</a:t>
            </a:r>
          </a:p>
          <a:p>
            <a:endParaRPr lang="en-CA" dirty="0"/>
          </a:p>
        </p:txBody>
      </p:sp>
      <p:sp>
        <p:nvSpPr>
          <p:cNvPr id="3" name="Title 2"/>
          <p:cNvSpPr>
            <a:spLocks noGrp="1"/>
          </p:cNvSpPr>
          <p:nvPr>
            <p:ph type="title"/>
          </p:nvPr>
        </p:nvSpPr>
        <p:spPr/>
        <p:txBody>
          <a:bodyPr/>
          <a:lstStyle/>
          <a:p>
            <a:r>
              <a:rPr lang="en-CA" dirty="0" smtClean="0"/>
              <a:t>Terms of Reference </a:t>
            </a:r>
            <a:r>
              <a:rPr lang="en-CA" dirty="0" smtClean="0"/>
              <a:t>– </a:t>
            </a:r>
            <a:r>
              <a:rPr lang="en-CA" dirty="0" smtClean="0"/>
              <a:t>Outreach</a:t>
            </a:r>
            <a:endParaRPr lang="en-CA" dirty="0"/>
          </a:p>
        </p:txBody>
      </p:sp>
      <p:sp>
        <p:nvSpPr>
          <p:cNvPr id="5" name="Subtitle 4"/>
          <p:cNvSpPr>
            <a:spLocks noGrp="1"/>
          </p:cNvSpPr>
          <p:nvPr>
            <p:ph type="subTitle" idx="10"/>
          </p:nvPr>
        </p:nvSpPr>
        <p:spPr/>
        <p:txBody>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sz="2800" dirty="0" smtClean="0"/>
              <a:t>Explore whether the WG or another </a:t>
            </a:r>
            <a:r>
              <a:rPr lang="en-CA" sz="2800" dirty="0" smtClean="0"/>
              <a:t>working group should </a:t>
            </a:r>
            <a:r>
              <a:rPr lang="en-CA" sz="2800" dirty="0" smtClean="0"/>
              <a:t>have an ongoing role in this initiative</a:t>
            </a:r>
          </a:p>
          <a:p>
            <a:r>
              <a:rPr lang="en-CA" sz="2800" dirty="0" smtClean="0"/>
              <a:t>Need to develop a process to measure </a:t>
            </a:r>
            <a:r>
              <a:rPr lang="en-CA" sz="2800" dirty="0" smtClean="0"/>
              <a:t>effectiveness </a:t>
            </a:r>
            <a:r>
              <a:rPr lang="en-CA" sz="2800" dirty="0" smtClean="0"/>
              <a:t>of the initiative with respect to both emerging issues and outreach</a:t>
            </a:r>
            <a:endParaRPr lang="en-CA" sz="2800" dirty="0"/>
          </a:p>
        </p:txBody>
      </p:sp>
      <p:sp>
        <p:nvSpPr>
          <p:cNvPr id="3" name="Title 2"/>
          <p:cNvSpPr>
            <a:spLocks noGrp="1"/>
          </p:cNvSpPr>
          <p:nvPr>
            <p:ph type="title"/>
          </p:nvPr>
        </p:nvSpPr>
        <p:spPr/>
        <p:txBody>
          <a:bodyPr/>
          <a:lstStyle/>
          <a:p>
            <a:r>
              <a:rPr lang="en-CA" dirty="0" smtClean="0"/>
              <a:t>Terms of reference – Ongoing role</a:t>
            </a:r>
            <a:endParaRPr lang="en-CA" dirty="0"/>
          </a:p>
        </p:txBody>
      </p:sp>
      <p:sp>
        <p:nvSpPr>
          <p:cNvPr id="5" name="Subtitle 4"/>
          <p:cNvSpPr>
            <a:spLocks noGrp="1"/>
          </p:cNvSpPr>
          <p:nvPr>
            <p:ph type="subTitle" idx="10"/>
          </p:nvPr>
        </p:nvSpPr>
        <p:spPr/>
        <p:txBody>
          <a:bodyP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IFAC_Powerpoint_template_GREEN RIBBON_IESBA">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IFAC_Powerpoint_template_GREEN RIBBON_IESBA</Template>
  <TotalTime>2027</TotalTime>
  <Words>467</Words>
  <Application>Microsoft Office PowerPoint</Application>
  <PresentationFormat>On-screen Show (16:9)</PresentationFormat>
  <Paragraphs>69</Paragraphs>
  <Slides>12</Slides>
  <Notes>5</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IFAC_Powerpoint_template_GREEN RIBBON_IESBA</vt:lpstr>
      <vt:lpstr>Emerging Issues and Outreach Working Group</vt:lpstr>
      <vt:lpstr>  Background </vt:lpstr>
      <vt:lpstr>Emerging Issues </vt:lpstr>
      <vt:lpstr>Outreach</vt:lpstr>
      <vt:lpstr>Terms of Reference – Emerging Issues</vt:lpstr>
      <vt:lpstr>Terms of Reference – Emerging Issues</vt:lpstr>
      <vt:lpstr>Terms of Reference – Outreach</vt:lpstr>
      <vt:lpstr>Terms of Reference – Outreach</vt:lpstr>
      <vt:lpstr>Terms of reference – Ongoing role</vt:lpstr>
      <vt:lpstr>Terms of Reference – Other Matters</vt:lpstr>
      <vt:lpstr>Timeline</vt:lpstr>
      <vt:lpstr>Matters for consideration by IESBA</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24pt Arial Bold</dc:title>
  <dc:creator>cjackson</dc:creator>
  <cp:lastModifiedBy>ksiong</cp:lastModifiedBy>
  <cp:revision>149</cp:revision>
  <cp:lastPrinted>2011-09-27T17:54:21Z</cp:lastPrinted>
  <dcterms:created xsi:type="dcterms:W3CDTF">2012-06-13T13:25:15Z</dcterms:created>
  <dcterms:modified xsi:type="dcterms:W3CDTF">2013-06-06T19:44:15Z</dcterms:modified>
</cp:coreProperties>
</file>