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26" r:id="rId2"/>
    <p:sldMasterId id="2147483801" r:id="rId3"/>
  </p:sldMasterIdLst>
  <p:notesMasterIdLst>
    <p:notesMasterId r:id="rId15"/>
  </p:notesMasterIdLst>
  <p:sldIdLst>
    <p:sldId id="256" r:id="rId4"/>
    <p:sldId id="279" r:id="rId5"/>
    <p:sldId id="292" r:id="rId6"/>
    <p:sldId id="282" r:id="rId7"/>
    <p:sldId id="283" r:id="rId8"/>
    <p:sldId id="293" r:id="rId9"/>
    <p:sldId id="284" r:id="rId10"/>
    <p:sldId id="288" r:id="rId11"/>
    <p:sldId id="289" r:id="rId12"/>
    <p:sldId id="294" r:id="rId13"/>
    <p:sldId id="295" r:id="rId14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4" autoAdjust="0"/>
    <p:restoredTop sz="94660"/>
  </p:normalViewPr>
  <p:slideViewPr>
    <p:cSldViewPr showGuides="1">
      <p:cViewPr>
        <p:scale>
          <a:sx n="70" d="100"/>
          <a:sy n="70" d="100"/>
        </p:scale>
        <p:origin x="-1272" y="-180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12/13/2012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399"/>
            <a:ext cx="4648200" cy="990601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1579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38862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981200"/>
            <a:ext cx="38862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63976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73603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97933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447799"/>
            <a:ext cx="8458200" cy="44196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919796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xmlns="" val="3346475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33027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xmlns="" val="733283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xmlns="" val="2300490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3791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581400" cy="1752600"/>
          </a:xfrm>
        </p:spPr>
        <p:txBody>
          <a:bodyPr lIns="0" tIns="0" bIns="0"/>
          <a:lstStyle>
            <a:lvl1pPr marL="341313" indent="-341313" algn="l" eaLnBrk="1" hangingPunct="1">
              <a:lnSpc>
                <a:spcPct val="70000"/>
              </a:lnSpc>
              <a:spcBef>
                <a:spcPct val="200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418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3412911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xmlns="" val="2230672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39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xmlns="" val="3364652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xmlns="" val="23323325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75307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581400" cy="1752600"/>
          </a:xfrm>
        </p:spPr>
        <p:txBody>
          <a:bodyPr lIns="0" tIns="0" rIns="0" bIns="0"/>
          <a:lstStyle>
            <a:lvl1pPr marL="341313" indent="-341313" algn="l" eaLnBrk="1" hangingPunct="1">
              <a:lnSpc>
                <a:spcPct val="70000"/>
              </a:lnSpc>
              <a:spcBef>
                <a:spcPct val="200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308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Ribbon_blue_1.75in_width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6002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267200" y="1828800"/>
            <a:ext cx="457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267200" y="2286000"/>
            <a:ext cx="3200400" cy="609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4143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6" name="Picture 9" descr="Ribbon_orange_1.7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267200" y="1828800"/>
            <a:ext cx="457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267200" y="2286000"/>
            <a:ext cx="3200400" cy="609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355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6" name="Picture 9" descr="Ribbon_green_1.7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6002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267200" y="1828800"/>
            <a:ext cx="457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267200" y="2286000"/>
            <a:ext cx="3200400" cy="609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342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75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1147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Ribbon_orange_top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33400"/>
            <a:ext cx="6781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30" name="Picture 6" descr="IFAC_Logo_MASTERcolor_092711-CS4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E3CAB21C-BC65-364F-A804-105922D50C8B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41928ED7-8D55-554E-B60F-E2DEEC864B48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5" y="6096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ctrTitle"/>
          </p:nvPr>
        </p:nvSpPr>
        <p:spPr>
          <a:xfrm>
            <a:off x="3954439" y="1600200"/>
            <a:ext cx="5181600" cy="990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 Definition of the Public Interest</a:t>
            </a:r>
            <a:endParaRPr lang="en-US" dirty="0">
              <a:latin typeface="Arial" charset="0"/>
            </a:endParaRPr>
          </a:p>
        </p:txBody>
      </p:sp>
      <p:sp>
        <p:nvSpPr>
          <p:cNvPr id="20482" name="Subtitle 2"/>
          <p:cNvSpPr>
            <a:spLocks noGrp="1"/>
          </p:cNvSpPr>
          <p:nvPr>
            <p:ph type="subTitle" idx="1"/>
          </p:nvPr>
        </p:nvSpPr>
        <p:spPr>
          <a:xfrm>
            <a:off x="4267200" y="3733800"/>
            <a:ext cx="3429000" cy="1752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Ian </a:t>
            </a:r>
            <a:r>
              <a:rPr lang="en-US" dirty="0">
                <a:latin typeface="Arial" charset="0"/>
              </a:rPr>
              <a:t>Ball, Chief Executive Officer, IFAC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IESBA Meeting</a:t>
            </a:r>
          </a:p>
          <a:p>
            <a:r>
              <a:rPr lang="en-US" dirty="0" smtClean="0">
                <a:latin typeface="Arial" charset="0"/>
              </a:rPr>
              <a:t>New York, New York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December 12, 2012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95300" y="381000"/>
            <a:ext cx="72771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How do Others View the Public Interest?</a:t>
            </a:r>
            <a:endParaRPr lang="en-US" b="1" i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5300" y="1447800"/>
            <a:ext cx="7924800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PIOB – 2011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Annual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Report</a:t>
            </a:r>
          </a:p>
          <a:p>
            <a:pPr marL="800100" lvl="1" indent="-342900">
              <a:spcAft>
                <a:spcPts val="576"/>
              </a:spcAft>
              <a:buFont typeface="Calibri" pitchFamily="34" charset="0"/>
              <a:buChar char="–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“The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PIOB believes that accountancy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services are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 the public interest if they create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net benefit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for the public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.”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IASB Conceptual Framework – to which some have referred IFAC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̶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i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benefit: cost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test should be the central objective of standard setting, not a constraint in the way it is depicted in the current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framework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̶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manner in which the </a:t>
            </a:r>
            <a:r>
              <a:rPr lang="en-US" sz="2000" i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benefit: cost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test is incorporated into the IASB conceptual framework will create an inappropriate bias in its standard setting</a:t>
            </a:r>
          </a:p>
        </p:txBody>
      </p:sp>
    </p:spTree>
    <p:extLst>
      <p:ext uri="{BB962C8B-B14F-4D97-AF65-F5344CB8AC3E}">
        <p14:creationId xmlns:p14="http://schemas.microsoft.com/office/powerpoint/2010/main" xmlns="" val="1944663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95300" y="381000"/>
            <a:ext cx="72771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Next Steps for the Policy Position Paper</a:t>
            </a:r>
            <a:endParaRPr lang="en-US" b="1" i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5300" y="1600200"/>
            <a:ext cx="79248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All PPPs are “dynamic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”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documents that are subject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to review and revisions, as thinking on topics evolves, as circumstances change, and as feedback is received. </a:t>
            </a:r>
            <a:endParaRPr lang="en-US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In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light of the range of diverse views on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 public interest,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and the expectation of considerable comment,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IFAC has undertaken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to review and reissue this paper two years after being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issued (i.e., June 2014),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and to consult with those affected by its public interest activities. </a:t>
            </a:r>
            <a:endParaRPr lang="en-US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207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18046" y="381000"/>
            <a:ext cx="6438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Term “Public Interest”  at IFAC</a:t>
            </a:r>
            <a:endParaRPr lang="en-US" b="1" i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295400"/>
            <a:ext cx="8305799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576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Mission </a:t>
            </a:r>
          </a:p>
          <a:p>
            <a:pPr marL="285750" indent="-285750">
              <a:spcBef>
                <a:spcPts val="576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Constitution and Bylaws </a:t>
            </a:r>
          </a:p>
          <a:p>
            <a:pPr marL="285750" indent="-285750">
              <a:spcBef>
                <a:spcPts val="576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Standard-setting Boards’ Terms of Reference </a:t>
            </a:r>
          </a:p>
          <a:p>
            <a:pPr marL="285750" indent="-285750">
              <a:spcBef>
                <a:spcPts val="576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Policy Position Papers</a:t>
            </a:r>
          </a:p>
          <a:p>
            <a:pPr marL="285750" indent="-285750">
              <a:spcBef>
                <a:spcPts val="576"/>
              </a:spcBef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576"/>
              </a:spcBef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If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we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are serious – we talk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about it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often and therefore should know, and be able to tell people,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what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it means. We can’t just refer to it and use it as justification for what we do.</a:t>
            </a:r>
          </a:p>
          <a:p>
            <a:pPr>
              <a:spcBef>
                <a:spcPts val="576"/>
              </a:spcBef>
            </a:pPr>
            <a:endParaRPr lang="en-US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Bef>
                <a:spcPts val="576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Also, referenced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throughout the accountancy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profession, and beyond…….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024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7696200" cy="449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H="1" flipV="1">
            <a:off x="7239000" y="4572000"/>
            <a:ext cx="914400" cy="1219201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70114" y="381000"/>
            <a:ext cx="7086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 </a:t>
            </a:r>
            <a:r>
              <a:rPr lang="en-US" b="1" dirty="0" smtClean="0">
                <a:solidFill>
                  <a:schemeClr val="bg1"/>
                </a:solidFill>
              </a:rPr>
              <a:t>Term “Public Interest” </a:t>
            </a:r>
            <a:r>
              <a:rPr lang="en-US" b="1" dirty="0">
                <a:solidFill>
                  <a:schemeClr val="bg1"/>
                </a:solidFill>
              </a:rPr>
              <a:t>is </a:t>
            </a:r>
            <a:r>
              <a:rPr lang="en-US" b="1" dirty="0" smtClean="0">
                <a:solidFill>
                  <a:schemeClr val="bg1"/>
                </a:solidFill>
              </a:rPr>
              <a:t>Used by Others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2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17071" y="152400"/>
            <a:ext cx="5791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Policy Position Paper 5: </a:t>
            </a:r>
          </a:p>
          <a:p>
            <a:r>
              <a:rPr lang="en-US" b="1" dirty="0">
                <a:solidFill>
                  <a:schemeClr val="bg1"/>
                </a:solidFill>
              </a:rPr>
              <a:t>A Definition of the Public Interest</a:t>
            </a:r>
          </a:p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367977"/>
            <a:ext cx="8534399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Issued in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June 2012, following an exposure draft in November 2010</a:t>
            </a:r>
          </a:p>
          <a:p>
            <a:pPr marL="800100" lvl="1" indent="-342900">
              <a:spcAft>
                <a:spcPts val="576"/>
              </a:spcAft>
              <a:buFont typeface="Calibri" pitchFamily="34" charset="0"/>
              <a:buChar char="–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 final paper was responsive to the feedback received from over 30 respondents</a:t>
            </a:r>
            <a:endParaRPr lang="en-US" sz="20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Developed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 response to a 2005 Board decision 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Developed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 the context of IFAC’s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mission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Developed after review of broad range of literature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Able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to be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applied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to IFAC and the accountancy profession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To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enable IFAC to assess its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actions, decisions, and policies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To engender discussion and debate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804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95300" y="304800"/>
            <a:ext cx="5791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IFAC’s Definition of the Public Interest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5300" y="1524000"/>
            <a:ext cx="8001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“The public interest is the net benefits derived for, </a:t>
            </a:r>
          </a:p>
          <a:p>
            <a:pPr algn="ctr">
              <a:spcAft>
                <a:spcPts val="0"/>
              </a:spcAft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and procedural rigor employed on behalf of, </a:t>
            </a:r>
          </a:p>
          <a:p>
            <a:pPr algn="ctr">
              <a:spcAft>
                <a:spcPts val="0"/>
              </a:spcAft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all society in relation to any action, decision or policy.” </a:t>
            </a:r>
            <a:endParaRPr lang="en-US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algn="ctr">
              <a:spcAft>
                <a:spcPts val="576"/>
              </a:spcAft>
            </a:pPr>
            <a:endParaRPr lang="en-US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algn="ctr">
              <a:spcAft>
                <a:spcPts val="576"/>
              </a:spcAft>
            </a:pP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576"/>
              </a:spcAft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It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is both: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An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outcome (the net benefits derived for society after all costs are considered)</a:t>
            </a:r>
          </a:p>
          <a:p>
            <a:pPr algn="ctr">
              <a:spcAft>
                <a:spcPts val="576"/>
              </a:spcAft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and 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process (the procedures used to consider actions, decisions, and policies).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758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28557">
            <a:off x="1143000" y="2121635"/>
            <a:ext cx="3048000" cy="344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84019">
            <a:off x="5562600" y="2121635"/>
            <a:ext cx="2819400" cy="344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66354" y="152400"/>
            <a:ext cx="68250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Policy Position Paper 5 has been Referenced in IFAC Member Body Publications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02767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ICAEW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1922140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ACCA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039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95300" y="381000"/>
            <a:ext cx="5791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Policy Position Paper </a:t>
            </a:r>
            <a:r>
              <a:rPr lang="en-US" b="1" dirty="0" smtClean="0">
                <a:solidFill>
                  <a:schemeClr val="bg1"/>
                </a:solidFill>
              </a:rPr>
              <a:t>5 - Features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600200"/>
            <a:ext cx="8001000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 “public” varies depending of the action, decision, or policy, but is inclusive of: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Consumers and suppliers 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Investors, shareholders, and business-owners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Taxpayers, electorates, and citizens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Future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generations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endParaRPr lang="en-US" sz="20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may be tension between the two assessments, which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may not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always be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met to the same degree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There may be a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balance, or trade-off,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required between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two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assessments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196336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1371600"/>
            <a:ext cx="7924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Proportionality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With respect to the importance of the matter under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consideration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endParaRPr lang="en-US" sz="20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private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interest and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public interest are not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inherently opposite concepts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 distinction is often seriously misunderstood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They are not opposing concepts – all things being equal (especially in a market setting) they should be aligned</a:t>
            </a:r>
          </a:p>
          <a:p>
            <a:pPr marL="800100" lvl="1" indent="-342900">
              <a:spcAft>
                <a:spcPts val="576"/>
              </a:spcAft>
              <a:buFont typeface="Arial" pitchFamily="34" charset="0"/>
              <a:buChar char="–"/>
            </a:pP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In the absence of other evidence, a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profitable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private company would typically be generating </a:t>
            </a: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public 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benefit (acting in the public interest)</a:t>
            </a:r>
            <a:endParaRPr lang="en-US" sz="20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95300" y="381000"/>
            <a:ext cx="5791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Policy Position Paper </a:t>
            </a:r>
            <a:r>
              <a:rPr lang="en-US" b="1" dirty="0" smtClean="0">
                <a:solidFill>
                  <a:schemeClr val="bg1"/>
                </a:solidFill>
              </a:rPr>
              <a:t>5 - Features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198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95300" y="228600"/>
            <a:ext cx="7277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Applying IFAC’s Definition of the Public Interest: Examples</a:t>
            </a:r>
            <a:endParaRPr lang="en-US" b="1" i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5300" y="1752600"/>
            <a:ext cx="8001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When conceptualizing the need for new or revised professional standards and guidance as well as their impacts on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society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When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formulating IFAC’s strategic planning, policy positions, and budget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considerations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When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developing new relationships with organizations, and communicating to stakeholders and the public at large</a:t>
            </a:r>
          </a:p>
          <a:p>
            <a:pPr marL="285750" indent="-285750">
              <a:spcAft>
                <a:spcPts val="576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Choosing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appropriate issues to advocate for when speaking out</a:t>
            </a:r>
          </a:p>
          <a:p>
            <a:pPr marL="342900" indent="-342900">
              <a:spcAft>
                <a:spcPts val="576"/>
              </a:spcAft>
              <a:buFont typeface="Arial" pitchFamily="34" charset="0"/>
              <a:buChar char="•"/>
            </a:pPr>
            <a:endParaRPr lang="en-US" sz="20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0661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tegic Report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Strategic Report</Template>
  <TotalTime>1218</TotalTime>
  <Words>689</Words>
  <Application>Microsoft Office PowerPoint</Application>
  <PresentationFormat>Letter Paper (8.5x11 in)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Strategic Report</vt:lpstr>
      <vt:lpstr>1_Blank Presentation</vt:lpstr>
      <vt:lpstr>2_Blank Presentation</vt:lpstr>
      <vt:lpstr>A Definition of the Public Interest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IFAC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Report – [Insert Board/Committee Acronym here]</dc:title>
  <dc:creator>JYounts</dc:creator>
  <cp:lastModifiedBy>sluciani</cp:lastModifiedBy>
  <cp:revision>39</cp:revision>
  <cp:lastPrinted>2011-09-27T17:54:21Z</cp:lastPrinted>
  <dcterms:created xsi:type="dcterms:W3CDTF">2011-10-31T16:59:54Z</dcterms:created>
  <dcterms:modified xsi:type="dcterms:W3CDTF">2012-12-13T12:24:21Z</dcterms:modified>
</cp:coreProperties>
</file>