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01" r:id="rId1"/>
  </p:sldMasterIdLst>
  <p:notesMasterIdLst>
    <p:notesMasterId r:id="rId16"/>
  </p:notesMasterIdLst>
  <p:sldIdLst>
    <p:sldId id="260" r:id="rId2"/>
    <p:sldId id="261" r:id="rId3"/>
    <p:sldId id="273" r:id="rId4"/>
    <p:sldId id="262" r:id="rId5"/>
    <p:sldId id="263" r:id="rId6"/>
    <p:sldId id="276" r:id="rId7"/>
    <p:sldId id="275" r:id="rId8"/>
    <p:sldId id="284" r:id="rId9"/>
    <p:sldId id="283" r:id="rId10"/>
    <p:sldId id="282" r:id="rId11"/>
    <p:sldId id="271" r:id="rId12"/>
    <p:sldId id="280" r:id="rId13"/>
    <p:sldId id="265" r:id="rId14"/>
    <p:sldId id="270" r:id="rId15"/>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200" autoAdjust="0"/>
    <p:restoredTop sz="94638" autoAdjust="0"/>
  </p:normalViewPr>
  <p:slideViewPr>
    <p:cSldViewPr showGuides="1">
      <p:cViewPr>
        <p:scale>
          <a:sx n="100" d="100"/>
          <a:sy n="100" d="100"/>
        </p:scale>
        <p:origin x="-936" y="-72"/>
      </p:cViewPr>
      <p:guideLst>
        <p:guide orient="horz" pos="1493"/>
        <p:guide pos="26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12/6/2012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Rectangle 5"/>
          <p:cNvSpPr>
            <a:spLocks noChangeArrowheads="1"/>
          </p:cNvSpPr>
          <p:nvPr userDrawn="1"/>
        </p:nvSpPr>
        <p:spPr bwMode="auto">
          <a:xfrm>
            <a:off x="0" y="1198960"/>
            <a:ext cx="9144000" cy="3942159"/>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6"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5388"/>
            <a:ext cx="66294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IFAC_Logo_MASTERcolor_092711-CS4.png"/>
          <p:cNvPicPr>
            <a:picLocks noChangeAspect="1"/>
          </p:cNvPicPr>
          <p:nvPr userDrawn="1"/>
        </p:nvPicPr>
        <p:blipFill>
          <a:blip r:embed="rId3"/>
          <a:stretch>
            <a:fillRect/>
          </a:stretch>
        </p:blipFill>
        <p:spPr bwMode="auto">
          <a:xfrm>
            <a:off x="304800" y="549316"/>
            <a:ext cx="2058988" cy="449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257300"/>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480418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4" name="Rectangle 5"/>
          <p:cNvSpPr>
            <a:spLocks noChangeArrowheads="1"/>
          </p:cNvSpPr>
          <p:nvPr userDrawn="1"/>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5" name="Picture 9" descr="IFAC_Logo_MASTERcolor_092711-CS4.png"/>
          <p:cNvPicPr>
            <a:picLocks noChangeAspect="1"/>
          </p:cNvPicPr>
          <p:nvPr userDrawn="1"/>
        </p:nvPicPr>
        <p:blipFill>
          <a:blip r:embed="rId2"/>
          <a:stretch>
            <a:fillRect/>
          </a:stretch>
        </p:blipFill>
        <p:spPr bwMode="auto">
          <a:xfrm>
            <a:off x="3098597" y="1650244"/>
            <a:ext cx="2946809" cy="64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userDrawn="1"/>
        </p:nvSpPr>
        <p:spPr>
          <a:xfrm>
            <a:off x="3462103"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639295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9"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230672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7"/>
            <a:ext cx="5791200" cy="481013"/>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200151"/>
            <a:ext cx="5111750" cy="3200400"/>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1" y="1200151"/>
            <a:ext cx="3084513" cy="32003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1" y="3305176"/>
            <a:ext cx="8113713" cy="1021556"/>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1"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9439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71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3364652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8"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32332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7530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200150"/>
            <a:ext cx="8458200" cy="3143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Tree>
    <p:extLst>
      <p:ext uri="{BB962C8B-B14F-4D97-AF65-F5344CB8AC3E}">
        <p14:creationId xmlns:p14="http://schemas.microsoft.com/office/powerpoint/2010/main" val="639295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17" descr="Ribbon_green_top.pn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6350" y="1"/>
            <a:ext cx="9131300"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2"/>
          <p:cNvSpPr>
            <a:spLocks noGrp="1" noChangeArrowheads="1"/>
          </p:cNvSpPr>
          <p:nvPr>
            <p:ph type="title"/>
          </p:nvPr>
        </p:nvSpPr>
        <p:spPr bwMode="auto">
          <a:xfrm>
            <a:off x="381000" y="28575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a:p>
        </p:txBody>
      </p:sp>
      <p:sp>
        <p:nvSpPr>
          <p:cNvPr id="15364" name="Rectangle 3"/>
          <p:cNvSpPr>
            <a:spLocks noGrp="1" noChangeArrowheads="1"/>
          </p:cNvSpPr>
          <p:nvPr>
            <p:ph type="body" idx="1"/>
          </p:nvPr>
        </p:nvSpPr>
        <p:spPr bwMode="auto">
          <a:xfrm>
            <a:off x="381000" y="1143000"/>
            <a:ext cx="84582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5365" name="Picture 6" descr="IFAC_Logo_MASTERcolor_092711-CS4.png"/>
          <p:cNvPicPr>
            <a:picLocks noChangeAspect="1"/>
          </p:cNvPicPr>
          <p:nvPr/>
        </p:nvPicPr>
        <p:blipFill>
          <a:blip r:embed="rId13"/>
          <a:stretch>
            <a:fillRect/>
          </a:stretch>
        </p:blipFill>
        <p:spPr bwMode="auto">
          <a:xfrm>
            <a:off x="381000" y="4762504"/>
            <a:ext cx="1096963" cy="239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Rectangle 5"/>
          <p:cNvSpPr>
            <a:spLocks noChangeArrowheads="1"/>
          </p:cNvSpPr>
          <p:nvPr/>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7" name="Slide Number Placeholder 3"/>
          <p:cNvSpPr txBox="1">
            <a:spLocks noGrp="1"/>
          </p:cNvSpPr>
          <p:nvPr userDrawn="1"/>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a:t>
            </a:r>
          </a:p>
        </p:txBody>
      </p:sp>
    </p:spTree>
  </p:cSld>
  <p:clrMap bg1="lt1" tx1="dk1" bg2="lt2" tx2="dk2" accent1="accent1" accent2="accent2" accent3="accent3" accent4="accent4" accent5="accent5" accent6="accent6" hlink="hlink" folHlink="folHlink"/>
  <p:sldLayoutIdLst>
    <p:sldLayoutId id="2147483844" r:id="rId1"/>
    <p:sldLayoutId id="2147483831" r:id="rId2"/>
    <p:sldLayoutId id="2147483846" r:id="rId3"/>
    <p:sldLayoutId id="2147483847" r:id="rId4"/>
    <p:sldLayoutId id="2147483832" r:id="rId5"/>
    <p:sldLayoutId id="2147483833" r:id="rId6"/>
    <p:sldLayoutId id="2147483834" r:id="rId7"/>
    <p:sldLayoutId id="2147483835" r:id="rId8"/>
    <p:sldLayoutId id="2147483836" r:id="rId9"/>
    <p:sldLayoutId id="2147483845" r:id="rId10"/>
  </p:sldLayoutIdLst>
  <p:hf hdr="0" ftr="0" dt="0"/>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1"/>
          <p:cNvSpPr txBox="1">
            <a:spLocks noChangeArrowheads="1"/>
          </p:cNvSpPr>
          <p:nvPr/>
        </p:nvSpPr>
        <p:spPr bwMode="auto">
          <a:xfrm>
            <a:off x="5664200" y="334327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endParaRPr lang="en-US" dirty="0"/>
          </a:p>
        </p:txBody>
      </p:sp>
      <p:sp>
        <p:nvSpPr>
          <p:cNvPr id="2" name="Title 1"/>
          <p:cNvSpPr>
            <a:spLocks noGrp="1"/>
          </p:cNvSpPr>
          <p:nvPr>
            <p:ph type="ctrTitle"/>
          </p:nvPr>
        </p:nvSpPr>
        <p:spPr/>
        <p:txBody>
          <a:bodyPr/>
          <a:lstStyle/>
          <a:p>
            <a:r>
              <a:rPr lang="en-US" dirty="0" smtClean="0">
                <a:latin typeface="Arial" charset="0"/>
              </a:rPr>
              <a:t>Review of Part C of the Code</a:t>
            </a:r>
            <a:endParaRPr lang="en-US" dirty="0"/>
          </a:p>
        </p:txBody>
      </p:sp>
      <p:sp>
        <p:nvSpPr>
          <p:cNvPr id="4" name="Subtitle 3"/>
          <p:cNvSpPr>
            <a:spLocks noGrp="1"/>
          </p:cNvSpPr>
          <p:nvPr>
            <p:ph type="subTitle" idx="1"/>
          </p:nvPr>
        </p:nvSpPr>
        <p:spPr>
          <a:xfrm>
            <a:off x="4267200" y="2484835"/>
            <a:ext cx="3581400" cy="1314450"/>
          </a:xfrm>
        </p:spPr>
        <p:txBody>
          <a:bodyPr/>
          <a:lstStyle/>
          <a:p>
            <a:r>
              <a:rPr lang="en-US" sz="2400" b="1" dirty="0" smtClean="0">
                <a:latin typeface="Arial" charset="0"/>
              </a:rPr>
              <a:t>Jim Gaa</a:t>
            </a:r>
          </a:p>
          <a:p>
            <a:r>
              <a:rPr lang="en-US" sz="2400" b="1" dirty="0" smtClean="0">
                <a:latin typeface="Arial" charset="0"/>
              </a:rPr>
              <a:t>IESBA  December 2012</a:t>
            </a:r>
          </a:p>
          <a:p>
            <a:r>
              <a:rPr lang="en-US" sz="2400" b="1" dirty="0" smtClean="0">
                <a:latin typeface="Arial" charset="0"/>
              </a:rPr>
              <a:t>New York, USA </a:t>
            </a:r>
          </a:p>
          <a:p>
            <a:endParaRPr lang="en-US" dirty="0" smtClean="0">
              <a:latin typeface="Arial" charset="0"/>
            </a:endParaRPr>
          </a:p>
          <a:p>
            <a:endParaRPr lang="en-US" dirty="0">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GB" u="sng" dirty="0" smtClean="0"/>
              <a:t>Earnings Management</a:t>
            </a:r>
            <a:endParaRPr lang="en-US" u="sng" dirty="0" smtClean="0"/>
          </a:p>
          <a:p>
            <a:r>
              <a:rPr lang="en-US" dirty="0" smtClean="0"/>
              <a:t>Earnings management ranges from ethically neutral, to unethical to fraudulent. Examples include reducing expenditure to increase profits, prudent accounting policies and financial engineering to misrepresent results. </a:t>
            </a:r>
          </a:p>
          <a:p>
            <a:r>
              <a:rPr lang="en-US" dirty="0" smtClean="0"/>
              <a:t>Explore whether it is possible to describe or define earnings management in a way that supports guidance in the Code    </a:t>
            </a:r>
          </a:p>
          <a:p>
            <a:endParaRPr lang="en-US" dirty="0"/>
          </a:p>
        </p:txBody>
      </p:sp>
      <p:sp>
        <p:nvSpPr>
          <p:cNvPr id="3" name="Title 2"/>
          <p:cNvSpPr>
            <a:spLocks noGrp="1"/>
          </p:cNvSpPr>
          <p:nvPr>
            <p:ph type="title"/>
          </p:nvPr>
        </p:nvSpPr>
        <p:spPr/>
        <p:txBody>
          <a:bodyPr/>
          <a:lstStyle/>
          <a:p>
            <a:r>
              <a:rPr lang="en-GB" dirty="0" smtClean="0"/>
              <a:t>Preparing and Reporting of Information</a:t>
            </a:r>
            <a:endParaRPr lang="en-US" dirty="0"/>
          </a:p>
        </p:txBody>
      </p:sp>
      <p:sp>
        <p:nvSpPr>
          <p:cNvPr id="4" name="Subtitle 3"/>
          <p:cNvSpPr>
            <a:spLocks noGrp="1"/>
          </p:cNvSpPr>
          <p:nvPr>
            <p:ph type="subTitle" idx="10"/>
          </p:nvPr>
        </p:nvSpPr>
        <p:spPr/>
        <p:txBody>
          <a:bodyPr/>
          <a:lstStyle/>
          <a:p>
            <a:r>
              <a:rPr lang="en-US" dirty="0" smtClean="0">
                <a:latin typeface="Arial" charset="0"/>
              </a:rPr>
              <a:t>Review of Part  C of the Code</a:t>
            </a:r>
            <a:endParaRPr lang="en-US" dirty="0">
              <a:latin typeface="Arial" charset="0"/>
            </a:endParaRPr>
          </a:p>
        </p:txBody>
      </p:sp>
    </p:spTree>
    <p:extLst>
      <p:ext uri="{BB962C8B-B14F-4D97-AF65-F5344CB8AC3E}">
        <p14:creationId xmlns:p14="http://schemas.microsoft.com/office/powerpoint/2010/main" val="492550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GB" sz="2000" dirty="0" smtClean="0"/>
              <a:t>Perennial Problem</a:t>
            </a:r>
          </a:p>
          <a:p>
            <a:pPr lvl="0"/>
            <a:endParaRPr lang="en-GB" sz="2000" dirty="0" smtClean="0"/>
          </a:p>
          <a:p>
            <a:pPr lvl="0"/>
            <a:r>
              <a:rPr lang="en-GB" sz="2000" dirty="0" smtClean="0"/>
              <a:t>Section 350 is focussed on </a:t>
            </a:r>
            <a:r>
              <a:rPr lang="en-GB" sz="2000" u="sng" dirty="0" smtClean="0"/>
              <a:t>receiving</a:t>
            </a:r>
            <a:r>
              <a:rPr lang="en-GB" sz="2000" dirty="0" smtClean="0"/>
              <a:t> offers. Increase the emphasis on </a:t>
            </a:r>
            <a:r>
              <a:rPr lang="en-GB" sz="2000" u="sng" dirty="0" smtClean="0"/>
              <a:t>making</a:t>
            </a:r>
            <a:r>
              <a:rPr lang="en-GB" sz="2000" dirty="0" smtClean="0"/>
              <a:t> offers to align more closely with practical challenges faced by PAIBs.</a:t>
            </a:r>
          </a:p>
          <a:p>
            <a:pPr lvl="0"/>
            <a:endParaRPr lang="en-US" sz="2000" dirty="0" smtClean="0"/>
          </a:p>
          <a:p>
            <a:pPr lvl="0"/>
            <a:r>
              <a:rPr lang="en-GB" sz="2000" dirty="0" smtClean="0"/>
              <a:t>Consider whether additional guidance that recognizes the diversity of cultures would be helpful to PAIBs working across different cultures and jurisdictions.</a:t>
            </a:r>
            <a:endParaRPr lang="en-US" sz="2000" dirty="0" smtClean="0"/>
          </a:p>
          <a:p>
            <a:pPr marL="0" indent="0">
              <a:buNone/>
            </a:pPr>
            <a:endParaRPr lang="en-US" sz="2200" dirty="0"/>
          </a:p>
        </p:txBody>
      </p:sp>
      <p:sp>
        <p:nvSpPr>
          <p:cNvPr id="3" name="Title 2"/>
          <p:cNvSpPr>
            <a:spLocks noGrp="1"/>
          </p:cNvSpPr>
          <p:nvPr>
            <p:ph type="title"/>
          </p:nvPr>
        </p:nvSpPr>
        <p:spPr/>
        <p:txBody>
          <a:bodyPr/>
          <a:lstStyle/>
          <a:p>
            <a:r>
              <a:rPr lang="en-US" dirty="0" smtClean="0"/>
              <a:t>Facilitation payments and bribes</a:t>
            </a:r>
            <a:endParaRPr lang="en-US" dirty="0"/>
          </a:p>
        </p:txBody>
      </p:sp>
      <p:sp>
        <p:nvSpPr>
          <p:cNvPr id="4" name="Subtitle 3"/>
          <p:cNvSpPr>
            <a:spLocks noGrp="1"/>
          </p:cNvSpPr>
          <p:nvPr>
            <p:ph type="subTitle" idx="10"/>
          </p:nvPr>
        </p:nvSpPr>
        <p:spPr/>
        <p:txBody>
          <a:bodyPr/>
          <a:lstStyle/>
          <a:p>
            <a:r>
              <a:rPr lang="en-US" dirty="0" smtClean="0">
                <a:latin typeface="Arial" charset="0"/>
              </a:rPr>
              <a:t>Review of Part  C of the Code</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GB" dirty="0" smtClean="0"/>
              <a:t>Scope of Part C is sufficient: “Business Ethics” are not Part C specific.</a:t>
            </a:r>
            <a:endParaRPr lang="en-US" dirty="0" smtClean="0"/>
          </a:p>
          <a:p>
            <a:pPr lvl="0"/>
            <a:r>
              <a:rPr lang="en-US" dirty="0" smtClean="0"/>
              <a:t>Specific Guidance Relevant to Professional Accountants in the Public Sector? Explicit consideration of relevant issues but no separate “Part D”</a:t>
            </a:r>
          </a:p>
          <a:p>
            <a:pPr lvl="0"/>
            <a:r>
              <a:rPr lang="en-US" dirty="0" smtClean="0"/>
              <a:t>Clarify applicability of Part C to Professional Accountants in Public Practice: Quick Fix?</a:t>
            </a:r>
          </a:p>
          <a:p>
            <a:endParaRPr lang="en-GB" dirty="0" smtClean="0"/>
          </a:p>
          <a:p>
            <a:endParaRPr lang="en-GB" dirty="0" smtClean="0"/>
          </a:p>
          <a:p>
            <a:endParaRPr lang="en-GB" dirty="0" smtClean="0"/>
          </a:p>
          <a:p>
            <a:endParaRPr lang="en-US" dirty="0"/>
          </a:p>
        </p:txBody>
      </p:sp>
      <p:sp>
        <p:nvSpPr>
          <p:cNvPr id="3" name="Title 2"/>
          <p:cNvSpPr>
            <a:spLocks noGrp="1"/>
          </p:cNvSpPr>
          <p:nvPr>
            <p:ph type="title"/>
          </p:nvPr>
        </p:nvSpPr>
        <p:spPr/>
        <p:txBody>
          <a:bodyPr/>
          <a:lstStyle/>
          <a:p>
            <a:r>
              <a:rPr lang="en-US" dirty="0" smtClean="0"/>
              <a:t>Three Other Important Issues </a:t>
            </a:r>
            <a:endParaRPr lang="en-US" dirty="0"/>
          </a:p>
        </p:txBody>
      </p:sp>
      <p:sp>
        <p:nvSpPr>
          <p:cNvPr id="4" name="Subtitle 3"/>
          <p:cNvSpPr>
            <a:spLocks noGrp="1"/>
          </p:cNvSpPr>
          <p:nvPr>
            <p:ph type="subTitle" idx="10"/>
          </p:nvPr>
        </p:nvSpPr>
        <p:spPr/>
        <p:txBody>
          <a:bodyPr/>
          <a:lstStyle/>
          <a:p>
            <a:r>
              <a:rPr lang="en-US" dirty="0" smtClean="0">
                <a:latin typeface="Arial" charset="0"/>
              </a:rPr>
              <a:t>Review of Part  C of the Code</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lvl="0" indent="0">
              <a:buNone/>
            </a:pPr>
            <a:endParaRPr lang="en-US" dirty="0" smtClean="0"/>
          </a:p>
          <a:p>
            <a:pPr lvl="0"/>
            <a:r>
              <a:rPr lang="en-US" dirty="0" smtClean="0"/>
              <a:t>Conflicting Business Partner vs. Controller roles</a:t>
            </a:r>
          </a:p>
          <a:p>
            <a:pPr lvl="0"/>
            <a:r>
              <a:rPr lang="en-US" dirty="0" smtClean="0"/>
              <a:t>Independence requirements for internal auditors</a:t>
            </a:r>
          </a:p>
          <a:p>
            <a:pPr lvl="0"/>
            <a:r>
              <a:rPr lang="en-US" dirty="0" smtClean="0"/>
              <a:t>Advocacy threats to fundamental principles</a:t>
            </a:r>
          </a:p>
          <a:p>
            <a:r>
              <a:rPr lang="en-US" dirty="0" smtClean="0"/>
              <a:t>Other matters raised by respondents</a:t>
            </a:r>
            <a:endParaRPr lang="en-GB" dirty="0" smtClean="0"/>
          </a:p>
        </p:txBody>
      </p:sp>
      <p:sp>
        <p:nvSpPr>
          <p:cNvPr id="3" name="Title 2"/>
          <p:cNvSpPr>
            <a:spLocks noGrp="1"/>
          </p:cNvSpPr>
          <p:nvPr>
            <p:ph type="title"/>
          </p:nvPr>
        </p:nvSpPr>
        <p:spPr/>
        <p:txBody>
          <a:bodyPr/>
          <a:lstStyle/>
          <a:p>
            <a:r>
              <a:rPr lang="en-CA" dirty="0" smtClean="0"/>
              <a:t>Lower priority issues for the future</a:t>
            </a:r>
            <a:endParaRPr lang="en-US" dirty="0"/>
          </a:p>
        </p:txBody>
      </p:sp>
      <p:sp>
        <p:nvSpPr>
          <p:cNvPr id="4" name="Subtitle 3"/>
          <p:cNvSpPr>
            <a:spLocks noGrp="1"/>
          </p:cNvSpPr>
          <p:nvPr>
            <p:ph type="subTitle" idx="10"/>
          </p:nvPr>
        </p:nvSpPr>
        <p:spPr/>
        <p:txBody>
          <a:bodyPr/>
          <a:lstStyle/>
          <a:p>
            <a:r>
              <a:rPr lang="en-US" dirty="0" smtClean="0">
                <a:latin typeface="Arial" charset="0"/>
              </a:rPr>
              <a:t>Review of Part  C of the Code</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1800" dirty="0" smtClean="0"/>
              <a:t>Pressure by Superiors and Others to Engage in Unethical or Illegal Acts.</a:t>
            </a:r>
          </a:p>
          <a:p>
            <a:pPr lvl="0"/>
            <a:r>
              <a:rPr lang="en-GB" sz="1800" dirty="0" smtClean="0"/>
              <a:t>Preparing and Reporting of Information </a:t>
            </a:r>
            <a:endParaRPr lang="en-US" sz="1800" dirty="0" smtClean="0"/>
          </a:p>
          <a:p>
            <a:pPr marL="1085850"/>
            <a:r>
              <a:rPr lang="en-GB" sz="1800" dirty="0" smtClean="0"/>
              <a:t>Faithful representation</a:t>
            </a:r>
            <a:endParaRPr lang="en-US" sz="1800" dirty="0" smtClean="0"/>
          </a:p>
          <a:p>
            <a:pPr marL="1085850"/>
            <a:r>
              <a:rPr lang="en-GB" sz="1800" dirty="0" smtClean="0"/>
              <a:t>Professional and financial reporting standards</a:t>
            </a:r>
            <a:endParaRPr lang="en-US" sz="1800" dirty="0" smtClean="0"/>
          </a:p>
          <a:p>
            <a:pPr marL="1085850"/>
            <a:r>
              <a:rPr lang="en-GB" sz="1800" dirty="0" smtClean="0"/>
              <a:t>Dissociation</a:t>
            </a:r>
            <a:endParaRPr lang="en-US" sz="1800" dirty="0" smtClean="0"/>
          </a:p>
          <a:p>
            <a:pPr marL="1085850"/>
            <a:r>
              <a:rPr lang="en-GB" sz="1800" dirty="0" smtClean="0"/>
              <a:t>Earnings Management</a:t>
            </a:r>
            <a:endParaRPr lang="en-US" sz="1800" dirty="0" smtClean="0"/>
          </a:p>
          <a:p>
            <a:r>
              <a:rPr lang="en-US" sz="1800" dirty="0" smtClean="0"/>
              <a:t>Facilitation payments and bribes</a:t>
            </a:r>
          </a:p>
          <a:p>
            <a:r>
              <a:rPr lang="en-US" sz="1800" dirty="0" smtClean="0"/>
              <a:t>Scope/Public Sector/Public Practice</a:t>
            </a:r>
          </a:p>
          <a:p>
            <a:r>
              <a:rPr lang="en-US" sz="1800" dirty="0" smtClean="0"/>
              <a:t>Lower priority issues</a:t>
            </a:r>
            <a:endParaRPr lang="en-US" sz="1800" dirty="0"/>
          </a:p>
        </p:txBody>
      </p:sp>
      <p:sp>
        <p:nvSpPr>
          <p:cNvPr id="3" name="Title 2"/>
          <p:cNvSpPr>
            <a:spLocks noGrp="1"/>
          </p:cNvSpPr>
          <p:nvPr>
            <p:ph type="title"/>
          </p:nvPr>
        </p:nvSpPr>
        <p:spPr/>
        <p:txBody>
          <a:bodyPr/>
          <a:lstStyle/>
          <a:p>
            <a:r>
              <a:rPr lang="en-US" dirty="0" smtClean="0"/>
              <a:t>Discussion of Recommendations</a:t>
            </a:r>
            <a:endParaRPr lang="en-US" dirty="0"/>
          </a:p>
        </p:txBody>
      </p:sp>
      <p:sp>
        <p:nvSpPr>
          <p:cNvPr id="4" name="Subtitle 3"/>
          <p:cNvSpPr>
            <a:spLocks noGrp="1"/>
          </p:cNvSpPr>
          <p:nvPr>
            <p:ph type="subTitle" idx="10"/>
          </p:nvPr>
        </p:nvSpPr>
        <p:spPr/>
        <p:txBody>
          <a:bodyPr/>
          <a:lstStyle/>
          <a:p>
            <a:r>
              <a:rPr lang="en-US" dirty="0" smtClean="0">
                <a:latin typeface="Arial" charset="0"/>
              </a:rPr>
              <a:t>Review of Part  C of the Code</a:t>
            </a:r>
            <a:endParaRPr lang="en-US" dirty="0">
              <a:latin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r>
              <a:rPr lang="en-CA" sz="2200" dirty="0" smtClean="0"/>
              <a:t>To inform the development of IESBA’s Strategy and Work Plan</a:t>
            </a:r>
          </a:p>
          <a:p>
            <a:endParaRPr lang="en-US" sz="2200" dirty="0" smtClean="0"/>
          </a:p>
          <a:p>
            <a:r>
              <a:rPr lang="en-US" dirty="0" smtClean="0">
                <a:latin typeface="Arial" charset="0"/>
              </a:rPr>
              <a:t>Preliminary Report to June IESBA</a:t>
            </a:r>
          </a:p>
          <a:p>
            <a:r>
              <a:rPr lang="en-US" dirty="0" smtClean="0">
                <a:latin typeface="Arial" charset="0"/>
              </a:rPr>
              <a:t>Survey to identify priorities: August</a:t>
            </a:r>
          </a:p>
          <a:p>
            <a:r>
              <a:rPr lang="en-US" dirty="0" smtClean="0">
                <a:latin typeface="Arial" charset="0"/>
              </a:rPr>
              <a:t>Presentation to PAIB Committee: September</a:t>
            </a:r>
          </a:p>
          <a:p>
            <a:r>
              <a:rPr lang="en-US" dirty="0" smtClean="0">
                <a:latin typeface="Arial" charset="0"/>
              </a:rPr>
              <a:t>Presentation to CAG: September</a:t>
            </a:r>
            <a:endParaRPr lang="en-US" dirty="0">
              <a:latin typeface="Arial" charset="0"/>
            </a:endParaRPr>
          </a:p>
        </p:txBody>
      </p:sp>
      <p:sp>
        <p:nvSpPr>
          <p:cNvPr id="30722" name="Title 14"/>
          <p:cNvSpPr>
            <a:spLocks noGrp="1"/>
          </p:cNvSpPr>
          <p:nvPr>
            <p:ph type="title"/>
          </p:nvPr>
        </p:nvSpPr>
        <p:spPr>
          <a:xfrm>
            <a:off x="381000" y="438150"/>
            <a:ext cx="7543800" cy="400050"/>
          </a:xfrm>
        </p:spPr>
        <p:txBody>
          <a:bodyPr/>
          <a:lstStyle/>
          <a:p>
            <a:r>
              <a:rPr lang="en-US" sz="2800" dirty="0" smtClean="0">
                <a:latin typeface="Arial" charset="0"/>
                <a:ea typeface="ヒラギノ角ゴ Pro W3" charset="0"/>
                <a:cs typeface="ヒラギノ角ゴ Pro W3" charset="0"/>
              </a:rPr>
              <a:t>Background</a:t>
            </a:r>
            <a:endParaRPr lang="en-US" sz="2800" dirty="0">
              <a:latin typeface="Arial" charset="0"/>
            </a:endParaRPr>
          </a:p>
        </p:txBody>
      </p:sp>
      <p:sp>
        <p:nvSpPr>
          <p:cNvPr id="30723" name="Subtitle 15"/>
          <p:cNvSpPr>
            <a:spLocks noGrp="1"/>
          </p:cNvSpPr>
          <p:nvPr>
            <p:ph type="subTitle" idx="10"/>
          </p:nvPr>
        </p:nvSpPr>
        <p:spPr>
          <a:xfrm>
            <a:off x="381000" y="114300"/>
            <a:ext cx="3581400" cy="247650"/>
          </a:xfrm>
        </p:spPr>
        <p:txBody>
          <a:bodyPr/>
          <a:lstStyle/>
          <a:p>
            <a:r>
              <a:rPr lang="en-US" sz="1600" dirty="0" smtClean="0">
                <a:latin typeface="Arial" charset="0"/>
              </a:rPr>
              <a:t>Review of Part  C of the Code</a:t>
            </a:r>
            <a:endParaRPr lang="en-US" sz="1600" dirty="0">
              <a:latin typeface="Arial" charset="0"/>
            </a:endParaRPr>
          </a:p>
          <a:p>
            <a:endParaRPr lang="en-US" dirty="0">
              <a:latin typeface="Arial" charset="0"/>
            </a:endParaRPr>
          </a:p>
        </p:txBody>
      </p:sp>
    </p:spTree>
    <p:extLst>
      <p:ext uri="{BB962C8B-B14F-4D97-AF65-F5344CB8AC3E}">
        <p14:creationId xmlns:p14="http://schemas.microsoft.com/office/powerpoint/2010/main" val="297439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Jim Gaa (Chair) </a:t>
            </a:r>
          </a:p>
          <a:p>
            <a:r>
              <a:rPr lang="en-CA" dirty="0" smtClean="0"/>
              <a:t>Larry Kean (SME -- USA)</a:t>
            </a:r>
          </a:p>
          <a:p>
            <a:r>
              <a:rPr lang="en-CA" dirty="0" smtClean="0"/>
              <a:t>Alice </a:t>
            </a:r>
            <a:r>
              <a:rPr lang="en-CA" dirty="0"/>
              <a:t>McCleary (</a:t>
            </a:r>
            <a:r>
              <a:rPr lang="en-CA" dirty="0" smtClean="0"/>
              <a:t>Board member)</a:t>
            </a:r>
          </a:p>
          <a:p>
            <a:r>
              <a:rPr lang="en-CA" dirty="0" smtClean="0"/>
              <a:t>Ian Rushby (PAIB Committee -- UK)</a:t>
            </a:r>
          </a:p>
          <a:p>
            <a:r>
              <a:rPr lang="en-CA" dirty="0" smtClean="0"/>
              <a:t>Lisa </a:t>
            </a:r>
            <a:r>
              <a:rPr lang="en-CA" dirty="0"/>
              <a:t>Snyder (Technical </a:t>
            </a:r>
            <a:r>
              <a:rPr lang="en-CA" dirty="0" smtClean="0"/>
              <a:t>Adviser)</a:t>
            </a:r>
            <a:endParaRPr lang="en-CA" dirty="0"/>
          </a:p>
          <a:p>
            <a:endParaRPr lang="en-CA" dirty="0"/>
          </a:p>
          <a:p>
            <a:r>
              <a:rPr lang="en-CA" dirty="0"/>
              <a:t>Significant input from PAIB/SME perspective</a:t>
            </a:r>
          </a:p>
          <a:p>
            <a:endParaRPr lang="en-US" dirty="0"/>
          </a:p>
        </p:txBody>
      </p:sp>
      <p:sp>
        <p:nvSpPr>
          <p:cNvPr id="3" name="Title 2"/>
          <p:cNvSpPr>
            <a:spLocks noGrp="1"/>
          </p:cNvSpPr>
          <p:nvPr>
            <p:ph type="title"/>
          </p:nvPr>
        </p:nvSpPr>
        <p:spPr/>
        <p:txBody>
          <a:bodyPr/>
          <a:lstStyle/>
          <a:p>
            <a:r>
              <a:rPr lang="en-US" dirty="0" smtClean="0"/>
              <a:t>Working Group Membership</a:t>
            </a:r>
            <a:endParaRPr lang="en-US" dirty="0"/>
          </a:p>
        </p:txBody>
      </p:sp>
      <p:sp>
        <p:nvSpPr>
          <p:cNvPr id="4" name="Subtitle 3"/>
          <p:cNvSpPr>
            <a:spLocks noGrp="1"/>
          </p:cNvSpPr>
          <p:nvPr>
            <p:ph type="subTitle" idx="10"/>
          </p:nvPr>
        </p:nvSpPr>
        <p:spPr/>
        <p:txBody>
          <a:bodyPr/>
          <a:lstStyle/>
          <a:p>
            <a:r>
              <a:rPr lang="en-US" dirty="0" smtClean="0">
                <a:latin typeface="Arial" charset="0"/>
              </a:rPr>
              <a:t>Review of Part  C of the Code</a:t>
            </a:r>
          </a:p>
          <a:p>
            <a:endParaRPr lang="en-US" dirty="0"/>
          </a:p>
        </p:txBody>
      </p:sp>
    </p:spTree>
    <p:extLst>
      <p:ext uri="{BB962C8B-B14F-4D97-AF65-F5344CB8AC3E}">
        <p14:creationId xmlns:p14="http://schemas.microsoft.com/office/powerpoint/2010/main" val="6190224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3 highest priority issues</a:t>
            </a:r>
          </a:p>
          <a:p>
            <a:r>
              <a:rPr lang="en-US" dirty="0" smtClean="0"/>
              <a:t>3 important issues to draw to attention of IESBA</a:t>
            </a:r>
          </a:p>
          <a:p>
            <a:r>
              <a:rPr lang="en-US" dirty="0" smtClean="0"/>
              <a:t>4 lower priority issues to be aware of</a:t>
            </a:r>
          </a:p>
          <a:p>
            <a:endParaRPr lang="en-US" dirty="0"/>
          </a:p>
        </p:txBody>
      </p:sp>
      <p:sp>
        <p:nvSpPr>
          <p:cNvPr id="3" name="Title 2"/>
          <p:cNvSpPr>
            <a:spLocks noGrp="1"/>
          </p:cNvSpPr>
          <p:nvPr>
            <p:ph type="title"/>
          </p:nvPr>
        </p:nvSpPr>
        <p:spPr>
          <a:xfrm>
            <a:off x="381000" y="342900"/>
            <a:ext cx="7543800" cy="400050"/>
          </a:xfrm>
        </p:spPr>
        <p:txBody>
          <a:bodyPr/>
          <a:lstStyle/>
          <a:p>
            <a:r>
              <a:rPr lang="en-CA" b="0" i="1" dirty="0" smtClean="0"/>
              <a:t/>
            </a:r>
            <a:br>
              <a:rPr lang="en-CA" b="0" i="1" dirty="0" smtClean="0"/>
            </a:br>
            <a:r>
              <a:rPr lang="en-CA" b="0" dirty="0" smtClean="0"/>
              <a:t>Recommendations</a:t>
            </a:r>
            <a:r>
              <a:rPr lang="en-CA" dirty="0" smtClean="0"/>
              <a:t> </a:t>
            </a:r>
            <a:r>
              <a:rPr lang="en-US" b="0" dirty="0" smtClean="0"/>
              <a:t/>
            </a:r>
            <a:br>
              <a:rPr lang="en-US" b="0" dirty="0" smtClean="0"/>
            </a:br>
            <a:endParaRPr lang="en-US" b="0" dirty="0"/>
          </a:p>
        </p:txBody>
      </p:sp>
      <p:sp>
        <p:nvSpPr>
          <p:cNvPr id="4" name="Subtitle 3"/>
          <p:cNvSpPr>
            <a:spLocks noGrp="1"/>
          </p:cNvSpPr>
          <p:nvPr>
            <p:ph type="subTitle" idx="10"/>
          </p:nvPr>
        </p:nvSpPr>
        <p:spPr/>
        <p:txBody>
          <a:bodyPr/>
          <a:lstStyle/>
          <a:p>
            <a:r>
              <a:rPr lang="en-US" dirty="0" smtClean="0">
                <a:latin typeface="Arial" charset="0"/>
              </a:rPr>
              <a:t>Review of Part  C of the Code</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dirty="0" smtClean="0"/>
              <a:t>Pressure by Superiors and Others to Engage in Unethical or Illegal Acts (Sections 310, 320, and 340).</a:t>
            </a:r>
          </a:p>
          <a:p>
            <a:pPr lvl="0"/>
            <a:r>
              <a:rPr lang="en-GB" dirty="0" smtClean="0"/>
              <a:t>Preparing and Reporting of Information (Section 320) </a:t>
            </a:r>
            <a:endParaRPr lang="en-US" dirty="0" smtClean="0"/>
          </a:p>
          <a:p>
            <a:pPr marL="1085850"/>
            <a:r>
              <a:rPr lang="en-GB" sz="1400" dirty="0" smtClean="0"/>
              <a:t>Faithful representation</a:t>
            </a:r>
            <a:endParaRPr lang="en-US" sz="1400" dirty="0" smtClean="0"/>
          </a:p>
          <a:p>
            <a:pPr marL="1085850"/>
            <a:r>
              <a:rPr lang="en-GB" sz="1400" dirty="0" smtClean="0"/>
              <a:t>Professional and financial reporting standards</a:t>
            </a:r>
            <a:endParaRPr lang="en-US" sz="1400" dirty="0" smtClean="0"/>
          </a:p>
          <a:p>
            <a:pPr marL="1085850"/>
            <a:r>
              <a:rPr lang="en-GB" sz="1400" dirty="0" smtClean="0"/>
              <a:t>Dissociation</a:t>
            </a:r>
            <a:endParaRPr lang="en-US" sz="1400" dirty="0" smtClean="0"/>
          </a:p>
          <a:p>
            <a:pPr marL="1085850"/>
            <a:r>
              <a:rPr lang="en-GB" sz="1400" dirty="0" smtClean="0"/>
              <a:t>Earnings Management</a:t>
            </a:r>
            <a:endParaRPr lang="en-US" sz="1400" dirty="0" smtClean="0"/>
          </a:p>
          <a:p>
            <a:r>
              <a:rPr lang="en-US" dirty="0" smtClean="0"/>
              <a:t>Facilitation payments and bribes (Section 350: Inducements)</a:t>
            </a:r>
          </a:p>
          <a:p>
            <a:endParaRPr lang="en-US" dirty="0"/>
          </a:p>
        </p:txBody>
      </p:sp>
      <p:sp>
        <p:nvSpPr>
          <p:cNvPr id="3" name="Title 2"/>
          <p:cNvSpPr>
            <a:spLocks noGrp="1"/>
          </p:cNvSpPr>
          <p:nvPr>
            <p:ph type="title"/>
          </p:nvPr>
        </p:nvSpPr>
        <p:spPr/>
        <p:txBody>
          <a:bodyPr/>
          <a:lstStyle/>
          <a:p>
            <a:r>
              <a:rPr lang="en-CA" i="1" dirty="0" smtClean="0"/>
              <a:t/>
            </a:r>
            <a:br>
              <a:rPr lang="en-CA" i="1" dirty="0" smtClean="0"/>
            </a:br>
            <a:r>
              <a:rPr lang="en-CA" dirty="0" smtClean="0"/>
              <a:t>Highest Priority Issues</a:t>
            </a:r>
            <a:r>
              <a:rPr lang="en-US" dirty="0" smtClean="0"/>
              <a:t/>
            </a:r>
            <a:br>
              <a:rPr lang="en-US" dirty="0" smtClean="0"/>
            </a:br>
            <a:endParaRPr lang="en-US" dirty="0"/>
          </a:p>
        </p:txBody>
      </p:sp>
      <p:sp>
        <p:nvSpPr>
          <p:cNvPr id="4" name="Subtitle 3"/>
          <p:cNvSpPr>
            <a:spLocks noGrp="1"/>
          </p:cNvSpPr>
          <p:nvPr>
            <p:ph type="subTitle" idx="10"/>
          </p:nvPr>
        </p:nvSpPr>
        <p:spPr/>
        <p:txBody>
          <a:bodyPr/>
          <a:lstStyle/>
          <a:p>
            <a:r>
              <a:rPr lang="en-US" dirty="0" smtClean="0">
                <a:latin typeface="Arial" charset="0"/>
              </a:rPr>
              <a:t>Review of Part  C of the Code</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Top issue according to working group surveys</a:t>
            </a:r>
          </a:p>
          <a:p>
            <a:r>
              <a:rPr lang="en-US" sz="2000" dirty="0" smtClean="0"/>
              <a:t>Sections 310, 320 and 340 need to be combined</a:t>
            </a:r>
          </a:p>
          <a:p>
            <a:r>
              <a:rPr lang="en-US" sz="2000" dirty="0" smtClean="0"/>
              <a:t>340 is too narrowly described</a:t>
            </a:r>
          </a:p>
          <a:p>
            <a:r>
              <a:rPr lang="en-US" sz="2000" dirty="0" smtClean="0"/>
              <a:t>Many PAIBs not involved in reporting and pressures are not limited to reporting</a:t>
            </a:r>
          </a:p>
          <a:p>
            <a:r>
              <a:rPr lang="en-US" sz="2000" dirty="0" smtClean="0"/>
              <a:t>Pressure is from corporate culture, bullying and threats of job loss. Not only personal financial gain</a:t>
            </a:r>
          </a:p>
          <a:p>
            <a:r>
              <a:rPr lang="en-US" sz="2000" dirty="0" smtClean="0"/>
              <a:t>Motivations in Section 340 should be expanded </a:t>
            </a:r>
          </a:p>
          <a:p>
            <a:r>
              <a:rPr lang="en-US" sz="2000" dirty="0" smtClean="0"/>
              <a:t>No guidance requiring a senior PAIB not to inappropriately pressure subordinates.</a:t>
            </a:r>
            <a:endParaRPr lang="en-US" sz="2000" dirty="0"/>
          </a:p>
        </p:txBody>
      </p:sp>
      <p:sp>
        <p:nvSpPr>
          <p:cNvPr id="3" name="Title 2"/>
          <p:cNvSpPr>
            <a:spLocks noGrp="1"/>
          </p:cNvSpPr>
          <p:nvPr>
            <p:ph type="title"/>
          </p:nvPr>
        </p:nvSpPr>
        <p:spPr/>
        <p:txBody>
          <a:bodyPr/>
          <a:lstStyle/>
          <a:p>
            <a:r>
              <a:rPr lang="en-CA" i="1" dirty="0"/>
              <a:t/>
            </a:r>
            <a:br>
              <a:rPr lang="en-CA" i="1" dirty="0"/>
            </a:br>
            <a:r>
              <a:rPr lang="en-US" dirty="0" smtClean="0"/>
              <a:t> Pressure by Superiors  </a:t>
            </a:r>
            <a:r>
              <a:rPr lang="en-US" dirty="0"/>
              <a:t/>
            </a:r>
            <a:br>
              <a:rPr lang="en-US" dirty="0"/>
            </a:br>
            <a:endParaRPr lang="en-US" dirty="0"/>
          </a:p>
        </p:txBody>
      </p:sp>
      <p:sp>
        <p:nvSpPr>
          <p:cNvPr id="4" name="Subtitle 3"/>
          <p:cNvSpPr>
            <a:spLocks noGrp="1"/>
          </p:cNvSpPr>
          <p:nvPr>
            <p:ph type="subTitle" idx="10"/>
          </p:nvPr>
        </p:nvSpPr>
        <p:spPr/>
        <p:txBody>
          <a:bodyPr/>
          <a:lstStyle/>
          <a:p>
            <a:r>
              <a:rPr lang="en-US" dirty="0" smtClean="0">
                <a:latin typeface="Arial" charset="0"/>
              </a:rPr>
              <a:t>Review of Part  C of the Code</a:t>
            </a:r>
          </a:p>
          <a:p>
            <a:endParaRPr lang="en-US" dirty="0"/>
          </a:p>
        </p:txBody>
      </p:sp>
    </p:spTree>
    <p:extLst>
      <p:ext uri="{BB962C8B-B14F-4D97-AF65-F5344CB8AC3E}">
        <p14:creationId xmlns:p14="http://schemas.microsoft.com/office/powerpoint/2010/main" val="18389383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GB" u="sng" dirty="0" smtClean="0"/>
              <a:t>Faithful representation:</a:t>
            </a:r>
          </a:p>
          <a:p>
            <a:pPr>
              <a:buNone/>
            </a:pPr>
            <a:r>
              <a:rPr lang="en-US" sz="1800" dirty="0" smtClean="0"/>
              <a:t>Only a brief mention of the PAIB’s responsibility.</a:t>
            </a:r>
            <a:endParaRPr lang="en-US" sz="1800" u="sng" dirty="0" smtClean="0"/>
          </a:p>
          <a:p>
            <a:pPr marL="0" indent="0">
              <a:buNone/>
            </a:pPr>
            <a:r>
              <a:rPr lang="en-US" sz="1800" dirty="0" smtClean="0"/>
              <a:t>The structure of a revised principle-based section would be (a)a more positive and fuller statement of the responsibility of PAIBs to prepare and report information that is a faithful representation of economic events and state of affairs, (b) a discussion of the threats to providing such depictions (including the motives for altering or manipulating the information), and (c) presentation of safeguards. </a:t>
            </a:r>
          </a:p>
          <a:p>
            <a:pPr marL="0" indent="0">
              <a:buNone/>
            </a:pPr>
            <a:r>
              <a:rPr lang="en-US" sz="1800" dirty="0" smtClean="0"/>
              <a:t>Need to build on, but not overlap with, the work of financial reporting standard setters.</a:t>
            </a:r>
            <a:endParaRPr lang="en-US" sz="1800" dirty="0"/>
          </a:p>
        </p:txBody>
      </p:sp>
      <p:sp>
        <p:nvSpPr>
          <p:cNvPr id="3" name="Title 2"/>
          <p:cNvSpPr>
            <a:spLocks noGrp="1"/>
          </p:cNvSpPr>
          <p:nvPr>
            <p:ph type="title"/>
          </p:nvPr>
        </p:nvSpPr>
        <p:spPr/>
        <p:txBody>
          <a:bodyPr/>
          <a:lstStyle/>
          <a:p>
            <a:r>
              <a:rPr lang="en-GB" dirty="0" smtClean="0"/>
              <a:t>Preparing and Reporting of Information: </a:t>
            </a:r>
            <a:endParaRPr lang="en-US" dirty="0"/>
          </a:p>
        </p:txBody>
      </p:sp>
      <p:sp>
        <p:nvSpPr>
          <p:cNvPr id="4" name="Subtitle 3"/>
          <p:cNvSpPr>
            <a:spLocks noGrp="1"/>
          </p:cNvSpPr>
          <p:nvPr>
            <p:ph type="subTitle" idx="10"/>
          </p:nvPr>
        </p:nvSpPr>
        <p:spPr/>
        <p:txBody>
          <a:bodyPr/>
          <a:lstStyle/>
          <a:p>
            <a:r>
              <a:rPr lang="en-US" dirty="0" smtClean="0">
                <a:latin typeface="Arial" charset="0"/>
              </a:rPr>
              <a:t>Review of Part  C of the Code</a:t>
            </a:r>
            <a:endParaRPr lang="en-US" dirty="0">
              <a:latin typeface="Arial" charset="0"/>
            </a:endParaRPr>
          </a:p>
        </p:txBody>
      </p:sp>
    </p:spTree>
    <p:extLst>
      <p:ext uri="{BB962C8B-B14F-4D97-AF65-F5344CB8AC3E}">
        <p14:creationId xmlns:p14="http://schemas.microsoft.com/office/powerpoint/2010/main" val="492550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GB" u="sng" dirty="0" smtClean="0"/>
              <a:t>Professional and financial reporting standards</a:t>
            </a:r>
            <a:endParaRPr lang="en-US" u="sng" dirty="0" smtClean="0"/>
          </a:p>
          <a:p>
            <a:r>
              <a:rPr lang="en-US" dirty="0" smtClean="0"/>
              <a:t>Clarify the intent of the requirement that information be prepared or presented fairly and honestly (in addition to be in accordance with professional standards); and</a:t>
            </a:r>
          </a:p>
          <a:p>
            <a:pPr lvl="0"/>
            <a:r>
              <a:rPr lang="en-US" dirty="0" smtClean="0"/>
              <a:t>If and, if so, how the “relevant professional standards” in 320.1 are intended to differ from the “applicable financial reporting standards” in 320.2 and if no difference is intended, to delete one or the other.</a:t>
            </a:r>
          </a:p>
          <a:p>
            <a:endParaRPr lang="en-US" dirty="0"/>
          </a:p>
        </p:txBody>
      </p:sp>
      <p:sp>
        <p:nvSpPr>
          <p:cNvPr id="3" name="Title 2"/>
          <p:cNvSpPr>
            <a:spLocks noGrp="1"/>
          </p:cNvSpPr>
          <p:nvPr>
            <p:ph type="title"/>
          </p:nvPr>
        </p:nvSpPr>
        <p:spPr/>
        <p:txBody>
          <a:bodyPr/>
          <a:lstStyle/>
          <a:p>
            <a:r>
              <a:rPr lang="en-GB" dirty="0" smtClean="0"/>
              <a:t>Preparing and Reporting of Information</a:t>
            </a:r>
            <a:endParaRPr lang="en-US" dirty="0"/>
          </a:p>
        </p:txBody>
      </p:sp>
      <p:sp>
        <p:nvSpPr>
          <p:cNvPr id="4" name="Subtitle 3"/>
          <p:cNvSpPr>
            <a:spLocks noGrp="1"/>
          </p:cNvSpPr>
          <p:nvPr>
            <p:ph type="subTitle" idx="10"/>
          </p:nvPr>
        </p:nvSpPr>
        <p:spPr/>
        <p:txBody>
          <a:bodyPr/>
          <a:lstStyle/>
          <a:p>
            <a:r>
              <a:rPr lang="en-US" dirty="0" smtClean="0">
                <a:latin typeface="Arial" charset="0"/>
              </a:rPr>
              <a:t>Review of Part  C of the Code</a:t>
            </a:r>
            <a:endParaRPr lang="en-US" dirty="0">
              <a:latin typeface="Arial" charset="0"/>
            </a:endParaRPr>
          </a:p>
        </p:txBody>
      </p:sp>
    </p:spTree>
    <p:extLst>
      <p:ext uri="{BB962C8B-B14F-4D97-AF65-F5344CB8AC3E}">
        <p14:creationId xmlns:p14="http://schemas.microsoft.com/office/powerpoint/2010/main" val="492550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GB" u="sng" dirty="0" smtClean="0"/>
              <a:t>Dissociation</a:t>
            </a:r>
            <a:endParaRPr lang="en-US" u="sng" dirty="0" smtClean="0"/>
          </a:p>
          <a:p>
            <a:pPr indent="0">
              <a:buNone/>
            </a:pPr>
            <a:r>
              <a:rPr lang="en-US" dirty="0" smtClean="0"/>
              <a:t>Unclear how a PAIB can dissociate from misleading reports, either internal or external, other than by resigning.</a:t>
            </a:r>
          </a:p>
          <a:p>
            <a:pPr indent="0">
              <a:buNone/>
            </a:pPr>
            <a:endParaRPr lang="en-US" dirty="0" smtClean="0"/>
          </a:p>
          <a:p>
            <a:pPr indent="0">
              <a:buNone/>
            </a:pPr>
            <a:r>
              <a:rPr lang="en-US" dirty="0" smtClean="0"/>
              <a:t>Provide guidance on how a PAIB can practically dissociate from misleading reports.</a:t>
            </a:r>
          </a:p>
          <a:p>
            <a:endParaRPr lang="en-US" dirty="0"/>
          </a:p>
        </p:txBody>
      </p:sp>
      <p:sp>
        <p:nvSpPr>
          <p:cNvPr id="3" name="Title 2"/>
          <p:cNvSpPr>
            <a:spLocks noGrp="1"/>
          </p:cNvSpPr>
          <p:nvPr>
            <p:ph type="title"/>
          </p:nvPr>
        </p:nvSpPr>
        <p:spPr/>
        <p:txBody>
          <a:bodyPr/>
          <a:lstStyle/>
          <a:p>
            <a:r>
              <a:rPr lang="en-GB" dirty="0" smtClean="0"/>
              <a:t>Preparing and Reporting of Information</a:t>
            </a:r>
            <a:endParaRPr lang="en-US" dirty="0"/>
          </a:p>
        </p:txBody>
      </p:sp>
      <p:sp>
        <p:nvSpPr>
          <p:cNvPr id="4" name="Subtitle 3"/>
          <p:cNvSpPr>
            <a:spLocks noGrp="1"/>
          </p:cNvSpPr>
          <p:nvPr>
            <p:ph type="subTitle" idx="10"/>
          </p:nvPr>
        </p:nvSpPr>
        <p:spPr/>
        <p:txBody>
          <a:bodyPr/>
          <a:lstStyle/>
          <a:p>
            <a:r>
              <a:rPr lang="en-US" dirty="0" smtClean="0">
                <a:latin typeface="Arial" charset="0"/>
              </a:rPr>
              <a:t>Review of Part  C of the Code</a:t>
            </a:r>
            <a:endParaRPr lang="en-US" dirty="0">
              <a:latin typeface="Arial" charset="0"/>
            </a:endParaRPr>
          </a:p>
        </p:txBody>
      </p:sp>
    </p:spTree>
    <p:extLst>
      <p:ext uri="{BB962C8B-B14F-4D97-AF65-F5344CB8AC3E}">
        <p14:creationId xmlns:p14="http://schemas.microsoft.com/office/powerpoint/2010/main" val="49255078"/>
      </p:ext>
    </p:extLst>
  </p:cSld>
  <p:clrMapOvr>
    <a:masterClrMapping/>
  </p:clrMapOvr>
  <p:timing>
    <p:tnLst>
      <p:par>
        <p:cTn id="1" dur="indefinite" restart="never" nodeType="tmRoot"/>
      </p:par>
    </p:tnLst>
  </p:timing>
</p:sld>
</file>

<file path=ppt/theme/theme1.xml><?xml version="1.0" encoding="utf-8"?>
<a:theme xmlns:a="http://schemas.openxmlformats.org/drawingml/2006/main" name="IFAC_Powerpoint_template_GREEN RIBBON_IESBA">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IFAC_Powerpoint_template_GREEN RIBBON_IESBA</Template>
  <TotalTime>1295</TotalTime>
  <Words>787</Words>
  <Application>Microsoft Office PowerPoint</Application>
  <PresentationFormat>On-screen Show (16:9)</PresentationFormat>
  <Paragraphs>99</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IFAC_Powerpoint_template_GREEN RIBBON_IESBA</vt:lpstr>
      <vt:lpstr>Review of Part C of the Code</vt:lpstr>
      <vt:lpstr>Background</vt:lpstr>
      <vt:lpstr>Working Group Membership</vt:lpstr>
      <vt:lpstr> Recommendations  </vt:lpstr>
      <vt:lpstr> Highest Priority Issues </vt:lpstr>
      <vt:lpstr>  Pressure by Superiors   </vt:lpstr>
      <vt:lpstr>Preparing and Reporting of Information: </vt:lpstr>
      <vt:lpstr>Preparing and Reporting of Information</vt:lpstr>
      <vt:lpstr>Preparing and Reporting of Information</vt:lpstr>
      <vt:lpstr>Preparing and Reporting of Information</vt:lpstr>
      <vt:lpstr>Facilitation payments and bribes</vt:lpstr>
      <vt:lpstr>Three Other Important Issues </vt:lpstr>
      <vt:lpstr>Lower priority issues for the future</vt:lpstr>
      <vt:lpstr>Discussion of Recommendations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cjackson</dc:creator>
  <cp:lastModifiedBy>Stephenie Luciani</cp:lastModifiedBy>
  <cp:revision>100</cp:revision>
  <cp:lastPrinted>2011-09-27T17:54:21Z</cp:lastPrinted>
  <dcterms:created xsi:type="dcterms:W3CDTF">2012-06-13T13:25:15Z</dcterms:created>
  <dcterms:modified xsi:type="dcterms:W3CDTF">2012-12-06T16:35:38Z</dcterms:modified>
</cp:coreProperties>
</file>