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8"/>
  </p:notesMasterIdLst>
  <p:sldIdLst>
    <p:sldId id="260" r:id="rId2"/>
    <p:sldId id="261" r:id="rId3"/>
    <p:sldId id="274" r:id="rId4"/>
    <p:sldId id="288" r:id="rId5"/>
    <p:sldId id="277" r:id="rId6"/>
    <p:sldId id="285" r:id="rId7"/>
  </p:sldIdLst>
  <p:sldSz cx="9144000" cy="5143500" type="screen16x9"/>
  <p:notesSz cx="7010400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00" autoAdjust="0"/>
    <p:restoredTop sz="94660"/>
  </p:normalViewPr>
  <p:slideViewPr>
    <p:cSldViewPr showGuides="1">
      <p:cViewPr>
        <p:scale>
          <a:sx n="100" d="100"/>
          <a:sy n="100" d="100"/>
        </p:scale>
        <p:origin x="-1632" y="-912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12/4/2012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1804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25450" y="692150"/>
            <a:ext cx="6159500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79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Services: Project Proposal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724400" cy="1991915"/>
          </a:xfrm>
        </p:spPr>
        <p:txBody>
          <a:bodyPr/>
          <a:lstStyle/>
          <a:p>
            <a:r>
              <a:rPr lang="en-US" sz="2400" b="1" dirty="0" smtClean="0">
                <a:latin typeface="Arial" charset="0"/>
              </a:rPr>
              <a:t>Caroline Gardner</a:t>
            </a:r>
          </a:p>
          <a:p>
            <a:r>
              <a:rPr lang="en-US" sz="2400" b="1" dirty="0" smtClean="0">
                <a:latin typeface="Arial" charset="0"/>
              </a:rPr>
              <a:t>IESBA Member</a:t>
            </a:r>
          </a:p>
          <a:p>
            <a:endParaRPr lang="en-US" sz="2400" b="1" dirty="0" smtClean="0">
              <a:latin typeface="Arial" charset="0"/>
            </a:endParaRPr>
          </a:p>
          <a:p>
            <a:r>
              <a:rPr lang="en-US" sz="2400" b="1" dirty="0" smtClean="0">
                <a:latin typeface="Arial" charset="0"/>
              </a:rPr>
              <a:t>IESBA Meeting  December 2012</a:t>
            </a:r>
          </a:p>
          <a:p>
            <a:r>
              <a:rPr lang="en-US" sz="2400" b="1" dirty="0" smtClean="0">
                <a:latin typeface="Arial" charset="0"/>
              </a:rPr>
              <a:t>New York, USA </a:t>
            </a: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Independence I</a:t>
            </a:r>
          </a:p>
          <a:p>
            <a:r>
              <a:rPr lang="en-US" dirty="0">
                <a:latin typeface="Arial" charset="0"/>
              </a:rPr>
              <a:t>Independence II</a:t>
            </a:r>
          </a:p>
          <a:p>
            <a:r>
              <a:rPr lang="en-US" dirty="0">
                <a:latin typeface="Arial" charset="0"/>
              </a:rPr>
              <a:t>International Developments</a:t>
            </a:r>
          </a:p>
          <a:p>
            <a:r>
              <a:rPr lang="en-US" dirty="0" smtClean="0"/>
              <a:t>Public </a:t>
            </a:r>
            <a:r>
              <a:rPr lang="en-US" dirty="0"/>
              <a:t>Interest Input</a:t>
            </a:r>
          </a:p>
          <a:p>
            <a:pPr lvl="1"/>
            <a:r>
              <a:rPr lang="en-US" dirty="0"/>
              <a:t>Comments from </a:t>
            </a:r>
            <a:r>
              <a:rPr lang="en-US" dirty="0" smtClean="0"/>
              <a:t>2008-9 </a:t>
            </a:r>
            <a:r>
              <a:rPr lang="en-US" dirty="0"/>
              <a:t>&amp; </a:t>
            </a:r>
            <a:r>
              <a:rPr lang="en-US" dirty="0" smtClean="0"/>
              <a:t>2010-12 strategy consultations</a:t>
            </a:r>
            <a:endParaRPr lang="en-US" dirty="0"/>
          </a:p>
          <a:p>
            <a:pPr lvl="2"/>
            <a:r>
              <a:rPr lang="en-US" dirty="0"/>
              <a:t>IOSCO recommends </a:t>
            </a:r>
            <a:r>
              <a:rPr lang="en-US" dirty="0" smtClean="0"/>
              <a:t>that the IESBA: </a:t>
            </a:r>
          </a:p>
          <a:p>
            <a:pPr lvl="3"/>
            <a:r>
              <a:rPr lang="en-US" dirty="0" smtClean="0"/>
              <a:t>Makes </a:t>
            </a:r>
            <a:r>
              <a:rPr lang="en-US" dirty="0"/>
              <a:t>use of its related </a:t>
            </a:r>
            <a:r>
              <a:rPr lang="en-US" dirty="0" smtClean="0"/>
              <a:t>study; and</a:t>
            </a:r>
          </a:p>
          <a:p>
            <a:pPr lvl="3"/>
            <a:r>
              <a:rPr lang="en-US" dirty="0" smtClean="0"/>
              <a:t>Reconsider </a:t>
            </a:r>
            <a:r>
              <a:rPr lang="en-US" dirty="0"/>
              <a:t>its provisions on non-assurance </a:t>
            </a:r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38150"/>
            <a:ext cx="7543800" cy="40005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Context</a:t>
            </a:r>
            <a:endParaRPr lang="en-US" sz="2800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3581400" cy="247650"/>
          </a:xfrm>
        </p:spPr>
        <p:txBody>
          <a:bodyPr/>
          <a:lstStyle/>
          <a:p>
            <a:endParaRPr lang="en-US" sz="1600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8543925" y="4774168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2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</a:t>
            </a:r>
          </a:p>
          <a:p>
            <a:pPr lvl="1"/>
            <a:r>
              <a:rPr lang="en-US" dirty="0" smtClean="0"/>
              <a:t>Objective</a:t>
            </a:r>
          </a:p>
          <a:p>
            <a:pPr lvl="2"/>
            <a:r>
              <a:rPr lang="en-US" dirty="0" smtClean="0"/>
              <a:t>Review non-assurance services provisions in the Code to ensure they continue to support a rigorous approach to independence for assurance services</a:t>
            </a:r>
            <a:endParaRPr lang="en-US" dirty="0"/>
          </a:p>
          <a:p>
            <a:pPr lvl="1"/>
            <a:r>
              <a:rPr lang="en-US" dirty="0" smtClean="0"/>
              <a:t>Scope</a:t>
            </a:r>
          </a:p>
          <a:p>
            <a:pPr lvl="2"/>
            <a:r>
              <a:rPr lang="en-US" dirty="0" smtClean="0"/>
              <a:t>Main priority: Non-Assurance Services       Audit Clients</a:t>
            </a:r>
          </a:p>
          <a:p>
            <a:pPr lvl="2"/>
            <a:r>
              <a:rPr lang="en-US" dirty="0" smtClean="0"/>
              <a:t>Lesser priority: Non-Assurance Services        Other Assurance Clients</a:t>
            </a:r>
          </a:p>
          <a:p>
            <a:pPr lvl="1"/>
            <a:r>
              <a:rPr lang="en-US" dirty="0" smtClean="0"/>
              <a:t>Focus includes:</a:t>
            </a:r>
          </a:p>
          <a:p>
            <a:pPr lvl="2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About the project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>
              <a:latin typeface="Arial" charset="0"/>
            </a:endParaRPr>
          </a:p>
          <a:p>
            <a:endParaRPr lang="en-US" dirty="0"/>
          </a:p>
        </p:txBody>
      </p:sp>
      <p:sp>
        <p:nvSpPr>
          <p:cNvPr id="5" name="Right Arrow 4"/>
          <p:cNvSpPr/>
          <p:nvPr/>
        </p:nvSpPr>
        <p:spPr bwMode="auto">
          <a:xfrm>
            <a:off x="5257800" y="2876550"/>
            <a:ext cx="152400" cy="762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6" name="Right Arrow 5"/>
          <p:cNvSpPr/>
          <p:nvPr/>
        </p:nvSpPr>
        <p:spPr bwMode="auto">
          <a:xfrm>
            <a:off x="5410200" y="3200400"/>
            <a:ext cx="152400" cy="762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58060"/>
              </p:ext>
            </p:extLst>
          </p:nvPr>
        </p:nvGraphicFramePr>
        <p:xfrm>
          <a:off x="762000" y="3638550"/>
          <a:ext cx="7238999" cy="88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927"/>
                <a:gridCol w="1538123"/>
                <a:gridCol w="1917747"/>
                <a:gridCol w="1839202"/>
              </a:tblGrid>
              <a:tr h="152400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Existing services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Materiality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$ limits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Convergence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Other services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Approval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Exemptions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Guidance 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flipH="1">
            <a:off x="8543925" y="4774168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62892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Matters to consider include:</a:t>
            </a:r>
          </a:p>
          <a:p>
            <a:pPr lvl="1"/>
            <a:r>
              <a:rPr lang="en-US" sz="1600" dirty="0" smtClean="0"/>
              <a:t>Whether the Code’s “emergency exception” will be retained</a:t>
            </a:r>
          </a:p>
          <a:p>
            <a:pPr lvl="1"/>
            <a:r>
              <a:rPr lang="en-US" sz="1600" dirty="0" smtClean="0"/>
              <a:t>Whether “materiality” </a:t>
            </a:r>
            <a:r>
              <a:rPr lang="en-US" sz="1600" dirty="0"/>
              <a:t>is an appropriate basis for </a:t>
            </a:r>
            <a:r>
              <a:rPr lang="en-US" sz="1600" dirty="0" smtClean="0"/>
              <a:t>prohibitions</a:t>
            </a:r>
          </a:p>
          <a:p>
            <a:pPr lvl="1"/>
            <a:r>
              <a:rPr lang="en-US" sz="1600" dirty="0" smtClean="0"/>
              <a:t>Whether management responsibilities include routine and administrative items</a:t>
            </a:r>
          </a:p>
          <a:p>
            <a:pPr lvl="1"/>
            <a:r>
              <a:rPr lang="en-US" sz="1600" dirty="0" smtClean="0"/>
              <a:t>Whether and to what extent the following non-assurance services will be permitted, for e.g.: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to Consider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958180"/>
              </p:ext>
            </p:extLst>
          </p:nvPr>
        </p:nvGraphicFramePr>
        <p:xfrm>
          <a:off x="838200" y="3105150"/>
          <a:ext cx="7543800" cy="1134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5950"/>
                <a:gridCol w="1885950"/>
                <a:gridCol w="1885950"/>
                <a:gridCol w="1885950"/>
              </a:tblGrid>
              <a:tr h="13716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</a:tr>
              <a:tr h="4162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Bookkeeping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Internal Audit 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Legal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Recruitment</a:t>
                      </a:r>
                    </a:p>
                  </a:txBody>
                  <a:tcPr/>
                </a:tc>
              </a:tr>
              <a:tr h="40298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Corporate finance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IT Systems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Tax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Valuation 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 flipH="1">
            <a:off x="8543925" y="4774168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4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6158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</a:p>
          <a:p>
            <a:pPr lvl="1"/>
            <a:r>
              <a:rPr lang="en-US" sz="1600" dirty="0" smtClean="0"/>
              <a:t>2 phases?</a:t>
            </a:r>
          </a:p>
          <a:p>
            <a:r>
              <a:rPr lang="en-US" dirty="0" smtClean="0"/>
              <a:t>Timetable</a:t>
            </a:r>
          </a:p>
          <a:p>
            <a:pPr lvl="1"/>
            <a:r>
              <a:rPr lang="en-US" sz="1600" dirty="0" smtClean="0"/>
              <a:t>ED Q2 2014, subject to decision re phased approach</a:t>
            </a:r>
          </a:p>
          <a:p>
            <a:r>
              <a:rPr lang="en-US" dirty="0" smtClean="0"/>
              <a:t>Information/Relevant Sources</a:t>
            </a:r>
          </a:p>
          <a:p>
            <a:pPr lvl="1"/>
            <a:r>
              <a:rPr lang="en-US" sz="1600" dirty="0" smtClean="0"/>
              <a:t>Existing NAS provisions in  major jurisdictions</a:t>
            </a:r>
          </a:p>
          <a:p>
            <a:pPr lvl="1"/>
            <a:r>
              <a:rPr lang="en-US" sz="1600" dirty="0" smtClean="0"/>
              <a:t>IOSCO survey </a:t>
            </a:r>
          </a:p>
          <a:p>
            <a:pPr lvl="1"/>
            <a:r>
              <a:rPr lang="en-US" sz="1600" dirty="0" smtClean="0"/>
              <a:t>Firms</a:t>
            </a:r>
          </a:p>
          <a:p>
            <a:pPr lvl="1"/>
            <a:r>
              <a:rPr lang="en-US" sz="1600" dirty="0" smtClean="0"/>
              <a:t>Academic research?</a:t>
            </a:r>
            <a:endParaRPr lang="en-US" sz="1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</a:t>
            </a:r>
            <a:r>
              <a:rPr lang="en-US" dirty="0" smtClean="0"/>
              <a:t> </a:t>
            </a:r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>
              <a:latin typeface="Arial" charset="0"/>
            </a:endParaRP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8543925" y="4774168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5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7260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IESBA members are requested to provide their views on the following matters related to the project: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dirty="0" smtClean="0"/>
              <a:t>Objectives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dirty="0" smtClean="0"/>
              <a:t>Scope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dirty="0" smtClean="0"/>
              <a:t>Major issues to be addressed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dirty="0" smtClean="0"/>
              <a:t>Approach to project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dirty="0" smtClean="0"/>
              <a:t>Resource constraints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dirty="0" smtClean="0"/>
              <a:t>Other items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>
              <a:latin typeface="Arial" charset="0"/>
            </a:endParaRP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8543925" y="4774168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6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1674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2323</TotalTime>
  <Words>243</Words>
  <Application>Microsoft Office PowerPoint</Application>
  <PresentationFormat>On-screen Show (16:9)</PresentationFormat>
  <Paragraphs>70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IFAC_Powerpoint_template_GREEN RIBBON_IESBA</vt:lpstr>
      <vt:lpstr>Non-Assurance Services: Project Proposal</vt:lpstr>
      <vt:lpstr>Context</vt:lpstr>
      <vt:lpstr>About the project</vt:lpstr>
      <vt:lpstr>Matters to Consider</vt:lpstr>
      <vt:lpstr>Other Considerations</vt:lpstr>
      <vt:lpstr>Discussion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cjackson</dc:creator>
  <cp:lastModifiedBy>Karlene Mulraine</cp:lastModifiedBy>
  <cp:revision>106</cp:revision>
  <cp:lastPrinted>2012-12-04T15:28:39Z</cp:lastPrinted>
  <dcterms:created xsi:type="dcterms:W3CDTF">2012-06-13T13:25:15Z</dcterms:created>
  <dcterms:modified xsi:type="dcterms:W3CDTF">2012-12-04T15:39:46Z</dcterms:modified>
</cp:coreProperties>
</file>