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9"/>
  </p:notesMasterIdLst>
  <p:sldIdLst>
    <p:sldId id="267" r:id="rId2"/>
    <p:sldId id="280" r:id="rId3"/>
    <p:sldId id="281" r:id="rId4"/>
    <p:sldId id="282" r:id="rId5"/>
    <p:sldId id="285" r:id="rId6"/>
    <p:sldId id="286" r:id="rId7"/>
    <p:sldId id="287" r:id="rId8"/>
  </p:sldIdLst>
  <p:sldSz cx="9144000" cy="6858000" type="letter"/>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76" autoAdjust="0"/>
    <p:restoredTop sz="71758" autoAdjust="0"/>
  </p:normalViewPr>
  <p:slideViewPr>
    <p:cSldViewPr showGuides="1">
      <p:cViewPr>
        <p:scale>
          <a:sx n="70" d="100"/>
          <a:sy n="70" d="100"/>
        </p:scale>
        <p:origin x="-1242" y="-288"/>
      </p:cViewPr>
      <p:guideLst>
        <p:guide orient="horz" pos="1991"/>
        <p:guide pos="2688"/>
      </p:guideLst>
    </p:cSldViewPr>
  </p:slideViewPr>
  <p:outlineViewPr>
    <p:cViewPr>
      <p:scale>
        <a:sx n="33" d="100"/>
        <a:sy n="33" d="100"/>
      </p:scale>
      <p:origin x="0" y="216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0" d="100"/>
          <a:sy n="80" d="100"/>
        </p:scale>
        <p:origin x="-2232" y="145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12/10/2012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xfrm>
            <a:off x="685800" y="4343400"/>
            <a:ext cx="5486400" cy="39624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normAutofit/>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lvl="1" eaLnBrk="1" hangingPunct="1">
              <a:spcBef>
                <a:spcPct val="0"/>
              </a:spcBef>
              <a:buFont typeface="Arial" pitchFamily="34" charset="0"/>
              <a:buNone/>
            </a:pPr>
            <a:endParaRPr lang="en-US" baseline="0"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fac.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598613"/>
            <a:ext cx="9144000" cy="5256212"/>
          </a:xfrm>
          <a:prstGeom prst="rect">
            <a:avLst/>
          </a:prstGeom>
          <a:gradFill rotWithShape="0">
            <a:gsLst>
              <a:gs pos="0">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6" name="Picture 6" descr="Ribbon_blue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593850"/>
            <a:ext cx="6629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732421"/>
            <a:ext cx="2058988" cy="5989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676400"/>
            <a:ext cx="4648200" cy="99060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3313113"/>
            <a:ext cx="3060700" cy="1752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4" name="Picture 9" descr="IFAC_Logo_MASTERcolor_092711-CS4.png"/>
          <p:cNvPicPr>
            <a:picLocks noChangeAspect="1"/>
          </p:cNvPicPr>
          <p:nvPr userDrawn="1"/>
        </p:nvPicPr>
        <p:blipFill>
          <a:blip r:embed="rId2"/>
          <a:stretch>
            <a:fillRect/>
          </a:stretch>
        </p:blipFill>
        <p:spPr bwMode="auto">
          <a:xfrm>
            <a:off x="3151870" y="2200324"/>
            <a:ext cx="2946809" cy="8571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userDrawn="1"/>
        </p:nvSpPr>
        <p:spPr>
          <a:xfrm>
            <a:off x="3462103" y="510540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
        <p:nvSpPr>
          <p:cNvPr id="6" name="Rectangle 5"/>
          <p:cNvSpPr>
            <a:spLocks noChangeArrowheads="1"/>
          </p:cNvSpPr>
          <p:nvPr userDrawn="1"/>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xmlns=""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791200" cy="641350"/>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600201"/>
            <a:ext cx="5111750"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0" y="1600201"/>
            <a:ext cx="3084513" cy="42671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0"/>
            <a:ext cx="8113713"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2906713"/>
            <a:ext cx="8113713" cy="1500187"/>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600200"/>
            <a:ext cx="8458200" cy="4191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xmlns=""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descr="Ribbon_blue_top.png"/>
          <p:cNvPicPr>
            <a:picLocks noChangeAspect="1"/>
          </p:cNvPicPr>
          <p:nvPr/>
        </p:nvPicPr>
        <p:blipFill>
          <a:blip r:embed="rId12">
            <a:extLst>
              <a:ext uri="{28A0092B-C50C-407E-A947-70E740481C1C}">
                <a14:useLocalDpi xmlns:a14="http://schemas.microsoft.com/office/drawing/2010/main" xmlns="" val="0"/>
              </a:ext>
            </a:extLst>
          </a:blip>
          <a:srcRect/>
          <a:stretch>
            <a:fillRect/>
          </a:stretch>
        </p:blipFill>
        <p:spPr bwMode="auto">
          <a:xfrm>
            <a:off x="-6350" y="0"/>
            <a:ext cx="9131300" cy="1235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Rectangle 5"/>
          <p:cNvSpPr>
            <a:spLocks noChangeArrowheads="1"/>
          </p:cNvSpPr>
          <p:nvPr/>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381000"/>
            <a:ext cx="7543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1269" name="Rectangle 3"/>
          <p:cNvSpPr>
            <a:spLocks noGrp="1" noChangeArrowheads="1"/>
          </p:cNvSpPr>
          <p:nvPr>
            <p:ph type="body" idx="1"/>
          </p:nvPr>
        </p:nvSpPr>
        <p:spPr bwMode="auto">
          <a:xfrm>
            <a:off x="381000" y="1524000"/>
            <a:ext cx="8458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270" name="Picture 6" descr="IFAC_Logo_MASTERcolor_092711-CS4.png"/>
          <p:cNvPicPr>
            <a:picLocks noChangeAspect="1"/>
          </p:cNvPicPr>
          <p:nvPr/>
        </p:nvPicPr>
        <p:blipFill>
          <a:blip r:embed="rId13"/>
          <a:stretch>
            <a:fillRect/>
          </a:stretch>
        </p:blipFill>
        <p:spPr bwMode="auto">
          <a:xfrm>
            <a:off x="381000" y="6350005"/>
            <a:ext cx="1096963" cy="3190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lide Number Placeholder 3"/>
          <p:cNvSpPr txBox="1">
            <a:spLocks noGrp="1"/>
          </p:cNvSpPr>
          <p:nvPr/>
        </p:nvSpPr>
        <p:spPr bwMode="auto">
          <a:xfrm>
            <a:off x="6424613" y="6432550"/>
            <a:ext cx="2414587"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Definition of Engagement Team</a:t>
            </a:r>
            <a:endParaRPr lang="en-US" dirty="0">
              <a:latin typeface="Arial" charset="0"/>
            </a:endParaRPr>
          </a:p>
        </p:txBody>
      </p:sp>
      <p:sp>
        <p:nvSpPr>
          <p:cNvPr id="3" name="Subtitle 2"/>
          <p:cNvSpPr>
            <a:spLocks noGrp="1"/>
          </p:cNvSpPr>
          <p:nvPr>
            <p:ph type="subTitle" idx="1"/>
          </p:nvPr>
        </p:nvSpPr>
        <p:spPr/>
        <p:txBody>
          <a:bodyPr/>
          <a:lstStyle/>
          <a:p>
            <a:r>
              <a:rPr lang="en-US" dirty="0" smtClean="0">
                <a:latin typeface="Arial" charset="0"/>
              </a:rPr>
              <a:t>New York, December 2012</a:t>
            </a:r>
            <a:endParaRPr lang="en-US" dirty="0">
              <a:latin typeface="Arial"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81000" y="1524000"/>
          <a:ext cx="8458200" cy="4398360"/>
        </p:xfrm>
        <a:graphic>
          <a:graphicData uri="http://schemas.openxmlformats.org/drawingml/2006/table">
            <a:tbl>
              <a:tblPr firstRow="1" bandRow="1">
                <a:tableStyleId>{5C22544A-7EE6-4342-B048-85BDC9FD1C3A}</a:tableStyleId>
              </a:tblPr>
              <a:tblGrid>
                <a:gridCol w="2114550"/>
                <a:gridCol w="2114550"/>
                <a:gridCol w="2114550"/>
                <a:gridCol w="2114550"/>
              </a:tblGrid>
              <a:tr h="762000">
                <a:tc>
                  <a:txBody>
                    <a:bodyPr/>
                    <a:lstStyle/>
                    <a:p>
                      <a:pPr algn="ctr"/>
                      <a:r>
                        <a:rPr lang="it-IT" dirty="0" err="1" smtClean="0"/>
                        <a:t>Category</a:t>
                      </a:r>
                      <a:r>
                        <a:rPr lang="it-IT" baseline="0" dirty="0" smtClean="0"/>
                        <a:t> </a:t>
                      </a:r>
                      <a:r>
                        <a:rPr lang="it-IT" baseline="0" dirty="0" err="1" smtClean="0"/>
                        <a:t>of</a:t>
                      </a:r>
                      <a:r>
                        <a:rPr lang="it-IT" baseline="0" dirty="0" smtClean="0"/>
                        <a:t> </a:t>
                      </a:r>
                      <a:r>
                        <a:rPr lang="it-IT" baseline="0" dirty="0" err="1" smtClean="0"/>
                        <a:t>respondent</a:t>
                      </a:r>
                      <a:endParaRPr lang="it-IT" dirty="0"/>
                    </a:p>
                  </a:txBody>
                  <a:tcPr anchor="ctr"/>
                </a:tc>
                <a:tc>
                  <a:txBody>
                    <a:bodyPr/>
                    <a:lstStyle/>
                    <a:p>
                      <a:pPr algn="ctr"/>
                      <a:r>
                        <a:rPr lang="it-IT" dirty="0" err="1" smtClean="0"/>
                        <a:t>Supportive</a:t>
                      </a:r>
                      <a:endParaRPr lang="it-IT" dirty="0"/>
                    </a:p>
                  </a:txBody>
                  <a:tcPr anchor="ctr"/>
                </a:tc>
                <a:tc>
                  <a:txBody>
                    <a:bodyPr/>
                    <a:lstStyle/>
                    <a:p>
                      <a:pPr algn="ctr"/>
                      <a:r>
                        <a:rPr lang="it-IT" dirty="0" smtClean="0"/>
                        <a:t>Some </a:t>
                      </a:r>
                      <a:r>
                        <a:rPr lang="it-IT" dirty="0" err="1" smtClean="0"/>
                        <a:t>concerns</a:t>
                      </a:r>
                      <a:endParaRPr lang="it-IT" dirty="0"/>
                    </a:p>
                  </a:txBody>
                  <a:tcPr anchor="ctr"/>
                </a:tc>
                <a:tc>
                  <a:txBody>
                    <a:bodyPr/>
                    <a:lstStyle/>
                    <a:p>
                      <a:pPr algn="ctr"/>
                      <a:r>
                        <a:rPr lang="it-IT" dirty="0" err="1" smtClean="0"/>
                        <a:t>Not</a:t>
                      </a:r>
                      <a:r>
                        <a:rPr lang="it-IT" dirty="0" smtClean="0"/>
                        <a:t> </a:t>
                      </a:r>
                      <a:r>
                        <a:rPr lang="it-IT" dirty="0" err="1" smtClean="0"/>
                        <a:t>supportive</a:t>
                      </a:r>
                      <a:r>
                        <a:rPr lang="it-IT" dirty="0" smtClean="0"/>
                        <a:t> </a:t>
                      </a:r>
                      <a:endParaRPr lang="it-IT" dirty="0"/>
                    </a:p>
                  </a:txBody>
                  <a:tcPr anchor="ctr"/>
                </a:tc>
              </a:tr>
              <a:tr h="572040">
                <a:tc>
                  <a:txBody>
                    <a:bodyPr/>
                    <a:lstStyle/>
                    <a:p>
                      <a:pPr algn="l"/>
                      <a:r>
                        <a:rPr lang="it-IT" dirty="0" err="1" smtClean="0"/>
                        <a:t>Member</a:t>
                      </a:r>
                      <a:r>
                        <a:rPr lang="it-IT" baseline="0" dirty="0" smtClean="0"/>
                        <a:t> </a:t>
                      </a:r>
                      <a:r>
                        <a:rPr lang="it-IT" baseline="0" dirty="0" err="1" smtClean="0"/>
                        <a:t>bodies</a:t>
                      </a:r>
                      <a:endParaRPr lang="it-IT" dirty="0"/>
                    </a:p>
                  </a:txBody>
                  <a:tcPr anchor="ctr"/>
                </a:tc>
                <a:tc>
                  <a:txBody>
                    <a:bodyPr/>
                    <a:lstStyle/>
                    <a:p>
                      <a:pPr algn="ctr"/>
                      <a:r>
                        <a:rPr lang="it-IT" dirty="0" smtClean="0"/>
                        <a:t>24</a:t>
                      </a:r>
                      <a:endParaRPr lang="it-IT" dirty="0"/>
                    </a:p>
                  </a:txBody>
                  <a:tcPr anchor="ctr"/>
                </a:tc>
                <a:tc>
                  <a:txBody>
                    <a:bodyPr/>
                    <a:lstStyle/>
                    <a:p>
                      <a:pPr algn="ctr"/>
                      <a:r>
                        <a:rPr lang="it-IT" dirty="0" smtClean="0"/>
                        <a:t>2</a:t>
                      </a:r>
                      <a:endParaRPr lang="it-IT" dirty="0"/>
                    </a:p>
                  </a:txBody>
                  <a:tcPr anchor="ctr"/>
                </a:tc>
                <a:tc>
                  <a:txBody>
                    <a:bodyPr/>
                    <a:lstStyle/>
                    <a:p>
                      <a:pPr algn="ctr"/>
                      <a:r>
                        <a:rPr lang="it-IT" dirty="0" smtClean="0"/>
                        <a:t>2</a:t>
                      </a:r>
                      <a:endParaRPr lang="it-IT" dirty="0"/>
                    </a:p>
                  </a:txBody>
                  <a:tcPr anchor="ctr"/>
                </a:tc>
              </a:tr>
              <a:tr h="572040">
                <a:tc>
                  <a:txBody>
                    <a:bodyPr/>
                    <a:lstStyle/>
                    <a:p>
                      <a:pPr algn="l"/>
                      <a:r>
                        <a:rPr lang="it-IT" dirty="0" err="1" smtClean="0"/>
                        <a:t>Firms</a:t>
                      </a:r>
                      <a:endParaRPr lang="it-IT" dirty="0"/>
                    </a:p>
                  </a:txBody>
                  <a:tcPr anchor="ctr"/>
                </a:tc>
                <a:tc>
                  <a:txBody>
                    <a:bodyPr/>
                    <a:lstStyle/>
                    <a:p>
                      <a:pPr algn="ctr"/>
                      <a:r>
                        <a:rPr lang="it-IT" dirty="0" smtClean="0"/>
                        <a:t>6</a:t>
                      </a:r>
                      <a:endParaRPr lang="it-IT" dirty="0"/>
                    </a:p>
                  </a:txBody>
                  <a:tcPr anchor="ctr"/>
                </a:tc>
                <a:tc>
                  <a:txBody>
                    <a:bodyPr/>
                    <a:lstStyle/>
                    <a:p>
                      <a:pPr algn="ctr"/>
                      <a:r>
                        <a:rPr lang="it-IT" dirty="0" smtClean="0"/>
                        <a:t>0</a:t>
                      </a:r>
                      <a:endParaRPr lang="it-IT" dirty="0"/>
                    </a:p>
                  </a:txBody>
                  <a:tcPr anchor="ctr"/>
                </a:tc>
                <a:tc>
                  <a:txBody>
                    <a:bodyPr/>
                    <a:lstStyle/>
                    <a:p>
                      <a:pPr algn="ctr"/>
                      <a:r>
                        <a:rPr lang="it-IT" dirty="0" smtClean="0"/>
                        <a:t>0</a:t>
                      </a:r>
                      <a:endParaRPr lang="it-IT" dirty="0"/>
                    </a:p>
                  </a:txBody>
                  <a:tcPr anchor="ctr"/>
                </a:tc>
              </a:tr>
              <a:tr h="572040">
                <a:tc>
                  <a:txBody>
                    <a:bodyPr/>
                    <a:lstStyle/>
                    <a:p>
                      <a:pPr algn="l"/>
                      <a:r>
                        <a:rPr lang="it-IT" dirty="0" err="1" smtClean="0"/>
                        <a:t>Regulators</a:t>
                      </a:r>
                      <a:r>
                        <a:rPr lang="it-IT" dirty="0" smtClean="0"/>
                        <a:t> and Public </a:t>
                      </a:r>
                      <a:r>
                        <a:rPr lang="it-IT" dirty="0" err="1" smtClean="0"/>
                        <a:t>Authorities</a:t>
                      </a:r>
                      <a:endParaRPr lang="it-IT" dirty="0"/>
                    </a:p>
                  </a:txBody>
                  <a:tcPr anchor="ctr"/>
                </a:tc>
                <a:tc>
                  <a:txBody>
                    <a:bodyPr/>
                    <a:lstStyle/>
                    <a:p>
                      <a:pPr algn="ctr"/>
                      <a:r>
                        <a:rPr lang="it-IT" dirty="0" smtClean="0"/>
                        <a:t>1</a:t>
                      </a:r>
                      <a:endParaRPr lang="it-IT" dirty="0"/>
                    </a:p>
                  </a:txBody>
                  <a:tcPr anchor="ctr"/>
                </a:tc>
                <a:tc>
                  <a:txBody>
                    <a:bodyPr/>
                    <a:lstStyle/>
                    <a:p>
                      <a:pPr algn="ctr"/>
                      <a:r>
                        <a:rPr lang="it-IT" dirty="0" smtClean="0"/>
                        <a:t>1</a:t>
                      </a:r>
                      <a:endParaRPr lang="it-IT" dirty="0"/>
                    </a:p>
                  </a:txBody>
                  <a:tcPr anchor="ctr"/>
                </a:tc>
                <a:tc>
                  <a:txBody>
                    <a:bodyPr/>
                    <a:lstStyle/>
                    <a:p>
                      <a:pPr algn="ctr"/>
                      <a:r>
                        <a:rPr lang="it-IT" dirty="0" smtClean="0"/>
                        <a:t>2</a:t>
                      </a:r>
                      <a:endParaRPr lang="it-IT" dirty="0"/>
                    </a:p>
                  </a:txBody>
                  <a:tcPr anchor="ctr"/>
                </a:tc>
              </a:tr>
              <a:tr h="572040">
                <a:tc>
                  <a:txBody>
                    <a:bodyPr/>
                    <a:lstStyle/>
                    <a:p>
                      <a:pPr algn="l"/>
                      <a:r>
                        <a:rPr lang="it-IT" dirty="0" err="1" smtClean="0"/>
                        <a:t>Individuals</a:t>
                      </a:r>
                      <a:r>
                        <a:rPr lang="it-IT" dirty="0" smtClean="0"/>
                        <a:t> &amp; </a:t>
                      </a:r>
                      <a:r>
                        <a:rPr lang="it-IT" dirty="0" err="1" smtClean="0"/>
                        <a:t>others</a:t>
                      </a:r>
                      <a:endParaRPr lang="it-IT" dirty="0"/>
                    </a:p>
                  </a:txBody>
                  <a:tcPr anchor="ctr"/>
                </a:tc>
                <a:tc>
                  <a:txBody>
                    <a:bodyPr/>
                    <a:lstStyle/>
                    <a:p>
                      <a:pPr algn="ctr"/>
                      <a:r>
                        <a:rPr lang="it-IT" dirty="0" smtClean="0"/>
                        <a:t>1</a:t>
                      </a:r>
                      <a:endParaRPr lang="it-IT" dirty="0"/>
                    </a:p>
                  </a:txBody>
                  <a:tcPr anchor="ctr"/>
                </a:tc>
                <a:tc>
                  <a:txBody>
                    <a:bodyPr/>
                    <a:lstStyle/>
                    <a:p>
                      <a:pPr algn="ctr"/>
                      <a:r>
                        <a:rPr lang="it-IT" dirty="0" smtClean="0"/>
                        <a:t>0</a:t>
                      </a:r>
                      <a:endParaRPr lang="it-IT" dirty="0"/>
                    </a:p>
                  </a:txBody>
                  <a:tcPr anchor="ctr"/>
                </a:tc>
                <a:tc>
                  <a:txBody>
                    <a:bodyPr/>
                    <a:lstStyle/>
                    <a:p>
                      <a:pPr algn="ctr"/>
                      <a:r>
                        <a:rPr lang="it-IT" dirty="0" smtClean="0"/>
                        <a:t>1</a:t>
                      </a:r>
                      <a:endParaRPr lang="it-IT" dirty="0"/>
                    </a:p>
                  </a:txBody>
                  <a:tcPr anchor="ctr"/>
                </a:tc>
              </a:tr>
              <a:tr h="572040">
                <a:tc>
                  <a:txBody>
                    <a:bodyPr/>
                    <a:lstStyle/>
                    <a:p>
                      <a:pPr algn="l"/>
                      <a:r>
                        <a:rPr lang="it-IT" dirty="0" err="1" smtClean="0"/>
                        <a:t>Other</a:t>
                      </a:r>
                      <a:r>
                        <a:rPr lang="it-IT" dirty="0" smtClean="0"/>
                        <a:t> </a:t>
                      </a:r>
                      <a:r>
                        <a:rPr lang="it-IT" dirty="0" err="1" smtClean="0"/>
                        <a:t>professional</a:t>
                      </a:r>
                      <a:r>
                        <a:rPr lang="it-IT" dirty="0" smtClean="0"/>
                        <a:t> </a:t>
                      </a:r>
                      <a:r>
                        <a:rPr lang="it-IT" dirty="0" err="1" smtClean="0"/>
                        <a:t>organizations</a:t>
                      </a:r>
                      <a:endParaRPr lang="it-IT" dirty="0"/>
                    </a:p>
                  </a:txBody>
                  <a:tcPr anchor="ctr"/>
                </a:tc>
                <a:tc>
                  <a:txBody>
                    <a:bodyPr/>
                    <a:lstStyle/>
                    <a:p>
                      <a:pPr algn="ctr"/>
                      <a:r>
                        <a:rPr lang="it-IT" dirty="0" smtClean="0"/>
                        <a:t>5</a:t>
                      </a:r>
                      <a:endParaRPr lang="it-IT" dirty="0"/>
                    </a:p>
                  </a:txBody>
                  <a:tcPr anchor="ctr"/>
                </a:tc>
                <a:tc>
                  <a:txBody>
                    <a:bodyPr/>
                    <a:lstStyle/>
                    <a:p>
                      <a:pPr algn="ctr"/>
                      <a:r>
                        <a:rPr lang="it-IT" dirty="0" smtClean="0"/>
                        <a:t>1</a:t>
                      </a:r>
                      <a:endParaRPr lang="it-IT" dirty="0"/>
                    </a:p>
                  </a:txBody>
                  <a:tcPr anchor="ctr"/>
                </a:tc>
                <a:tc>
                  <a:txBody>
                    <a:bodyPr/>
                    <a:lstStyle/>
                    <a:p>
                      <a:pPr algn="ctr"/>
                      <a:r>
                        <a:rPr lang="it-IT" dirty="0" smtClean="0"/>
                        <a:t>0</a:t>
                      </a:r>
                      <a:endParaRPr lang="it-IT" dirty="0"/>
                    </a:p>
                  </a:txBody>
                  <a:tcPr anchor="ctr"/>
                </a:tc>
              </a:tr>
              <a:tr h="572040">
                <a:tc>
                  <a:txBody>
                    <a:bodyPr/>
                    <a:lstStyle/>
                    <a:p>
                      <a:pPr algn="l"/>
                      <a:r>
                        <a:rPr lang="it-IT" b="1" dirty="0" smtClean="0"/>
                        <a:t>Total</a:t>
                      </a:r>
                      <a:endParaRPr lang="it-IT" b="1" dirty="0"/>
                    </a:p>
                  </a:txBody>
                  <a:tcPr anchor="ctr"/>
                </a:tc>
                <a:tc>
                  <a:txBody>
                    <a:bodyPr/>
                    <a:lstStyle/>
                    <a:p>
                      <a:pPr algn="ctr"/>
                      <a:r>
                        <a:rPr lang="it-IT" b="1" dirty="0" smtClean="0"/>
                        <a:t>37</a:t>
                      </a:r>
                      <a:endParaRPr lang="it-IT" b="1" dirty="0"/>
                    </a:p>
                  </a:txBody>
                  <a:tcPr anchor="ctr"/>
                </a:tc>
                <a:tc>
                  <a:txBody>
                    <a:bodyPr/>
                    <a:lstStyle/>
                    <a:p>
                      <a:pPr algn="ctr"/>
                      <a:r>
                        <a:rPr lang="it-IT" b="1" dirty="0" smtClean="0"/>
                        <a:t>4</a:t>
                      </a:r>
                      <a:endParaRPr lang="it-IT" b="1" dirty="0"/>
                    </a:p>
                  </a:txBody>
                  <a:tcPr anchor="ctr"/>
                </a:tc>
                <a:tc>
                  <a:txBody>
                    <a:bodyPr/>
                    <a:lstStyle/>
                    <a:p>
                      <a:pPr algn="ctr"/>
                      <a:r>
                        <a:rPr lang="it-IT" b="1" dirty="0" smtClean="0"/>
                        <a:t>5</a:t>
                      </a:r>
                      <a:endParaRPr lang="it-IT" b="1" dirty="0"/>
                    </a:p>
                  </a:txBody>
                  <a:tcPr anchor="ctr"/>
                </a:tc>
              </a:tr>
            </a:tbl>
          </a:graphicData>
        </a:graphic>
      </p:graphicFrame>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Overview of responses</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r>
              <a:rPr lang="it-IT" dirty="0" err="1" smtClean="0"/>
              <a:t>Not</a:t>
            </a:r>
            <a:r>
              <a:rPr lang="it-IT" dirty="0" smtClean="0"/>
              <a:t> </a:t>
            </a:r>
            <a:r>
              <a:rPr lang="it-IT" dirty="0" err="1" smtClean="0"/>
              <a:t>supportive</a:t>
            </a:r>
            <a:endParaRPr lang="it-IT" dirty="0" smtClean="0"/>
          </a:p>
          <a:p>
            <a:pPr lvl="1"/>
            <a:r>
              <a:rPr lang="it-IT" dirty="0" smtClean="0"/>
              <a:t>11 </a:t>
            </a:r>
            <a:r>
              <a:rPr lang="it-IT" dirty="0" err="1" smtClean="0"/>
              <a:t>audit</a:t>
            </a:r>
            <a:r>
              <a:rPr lang="it-IT" dirty="0" smtClean="0"/>
              <a:t> </a:t>
            </a:r>
            <a:r>
              <a:rPr lang="it-IT" dirty="0" err="1" smtClean="0"/>
              <a:t>regulators</a:t>
            </a:r>
            <a:r>
              <a:rPr lang="it-IT" dirty="0" smtClean="0"/>
              <a:t> </a:t>
            </a:r>
            <a:r>
              <a:rPr lang="it-IT" dirty="0" err="1" smtClean="0"/>
              <a:t>from</a:t>
            </a:r>
            <a:r>
              <a:rPr lang="it-IT" dirty="0" smtClean="0"/>
              <a:t> EU (</a:t>
            </a:r>
            <a:r>
              <a:rPr lang="it-IT" dirty="0" err="1" smtClean="0"/>
              <a:t>representing</a:t>
            </a:r>
            <a:r>
              <a:rPr lang="it-IT" dirty="0" smtClean="0"/>
              <a:t> </a:t>
            </a:r>
            <a:r>
              <a:rPr lang="it-IT" dirty="0" err="1" smtClean="0"/>
              <a:t>Czech</a:t>
            </a:r>
            <a:r>
              <a:rPr lang="it-IT" dirty="0" smtClean="0"/>
              <a:t> Republic, France, </a:t>
            </a:r>
            <a:r>
              <a:rPr lang="it-IT" dirty="0" err="1" smtClean="0"/>
              <a:t>Luxembourg</a:t>
            </a:r>
            <a:r>
              <a:rPr lang="it-IT" dirty="0" smtClean="0"/>
              <a:t>, Malta, The </a:t>
            </a:r>
            <a:r>
              <a:rPr lang="it-IT" dirty="0" err="1" smtClean="0"/>
              <a:t>Netherlands</a:t>
            </a:r>
            <a:r>
              <a:rPr lang="it-IT" dirty="0" smtClean="0"/>
              <a:t>, </a:t>
            </a:r>
            <a:r>
              <a:rPr lang="it-IT" dirty="0" err="1" smtClean="0"/>
              <a:t>Norway</a:t>
            </a:r>
            <a:r>
              <a:rPr lang="it-IT" dirty="0" smtClean="0"/>
              <a:t>, </a:t>
            </a:r>
            <a:r>
              <a:rPr lang="it-IT" dirty="0" err="1" smtClean="0"/>
              <a:t>Portugal</a:t>
            </a:r>
            <a:r>
              <a:rPr lang="it-IT" dirty="0" smtClean="0"/>
              <a:t>, Romania, Slovenia, </a:t>
            </a:r>
            <a:r>
              <a:rPr lang="it-IT" dirty="0" err="1" smtClean="0"/>
              <a:t>Spain</a:t>
            </a:r>
            <a:r>
              <a:rPr lang="it-IT" dirty="0" smtClean="0"/>
              <a:t> and </a:t>
            </a:r>
            <a:r>
              <a:rPr lang="it-IT" dirty="0" err="1" smtClean="0"/>
              <a:t>Switzerland</a:t>
            </a:r>
            <a:r>
              <a:rPr lang="it-IT" dirty="0" smtClean="0"/>
              <a:t>)</a:t>
            </a:r>
          </a:p>
          <a:p>
            <a:pPr lvl="1"/>
            <a:r>
              <a:rPr lang="it-IT" dirty="0" smtClean="0"/>
              <a:t>ICAC (</a:t>
            </a:r>
            <a:r>
              <a:rPr lang="it-IT" dirty="0" err="1" smtClean="0"/>
              <a:t>Regulator</a:t>
            </a:r>
            <a:r>
              <a:rPr lang="it-IT" dirty="0" smtClean="0"/>
              <a:t> - </a:t>
            </a:r>
            <a:r>
              <a:rPr lang="it-IT" dirty="0" err="1" smtClean="0"/>
              <a:t>Spain</a:t>
            </a:r>
            <a:r>
              <a:rPr lang="it-IT" dirty="0" smtClean="0"/>
              <a:t>)</a:t>
            </a:r>
          </a:p>
          <a:p>
            <a:pPr lvl="1"/>
            <a:r>
              <a:rPr lang="it-IT" dirty="0" smtClean="0"/>
              <a:t>IDW and WPK (</a:t>
            </a:r>
            <a:r>
              <a:rPr lang="it-IT" dirty="0" err="1" smtClean="0"/>
              <a:t>Germany</a:t>
            </a:r>
            <a:r>
              <a:rPr lang="it-IT" dirty="0" smtClean="0"/>
              <a:t>)</a:t>
            </a:r>
          </a:p>
          <a:p>
            <a:r>
              <a:rPr lang="it-IT" dirty="0" smtClean="0"/>
              <a:t>Some </a:t>
            </a:r>
            <a:r>
              <a:rPr lang="it-IT" dirty="0" err="1" smtClean="0"/>
              <a:t>concerns</a:t>
            </a:r>
            <a:endParaRPr lang="it-IT" dirty="0" smtClean="0"/>
          </a:p>
          <a:p>
            <a:pPr lvl="1"/>
            <a:r>
              <a:rPr lang="it-IT" dirty="0" smtClean="0"/>
              <a:t>IOSCO</a:t>
            </a:r>
          </a:p>
          <a:p>
            <a:pPr lvl="1"/>
            <a:r>
              <a:rPr lang="it-IT" dirty="0" smtClean="0"/>
              <a:t>APESB (Australia)</a:t>
            </a:r>
          </a:p>
          <a:p>
            <a:pPr lvl="1"/>
            <a:r>
              <a:rPr lang="it-IT" dirty="0" smtClean="0"/>
              <a:t>ACCA (UK)</a:t>
            </a:r>
          </a:p>
          <a:p>
            <a:pPr lvl="1"/>
            <a:r>
              <a:rPr lang="it-IT" dirty="0" smtClean="0"/>
              <a:t>CPAA (Australia)</a:t>
            </a:r>
          </a:p>
          <a:p>
            <a:pPr lvl="1"/>
            <a:endParaRPr lang="it-IT" dirty="0" smtClean="0"/>
          </a:p>
          <a:p>
            <a:pPr lvl="1">
              <a:buNone/>
            </a:pPr>
            <a:endParaRPr lang="it-IT" dirty="0" smtClean="0"/>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Overview of responses </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r>
              <a:rPr lang="it-IT" dirty="0" smtClean="0"/>
              <a:t>IOSCO </a:t>
            </a:r>
            <a:r>
              <a:rPr lang="it-IT" dirty="0" err="1" smtClean="0"/>
              <a:t>comments</a:t>
            </a:r>
            <a:r>
              <a:rPr lang="it-IT" dirty="0" smtClean="0"/>
              <a:t>:</a:t>
            </a:r>
          </a:p>
          <a:p>
            <a:pPr lvl="1"/>
            <a:r>
              <a:rPr lang="it-IT" dirty="0" smtClean="0"/>
              <a:t>IOSCO </a:t>
            </a:r>
            <a:r>
              <a:rPr lang="it-IT" dirty="0" err="1" smtClean="0"/>
              <a:t>members</a:t>
            </a:r>
            <a:r>
              <a:rPr lang="it-IT" dirty="0" smtClean="0"/>
              <a:t> </a:t>
            </a:r>
            <a:r>
              <a:rPr lang="it-IT" dirty="0" err="1" smtClean="0"/>
              <a:t>have</a:t>
            </a:r>
            <a:r>
              <a:rPr lang="it-IT" dirty="0" smtClean="0"/>
              <a:t> </a:t>
            </a:r>
            <a:r>
              <a:rPr lang="it-IT" dirty="0" err="1" smtClean="0"/>
              <a:t>varying</a:t>
            </a:r>
            <a:r>
              <a:rPr lang="it-IT" dirty="0" smtClean="0"/>
              <a:t> </a:t>
            </a:r>
            <a:r>
              <a:rPr lang="it-IT" dirty="0" err="1" smtClean="0"/>
              <a:t>positions</a:t>
            </a:r>
            <a:r>
              <a:rPr lang="it-IT" dirty="0" smtClean="0"/>
              <a:t> on </a:t>
            </a:r>
            <a:r>
              <a:rPr lang="it-IT" dirty="0" err="1" smtClean="0"/>
              <a:t>direct</a:t>
            </a:r>
            <a:r>
              <a:rPr lang="it-IT" dirty="0" smtClean="0"/>
              <a:t> </a:t>
            </a:r>
            <a:r>
              <a:rPr lang="it-IT" dirty="0" err="1" smtClean="0"/>
              <a:t>assistance</a:t>
            </a:r>
            <a:endParaRPr lang="it-IT" dirty="0" smtClean="0"/>
          </a:p>
          <a:p>
            <a:pPr lvl="1"/>
            <a:r>
              <a:rPr lang="it-IT" dirty="0" err="1" smtClean="0"/>
              <a:t>Should</a:t>
            </a:r>
            <a:r>
              <a:rPr lang="it-IT" dirty="0" smtClean="0"/>
              <a:t> </a:t>
            </a:r>
            <a:r>
              <a:rPr lang="it-IT" dirty="0" err="1" smtClean="0"/>
              <a:t>not</a:t>
            </a:r>
            <a:r>
              <a:rPr lang="it-IT" dirty="0" smtClean="0"/>
              <a:t> </a:t>
            </a:r>
            <a:r>
              <a:rPr lang="it-IT" dirty="0" err="1" smtClean="0"/>
              <a:t>imply</a:t>
            </a:r>
            <a:r>
              <a:rPr lang="it-IT" dirty="0" smtClean="0"/>
              <a:t> </a:t>
            </a:r>
            <a:r>
              <a:rPr lang="it-IT" dirty="0" err="1" smtClean="0"/>
              <a:t>direct</a:t>
            </a:r>
            <a:r>
              <a:rPr lang="it-IT" dirty="0" smtClean="0"/>
              <a:t> </a:t>
            </a:r>
            <a:r>
              <a:rPr lang="it-IT" dirty="0" err="1" smtClean="0"/>
              <a:t>assistance</a:t>
            </a:r>
            <a:r>
              <a:rPr lang="it-IT" dirty="0" smtClean="0"/>
              <a:t> </a:t>
            </a:r>
            <a:r>
              <a:rPr lang="it-IT" dirty="0" err="1" smtClean="0"/>
              <a:t>is</a:t>
            </a:r>
            <a:r>
              <a:rPr lang="it-IT" dirty="0" smtClean="0"/>
              <a:t> appropriate </a:t>
            </a:r>
            <a:r>
              <a:rPr lang="it-IT" dirty="0" err="1" smtClean="0"/>
              <a:t>but</a:t>
            </a:r>
            <a:r>
              <a:rPr lang="it-IT" dirty="0" smtClean="0"/>
              <a:t> </a:t>
            </a:r>
            <a:r>
              <a:rPr lang="it-IT" dirty="0" err="1" smtClean="0"/>
              <a:t>aim</a:t>
            </a:r>
            <a:r>
              <a:rPr lang="it-IT" dirty="0" smtClean="0"/>
              <a:t> </a:t>
            </a:r>
            <a:r>
              <a:rPr lang="it-IT" dirty="0" err="1" smtClean="0"/>
              <a:t>to</a:t>
            </a:r>
            <a:r>
              <a:rPr lang="it-IT" dirty="0" smtClean="0"/>
              <a:t> assist </a:t>
            </a:r>
            <a:r>
              <a:rPr lang="it-IT" dirty="0" err="1" smtClean="0"/>
              <a:t>external</a:t>
            </a:r>
            <a:r>
              <a:rPr lang="it-IT" dirty="0" smtClean="0"/>
              <a:t> </a:t>
            </a:r>
            <a:r>
              <a:rPr lang="it-IT" dirty="0" err="1" smtClean="0"/>
              <a:t>auditors</a:t>
            </a:r>
            <a:r>
              <a:rPr lang="it-IT" dirty="0" smtClean="0"/>
              <a:t> </a:t>
            </a:r>
            <a:r>
              <a:rPr lang="it-IT" dirty="0" err="1" smtClean="0"/>
              <a:t>conduct</a:t>
            </a:r>
            <a:r>
              <a:rPr lang="it-IT" dirty="0" smtClean="0"/>
              <a:t> </a:t>
            </a:r>
            <a:r>
              <a:rPr lang="it-IT" dirty="0" err="1" smtClean="0"/>
              <a:t>their</a:t>
            </a:r>
            <a:r>
              <a:rPr lang="it-IT" dirty="0" smtClean="0"/>
              <a:t> work </a:t>
            </a:r>
            <a:r>
              <a:rPr lang="it-IT" dirty="0" err="1" smtClean="0"/>
              <a:t>where</a:t>
            </a:r>
            <a:r>
              <a:rPr lang="it-IT" dirty="0" smtClean="0"/>
              <a:t> </a:t>
            </a:r>
            <a:r>
              <a:rPr lang="it-IT" dirty="0" err="1" smtClean="0"/>
              <a:t>direct</a:t>
            </a:r>
            <a:r>
              <a:rPr lang="it-IT" dirty="0" smtClean="0"/>
              <a:t> </a:t>
            </a:r>
            <a:r>
              <a:rPr lang="it-IT" dirty="0" err="1" smtClean="0"/>
              <a:t>assistance</a:t>
            </a:r>
            <a:r>
              <a:rPr lang="it-IT" dirty="0" smtClean="0"/>
              <a:t> </a:t>
            </a:r>
            <a:r>
              <a:rPr lang="it-IT" dirty="0" err="1" smtClean="0"/>
              <a:t>is</a:t>
            </a:r>
            <a:r>
              <a:rPr lang="it-IT" dirty="0" smtClean="0"/>
              <a:t> </a:t>
            </a:r>
            <a:r>
              <a:rPr lang="it-IT" dirty="0" err="1" smtClean="0"/>
              <a:t>permitted</a:t>
            </a:r>
            <a:endParaRPr lang="it-IT" dirty="0" smtClean="0"/>
          </a:p>
          <a:p>
            <a:pPr lvl="1"/>
            <a:r>
              <a:rPr lang="it-IT" dirty="0" smtClean="0"/>
              <a:t>IAASB and IESBA </a:t>
            </a:r>
            <a:r>
              <a:rPr lang="it-IT" dirty="0" err="1" smtClean="0"/>
              <a:t>should</a:t>
            </a:r>
            <a:r>
              <a:rPr lang="it-IT" dirty="0" smtClean="0"/>
              <a:t> </a:t>
            </a:r>
            <a:r>
              <a:rPr lang="it-IT" dirty="0" err="1" smtClean="0"/>
              <a:t>jointly</a:t>
            </a:r>
            <a:r>
              <a:rPr lang="it-IT" dirty="0" smtClean="0"/>
              <a:t> </a:t>
            </a:r>
            <a:r>
              <a:rPr lang="it-IT" dirty="0" err="1" smtClean="0"/>
              <a:t>consider</a:t>
            </a:r>
            <a:r>
              <a:rPr lang="it-IT" dirty="0" smtClean="0"/>
              <a:t> </a:t>
            </a:r>
            <a:r>
              <a:rPr lang="it-IT" dirty="0" err="1" smtClean="0"/>
              <a:t>objectivity</a:t>
            </a:r>
            <a:r>
              <a:rPr lang="it-IT" dirty="0" smtClean="0"/>
              <a:t> in </a:t>
            </a:r>
            <a:r>
              <a:rPr lang="it-IT" dirty="0" err="1" smtClean="0"/>
              <a:t>situations</a:t>
            </a:r>
            <a:r>
              <a:rPr lang="it-IT" dirty="0" smtClean="0"/>
              <a:t> </a:t>
            </a:r>
            <a:r>
              <a:rPr lang="it-IT" dirty="0" err="1" smtClean="0"/>
              <a:t>where</a:t>
            </a:r>
            <a:r>
              <a:rPr lang="it-IT" dirty="0" smtClean="0"/>
              <a:t> </a:t>
            </a:r>
            <a:r>
              <a:rPr lang="it-IT" dirty="0" err="1" smtClean="0"/>
              <a:t>direct</a:t>
            </a:r>
            <a:r>
              <a:rPr lang="it-IT" dirty="0" smtClean="0"/>
              <a:t> </a:t>
            </a:r>
            <a:r>
              <a:rPr lang="it-IT" dirty="0" err="1" smtClean="0"/>
              <a:t>assistance</a:t>
            </a:r>
            <a:r>
              <a:rPr lang="it-IT" dirty="0" smtClean="0"/>
              <a:t> </a:t>
            </a:r>
            <a:r>
              <a:rPr lang="it-IT" dirty="0" err="1" smtClean="0"/>
              <a:t>is</a:t>
            </a:r>
            <a:r>
              <a:rPr lang="it-IT" dirty="0" smtClean="0"/>
              <a:t> </a:t>
            </a:r>
            <a:r>
              <a:rPr lang="it-IT" dirty="0" err="1" smtClean="0"/>
              <a:t>permitted</a:t>
            </a:r>
            <a:endParaRPr lang="it-IT" dirty="0" smtClean="0"/>
          </a:p>
          <a:p>
            <a:pPr lvl="1"/>
            <a:r>
              <a:rPr lang="it-IT" dirty="0" err="1" smtClean="0"/>
              <a:t>Safeguarding</a:t>
            </a:r>
            <a:r>
              <a:rPr lang="it-IT" dirty="0" smtClean="0"/>
              <a:t> </a:t>
            </a:r>
            <a:r>
              <a:rPr lang="it-IT" dirty="0" err="1" smtClean="0"/>
              <a:t>requirements</a:t>
            </a:r>
            <a:r>
              <a:rPr lang="it-IT" dirty="0" smtClean="0"/>
              <a:t> </a:t>
            </a:r>
            <a:r>
              <a:rPr lang="it-IT" dirty="0" err="1" smtClean="0"/>
              <a:t>should</a:t>
            </a:r>
            <a:r>
              <a:rPr lang="it-IT" dirty="0" smtClean="0"/>
              <a:t> </a:t>
            </a:r>
            <a:r>
              <a:rPr lang="it-IT" dirty="0" err="1" smtClean="0"/>
              <a:t>be</a:t>
            </a:r>
            <a:r>
              <a:rPr lang="it-IT" dirty="0" smtClean="0"/>
              <a:t> </a:t>
            </a:r>
            <a:r>
              <a:rPr lang="it-IT" dirty="0" err="1" smtClean="0"/>
              <a:t>modified</a:t>
            </a:r>
            <a:r>
              <a:rPr lang="it-IT" dirty="0" smtClean="0"/>
              <a:t> </a:t>
            </a:r>
            <a:r>
              <a:rPr lang="it-IT" dirty="0" err="1" smtClean="0"/>
              <a:t>to</a:t>
            </a:r>
            <a:r>
              <a:rPr lang="it-IT" dirty="0" smtClean="0"/>
              <a:t> cover </a:t>
            </a:r>
            <a:r>
              <a:rPr lang="it-IT" dirty="0" err="1" smtClean="0"/>
              <a:t>following</a:t>
            </a:r>
            <a:r>
              <a:rPr lang="it-IT" dirty="0" smtClean="0"/>
              <a:t> </a:t>
            </a:r>
            <a:r>
              <a:rPr lang="it-IT" dirty="0" err="1" smtClean="0"/>
              <a:t>aspects</a:t>
            </a:r>
            <a:r>
              <a:rPr lang="it-IT" dirty="0" smtClean="0"/>
              <a:t> </a:t>
            </a:r>
            <a:r>
              <a:rPr lang="it-IT" dirty="0" err="1" smtClean="0"/>
              <a:t>of</a:t>
            </a:r>
            <a:r>
              <a:rPr lang="it-IT" dirty="0" smtClean="0"/>
              <a:t> </a:t>
            </a:r>
            <a:r>
              <a:rPr lang="it-IT" dirty="0" err="1" smtClean="0"/>
              <a:t>direct</a:t>
            </a:r>
            <a:r>
              <a:rPr lang="it-IT" dirty="0" smtClean="0"/>
              <a:t> </a:t>
            </a:r>
            <a:r>
              <a:rPr lang="it-IT" dirty="0" err="1" smtClean="0"/>
              <a:t>assistance</a:t>
            </a:r>
            <a:r>
              <a:rPr lang="it-IT" dirty="0" smtClean="0"/>
              <a:t>:</a:t>
            </a:r>
          </a:p>
          <a:p>
            <a:pPr lvl="2"/>
            <a:r>
              <a:rPr lang="it-IT" dirty="0" err="1" smtClean="0"/>
              <a:t>Re-performance</a:t>
            </a:r>
            <a:endParaRPr lang="it-IT" dirty="0" smtClean="0"/>
          </a:p>
          <a:p>
            <a:pPr lvl="2"/>
            <a:r>
              <a:rPr lang="it-IT" dirty="0" err="1" smtClean="0"/>
              <a:t>Should</a:t>
            </a:r>
            <a:r>
              <a:rPr lang="it-IT" dirty="0" smtClean="0"/>
              <a:t> </a:t>
            </a:r>
            <a:r>
              <a:rPr lang="it-IT" dirty="0" err="1" smtClean="0"/>
              <a:t>not</a:t>
            </a:r>
            <a:r>
              <a:rPr lang="it-IT" dirty="0" smtClean="0"/>
              <a:t> </a:t>
            </a:r>
            <a:r>
              <a:rPr lang="it-IT" dirty="0" err="1" smtClean="0"/>
              <a:t>represent</a:t>
            </a:r>
            <a:r>
              <a:rPr lang="it-IT" dirty="0" smtClean="0"/>
              <a:t> </a:t>
            </a:r>
            <a:r>
              <a:rPr lang="it-IT" dirty="0" err="1" smtClean="0"/>
              <a:t>significant</a:t>
            </a:r>
            <a:r>
              <a:rPr lang="it-IT" dirty="0" smtClean="0"/>
              <a:t> </a:t>
            </a:r>
            <a:r>
              <a:rPr lang="it-IT" dirty="0" err="1" smtClean="0"/>
              <a:t>portion</a:t>
            </a:r>
            <a:r>
              <a:rPr lang="it-IT" dirty="0" smtClean="0"/>
              <a:t> </a:t>
            </a:r>
            <a:r>
              <a:rPr lang="it-IT" dirty="0" err="1" smtClean="0"/>
              <a:t>of</a:t>
            </a:r>
            <a:r>
              <a:rPr lang="it-IT" dirty="0" smtClean="0"/>
              <a:t> total </a:t>
            </a:r>
            <a:r>
              <a:rPr lang="it-IT" dirty="0" err="1" smtClean="0"/>
              <a:t>audit</a:t>
            </a:r>
            <a:r>
              <a:rPr lang="it-IT" dirty="0" smtClean="0"/>
              <a:t> work</a:t>
            </a:r>
          </a:p>
          <a:p>
            <a:pPr lvl="2"/>
            <a:r>
              <a:rPr lang="it-IT" dirty="0" err="1" smtClean="0"/>
              <a:t>Should</a:t>
            </a:r>
            <a:r>
              <a:rPr lang="it-IT" dirty="0" smtClean="0"/>
              <a:t> </a:t>
            </a:r>
            <a:r>
              <a:rPr lang="it-IT" dirty="0" err="1" smtClean="0"/>
              <a:t>not</a:t>
            </a:r>
            <a:r>
              <a:rPr lang="it-IT" dirty="0" smtClean="0"/>
              <a:t> include </a:t>
            </a:r>
            <a:r>
              <a:rPr lang="it-IT" dirty="0" err="1" smtClean="0"/>
              <a:t>matters</a:t>
            </a:r>
            <a:r>
              <a:rPr lang="it-IT" dirty="0" smtClean="0"/>
              <a:t> </a:t>
            </a:r>
            <a:r>
              <a:rPr lang="it-IT" dirty="0" err="1" smtClean="0"/>
              <a:t>of</a:t>
            </a:r>
            <a:r>
              <a:rPr lang="it-IT" dirty="0" smtClean="0"/>
              <a:t> high </a:t>
            </a:r>
            <a:r>
              <a:rPr lang="it-IT" dirty="0" err="1" smtClean="0"/>
              <a:t>risk</a:t>
            </a:r>
            <a:r>
              <a:rPr lang="it-IT" dirty="0" smtClean="0"/>
              <a:t> or </a:t>
            </a:r>
            <a:r>
              <a:rPr lang="it-IT" dirty="0" err="1" smtClean="0"/>
              <a:t>of</a:t>
            </a:r>
            <a:r>
              <a:rPr lang="it-IT" dirty="0" smtClean="0"/>
              <a:t> high </a:t>
            </a:r>
            <a:r>
              <a:rPr lang="it-IT" dirty="0" err="1" smtClean="0"/>
              <a:t>judgment</a:t>
            </a:r>
            <a:endParaRPr lang="it-IT" dirty="0" smtClean="0"/>
          </a:p>
          <a:p>
            <a:pPr lvl="2"/>
            <a:r>
              <a:rPr lang="it-IT" dirty="0" err="1" smtClean="0"/>
              <a:t>Should</a:t>
            </a:r>
            <a:r>
              <a:rPr lang="it-IT" dirty="0" smtClean="0"/>
              <a:t> </a:t>
            </a:r>
            <a:r>
              <a:rPr lang="it-IT" dirty="0" err="1" smtClean="0"/>
              <a:t>not</a:t>
            </a:r>
            <a:r>
              <a:rPr lang="it-IT" dirty="0" smtClean="0"/>
              <a:t> </a:t>
            </a:r>
            <a:r>
              <a:rPr lang="it-IT" dirty="0" err="1" smtClean="0"/>
              <a:t>use</a:t>
            </a:r>
            <a:r>
              <a:rPr lang="it-IT" dirty="0" smtClean="0"/>
              <a:t> </a:t>
            </a:r>
            <a:r>
              <a:rPr lang="it-IT" dirty="0" err="1" smtClean="0"/>
              <a:t>direct</a:t>
            </a:r>
            <a:r>
              <a:rPr lang="it-IT" dirty="0" smtClean="0"/>
              <a:t> </a:t>
            </a:r>
            <a:r>
              <a:rPr lang="it-IT" dirty="0" err="1" smtClean="0"/>
              <a:t>assistance</a:t>
            </a:r>
            <a:r>
              <a:rPr lang="it-IT" dirty="0" smtClean="0"/>
              <a:t> </a:t>
            </a:r>
            <a:r>
              <a:rPr lang="it-IT" dirty="0" err="1" smtClean="0"/>
              <a:t>if</a:t>
            </a:r>
            <a:r>
              <a:rPr lang="it-IT" dirty="0" smtClean="0"/>
              <a:t> </a:t>
            </a:r>
            <a:r>
              <a:rPr lang="it-IT" dirty="0" err="1" smtClean="0"/>
              <a:t>there</a:t>
            </a:r>
            <a:r>
              <a:rPr lang="it-IT" dirty="0" smtClean="0"/>
              <a:t> </a:t>
            </a:r>
            <a:r>
              <a:rPr lang="it-IT" dirty="0" err="1" smtClean="0"/>
              <a:t>is</a:t>
            </a:r>
            <a:r>
              <a:rPr lang="it-IT" dirty="0" smtClean="0"/>
              <a:t> </a:t>
            </a:r>
            <a:r>
              <a:rPr lang="it-IT" dirty="0" err="1" smtClean="0"/>
              <a:t>significant</a:t>
            </a:r>
            <a:r>
              <a:rPr lang="it-IT" dirty="0" smtClean="0"/>
              <a:t> </a:t>
            </a:r>
            <a:r>
              <a:rPr lang="it-IT" dirty="0" err="1" smtClean="0"/>
              <a:t>threats</a:t>
            </a:r>
            <a:r>
              <a:rPr lang="it-IT" dirty="0" smtClean="0"/>
              <a:t> </a:t>
            </a:r>
            <a:r>
              <a:rPr lang="it-IT" dirty="0" err="1" smtClean="0"/>
              <a:t>to</a:t>
            </a:r>
            <a:r>
              <a:rPr lang="it-IT" dirty="0" smtClean="0"/>
              <a:t> </a:t>
            </a:r>
            <a:r>
              <a:rPr lang="it-IT" dirty="0" err="1" smtClean="0"/>
              <a:t>objectivity</a:t>
            </a:r>
            <a:r>
              <a:rPr lang="it-IT" dirty="0" smtClean="0"/>
              <a:t> </a:t>
            </a:r>
            <a:r>
              <a:rPr lang="it-IT" dirty="0" err="1" smtClean="0"/>
              <a:t>of</a:t>
            </a:r>
            <a:r>
              <a:rPr lang="it-IT" dirty="0" smtClean="0"/>
              <a:t> the </a:t>
            </a:r>
            <a:r>
              <a:rPr lang="it-IT" dirty="0" err="1" smtClean="0"/>
              <a:t>internal</a:t>
            </a:r>
            <a:r>
              <a:rPr lang="it-IT" dirty="0" smtClean="0"/>
              <a:t> </a:t>
            </a:r>
            <a:r>
              <a:rPr lang="it-IT" dirty="0" err="1" smtClean="0"/>
              <a:t>audit</a:t>
            </a:r>
            <a:r>
              <a:rPr lang="it-IT" dirty="0" smtClean="0"/>
              <a:t> </a:t>
            </a:r>
            <a:r>
              <a:rPr lang="it-IT" dirty="0" err="1" smtClean="0"/>
              <a:t>function</a:t>
            </a:r>
            <a:endParaRPr lang="it-IT" dirty="0" smtClean="0"/>
          </a:p>
          <a:p>
            <a:pPr lvl="1"/>
            <a:r>
              <a:rPr lang="it-IT" dirty="0" err="1" smtClean="0"/>
              <a:t>Reference</a:t>
            </a:r>
            <a:r>
              <a:rPr lang="it-IT" dirty="0" smtClean="0"/>
              <a:t> </a:t>
            </a:r>
            <a:r>
              <a:rPr lang="it-IT" dirty="0" err="1" smtClean="0"/>
              <a:t>to</a:t>
            </a:r>
            <a:r>
              <a:rPr lang="it-IT" dirty="0" smtClean="0"/>
              <a:t> </a:t>
            </a:r>
            <a:r>
              <a:rPr lang="it-IT" dirty="0" err="1" smtClean="0"/>
              <a:t>these</a:t>
            </a:r>
            <a:r>
              <a:rPr lang="it-IT" dirty="0" smtClean="0"/>
              <a:t> </a:t>
            </a:r>
            <a:r>
              <a:rPr lang="it-IT" dirty="0" err="1" smtClean="0"/>
              <a:t>safeguards</a:t>
            </a:r>
            <a:r>
              <a:rPr lang="it-IT" dirty="0" smtClean="0"/>
              <a:t> </a:t>
            </a:r>
            <a:r>
              <a:rPr lang="it-IT" dirty="0" err="1" smtClean="0"/>
              <a:t>should</a:t>
            </a:r>
            <a:r>
              <a:rPr lang="it-IT" dirty="0" smtClean="0"/>
              <a:t> </a:t>
            </a:r>
            <a:r>
              <a:rPr lang="it-IT" dirty="0" err="1" smtClean="0"/>
              <a:t>be</a:t>
            </a:r>
            <a:r>
              <a:rPr lang="it-IT" dirty="0" smtClean="0"/>
              <a:t> </a:t>
            </a:r>
            <a:r>
              <a:rPr lang="it-IT" dirty="0" err="1" smtClean="0"/>
              <a:t>made</a:t>
            </a:r>
            <a:r>
              <a:rPr lang="it-IT" dirty="0" smtClean="0"/>
              <a:t> in the Code </a:t>
            </a:r>
          </a:p>
          <a:p>
            <a:pPr lvl="1">
              <a:buNone/>
            </a:pPr>
            <a:endParaRPr lang="it-IT" dirty="0" smtClean="0"/>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Overview of responses</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r>
              <a:rPr lang="it-IT" dirty="0" err="1" smtClean="0"/>
              <a:t>To</a:t>
            </a:r>
            <a:r>
              <a:rPr lang="it-IT" dirty="0" smtClean="0"/>
              <a:t> </a:t>
            </a:r>
            <a:r>
              <a:rPr lang="it-IT" dirty="0" err="1" smtClean="0"/>
              <a:t>address</a:t>
            </a:r>
            <a:r>
              <a:rPr lang="it-IT" dirty="0" smtClean="0"/>
              <a:t> </a:t>
            </a:r>
            <a:r>
              <a:rPr lang="it-IT" dirty="0" err="1" smtClean="0"/>
              <a:t>concerns</a:t>
            </a:r>
            <a:r>
              <a:rPr lang="it-IT" dirty="0" smtClean="0"/>
              <a:t> </a:t>
            </a:r>
            <a:r>
              <a:rPr lang="it-IT" dirty="0" err="1" smtClean="0"/>
              <a:t>raised</a:t>
            </a:r>
            <a:r>
              <a:rPr lang="it-IT" dirty="0" smtClean="0"/>
              <a:t> in the IOSCO </a:t>
            </a:r>
            <a:r>
              <a:rPr lang="it-IT" dirty="0" err="1" smtClean="0"/>
              <a:t>teleconferences</a:t>
            </a:r>
            <a:r>
              <a:rPr lang="it-IT" dirty="0" smtClean="0"/>
              <a:t> and EAIG meeting the </a:t>
            </a:r>
            <a:r>
              <a:rPr lang="it-IT" dirty="0" err="1" smtClean="0"/>
              <a:t>following</a:t>
            </a:r>
            <a:r>
              <a:rPr lang="it-IT" dirty="0" smtClean="0"/>
              <a:t> </a:t>
            </a:r>
            <a:r>
              <a:rPr lang="it-IT" dirty="0" err="1" smtClean="0"/>
              <a:t>changes</a:t>
            </a:r>
            <a:r>
              <a:rPr lang="it-IT" dirty="0" smtClean="0"/>
              <a:t> are </a:t>
            </a:r>
            <a:r>
              <a:rPr lang="it-IT" dirty="0" err="1" smtClean="0"/>
              <a:t>being</a:t>
            </a:r>
            <a:r>
              <a:rPr lang="it-IT" dirty="0" smtClean="0"/>
              <a:t> </a:t>
            </a:r>
            <a:r>
              <a:rPr lang="it-IT" dirty="0" err="1" smtClean="0"/>
              <a:t>proposed</a:t>
            </a:r>
            <a:r>
              <a:rPr lang="it-IT" dirty="0" smtClean="0"/>
              <a:t> </a:t>
            </a:r>
            <a:r>
              <a:rPr lang="it-IT" dirty="0" err="1" smtClean="0"/>
              <a:t>to</a:t>
            </a:r>
            <a:r>
              <a:rPr lang="it-IT" dirty="0" smtClean="0"/>
              <a:t> ISA 610:</a:t>
            </a:r>
          </a:p>
          <a:p>
            <a:pPr lvl="1"/>
            <a:r>
              <a:rPr lang="it-IT" dirty="0" smtClean="0"/>
              <a:t>IAASB </a:t>
            </a:r>
            <a:r>
              <a:rPr lang="it-IT" dirty="0" err="1" smtClean="0"/>
              <a:t>proposes</a:t>
            </a:r>
            <a:r>
              <a:rPr lang="it-IT" dirty="0" smtClean="0"/>
              <a:t> </a:t>
            </a:r>
            <a:r>
              <a:rPr lang="it-IT" dirty="0" err="1" smtClean="0"/>
              <a:t>adding</a:t>
            </a:r>
            <a:r>
              <a:rPr lang="it-IT" dirty="0" smtClean="0"/>
              <a:t> </a:t>
            </a:r>
            <a:r>
              <a:rPr lang="it-IT" dirty="0" err="1" smtClean="0"/>
              <a:t>guidance</a:t>
            </a:r>
            <a:r>
              <a:rPr lang="it-IT" dirty="0" smtClean="0"/>
              <a:t> on </a:t>
            </a:r>
            <a:r>
              <a:rPr lang="it-IT" dirty="0" err="1" smtClean="0"/>
              <a:t>when</a:t>
            </a:r>
            <a:r>
              <a:rPr lang="it-IT" dirty="0" smtClean="0"/>
              <a:t> </a:t>
            </a:r>
            <a:r>
              <a:rPr lang="it-IT" dirty="0" err="1" smtClean="0"/>
              <a:t>safeguards</a:t>
            </a:r>
            <a:r>
              <a:rPr lang="it-IT" dirty="0" smtClean="0"/>
              <a:t> </a:t>
            </a:r>
            <a:r>
              <a:rPr lang="it-IT" dirty="0" err="1" smtClean="0"/>
              <a:t>would</a:t>
            </a:r>
            <a:r>
              <a:rPr lang="it-IT" dirty="0" smtClean="0"/>
              <a:t> </a:t>
            </a:r>
            <a:r>
              <a:rPr lang="it-IT" dirty="0" err="1" smtClean="0"/>
              <a:t>be</a:t>
            </a:r>
            <a:r>
              <a:rPr lang="it-IT" dirty="0" smtClean="0"/>
              <a:t> </a:t>
            </a:r>
            <a:r>
              <a:rPr lang="it-IT" dirty="0" err="1" smtClean="0"/>
              <a:t>unable</a:t>
            </a:r>
            <a:r>
              <a:rPr lang="it-IT" dirty="0" smtClean="0"/>
              <a:t> </a:t>
            </a:r>
            <a:r>
              <a:rPr lang="it-IT" dirty="0" err="1" smtClean="0"/>
              <a:t>to</a:t>
            </a:r>
            <a:r>
              <a:rPr lang="it-IT" dirty="0" smtClean="0"/>
              <a:t> reduce </a:t>
            </a:r>
            <a:r>
              <a:rPr lang="it-IT" dirty="0" err="1" smtClean="0"/>
              <a:t>threats</a:t>
            </a:r>
            <a:r>
              <a:rPr lang="it-IT" dirty="0" smtClean="0"/>
              <a:t> </a:t>
            </a:r>
            <a:r>
              <a:rPr lang="it-IT" dirty="0" err="1" smtClean="0"/>
              <a:t>to</a:t>
            </a:r>
            <a:r>
              <a:rPr lang="it-IT" dirty="0" smtClean="0"/>
              <a:t> </a:t>
            </a:r>
            <a:r>
              <a:rPr lang="it-IT" dirty="0" err="1" smtClean="0"/>
              <a:t>objectivity</a:t>
            </a:r>
            <a:r>
              <a:rPr lang="it-IT" dirty="0" smtClean="0"/>
              <a:t> </a:t>
            </a:r>
            <a:r>
              <a:rPr lang="it-IT" dirty="0" err="1" smtClean="0"/>
              <a:t>of</a:t>
            </a:r>
            <a:r>
              <a:rPr lang="it-IT" dirty="0" smtClean="0"/>
              <a:t> the </a:t>
            </a:r>
            <a:r>
              <a:rPr lang="it-IT" dirty="0" err="1" smtClean="0"/>
              <a:t>internal</a:t>
            </a:r>
            <a:r>
              <a:rPr lang="it-IT" dirty="0" smtClean="0"/>
              <a:t> auditor </a:t>
            </a:r>
            <a:r>
              <a:rPr lang="it-IT" dirty="0" err="1" smtClean="0"/>
              <a:t>to</a:t>
            </a:r>
            <a:r>
              <a:rPr lang="it-IT" dirty="0" smtClean="0"/>
              <a:t> </a:t>
            </a:r>
            <a:r>
              <a:rPr lang="it-IT" dirty="0" err="1" smtClean="0"/>
              <a:t>acceptable</a:t>
            </a:r>
            <a:r>
              <a:rPr lang="it-IT" dirty="0" smtClean="0"/>
              <a:t> </a:t>
            </a:r>
            <a:r>
              <a:rPr lang="it-IT" dirty="0" err="1" smtClean="0"/>
              <a:t>level</a:t>
            </a:r>
            <a:r>
              <a:rPr lang="it-IT" dirty="0" smtClean="0"/>
              <a:t> (</a:t>
            </a:r>
            <a:r>
              <a:rPr lang="it-IT" dirty="0" err="1" smtClean="0"/>
              <a:t>see</a:t>
            </a:r>
            <a:r>
              <a:rPr lang="it-IT" dirty="0" smtClean="0"/>
              <a:t> </a:t>
            </a:r>
            <a:r>
              <a:rPr lang="it-IT" dirty="0" err="1" smtClean="0"/>
              <a:t>paragraph</a:t>
            </a:r>
            <a:r>
              <a:rPr lang="it-IT" dirty="0" smtClean="0"/>
              <a:t> A32x)</a:t>
            </a:r>
          </a:p>
          <a:p>
            <a:pPr lvl="1"/>
            <a:r>
              <a:rPr lang="it-IT" dirty="0" err="1" smtClean="0"/>
              <a:t>Wording</a:t>
            </a:r>
            <a:r>
              <a:rPr lang="it-IT" dirty="0" smtClean="0"/>
              <a:t> in </a:t>
            </a:r>
            <a:r>
              <a:rPr lang="it-IT" dirty="0" err="1" smtClean="0"/>
              <a:t>paragraph</a:t>
            </a:r>
            <a:r>
              <a:rPr lang="it-IT" dirty="0" smtClean="0"/>
              <a:t> 27 </a:t>
            </a:r>
            <a:r>
              <a:rPr lang="it-IT" dirty="0" err="1" smtClean="0"/>
              <a:t>to</a:t>
            </a:r>
            <a:r>
              <a:rPr lang="it-IT" dirty="0" smtClean="0"/>
              <a:t> include </a:t>
            </a:r>
            <a:r>
              <a:rPr lang="it-IT" dirty="0" err="1" smtClean="0"/>
              <a:t>requirement</a:t>
            </a:r>
            <a:r>
              <a:rPr lang="it-IT" dirty="0" smtClean="0"/>
              <a:t> </a:t>
            </a:r>
            <a:r>
              <a:rPr lang="it-IT" dirty="0" err="1" smtClean="0"/>
              <a:t>to</a:t>
            </a:r>
            <a:r>
              <a:rPr lang="it-IT" dirty="0" smtClean="0"/>
              <a:t> </a:t>
            </a:r>
            <a:r>
              <a:rPr lang="it-IT" dirty="0" err="1" smtClean="0"/>
              <a:t>make</a:t>
            </a:r>
            <a:r>
              <a:rPr lang="it-IT" dirty="0" smtClean="0"/>
              <a:t> </a:t>
            </a:r>
            <a:r>
              <a:rPr lang="it-IT" dirty="0" err="1" smtClean="0"/>
              <a:t>inquiries</a:t>
            </a:r>
            <a:r>
              <a:rPr lang="it-IT" dirty="0" smtClean="0"/>
              <a:t> </a:t>
            </a:r>
            <a:r>
              <a:rPr lang="it-IT" dirty="0" err="1" smtClean="0"/>
              <a:t>of</a:t>
            </a:r>
            <a:r>
              <a:rPr lang="it-IT" dirty="0" smtClean="0"/>
              <a:t> the </a:t>
            </a:r>
            <a:r>
              <a:rPr lang="it-IT" dirty="0" err="1" smtClean="0"/>
              <a:t>internal</a:t>
            </a:r>
            <a:r>
              <a:rPr lang="it-IT" dirty="0" smtClean="0"/>
              <a:t> auditor</a:t>
            </a:r>
          </a:p>
          <a:p>
            <a:pPr lvl="1"/>
            <a:r>
              <a:rPr lang="it-IT" dirty="0" smtClean="0"/>
              <a:t>“stand-back” </a:t>
            </a:r>
            <a:r>
              <a:rPr lang="it-IT" dirty="0" err="1" smtClean="0"/>
              <a:t>requirement</a:t>
            </a:r>
            <a:r>
              <a:rPr lang="it-IT" dirty="0" smtClean="0"/>
              <a:t> </a:t>
            </a:r>
            <a:r>
              <a:rPr lang="it-IT" dirty="0" err="1" smtClean="0"/>
              <a:t>for</a:t>
            </a:r>
            <a:r>
              <a:rPr lang="it-IT" dirty="0" smtClean="0"/>
              <a:t> auditor </a:t>
            </a:r>
            <a:r>
              <a:rPr lang="it-IT" dirty="0" err="1" smtClean="0"/>
              <a:t>to</a:t>
            </a:r>
            <a:r>
              <a:rPr lang="it-IT" dirty="0" smtClean="0"/>
              <a:t> </a:t>
            </a:r>
            <a:r>
              <a:rPr lang="it-IT" dirty="0" err="1" smtClean="0"/>
              <a:t>evaluate</a:t>
            </a:r>
            <a:r>
              <a:rPr lang="it-IT" dirty="0" smtClean="0"/>
              <a:t> the </a:t>
            </a:r>
            <a:r>
              <a:rPr lang="it-IT" dirty="0" err="1" smtClean="0"/>
              <a:t>planned</a:t>
            </a:r>
            <a:r>
              <a:rPr lang="it-IT" dirty="0" smtClean="0"/>
              <a:t> </a:t>
            </a:r>
            <a:r>
              <a:rPr lang="it-IT" dirty="0" err="1" smtClean="0"/>
              <a:t>use</a:t>
            </a:r>
            <a:r>
              <a:rPr lang="it-IT" dirty="0" smtClean="0"/>
              <a:t> </a:t>
            </a:r>
            <a:r>
              <a:rPr lang="it-IT" dirty="0" err="1" smtClean="0"/>
              <a:t>of</a:t>
            </a:r>
            <a:r>
              <a:rPr lang="it-IT" dirty="0" smtClean="0"/>
              <a:t> the </a:t>
            </a:r>
            <a:r>
              <a:rPr lang="it-IT" dirty="0" err="1" smtClean="0"/>
              <a:t>intrenal</a:t>
            </a:r>
            <a:r>
              <a:rPr lang="it-IT" dirty="0" smtClean="0"/>
              <a:t> </a:t>
            </a:r>
            <a:r>
              <a:rPr lang="it-IT" dirty="0" err="1" smtClean="0"/>
              <a:t>audit</a:t>
            </a:r>
            <a:r>
              <a:rPr lang="it-IT" dirty="0" smtClean="0"/>
              <a:t> </a:t>
            </a:r>
            <a:r>
              <a:rPr lang="it-IT" dirty="0" err="1" smtClean="0"/>
              <a:t>function</a:t>
            </a:r>
            <a:r>
              <a:rPr lang="it-IT" dirty="0" smtClean="0"/>
              <a:t> (</a:t>
            </a:r>
            <a:r>
              <a:rPr lang="it-IT" dirty="0" err="1" smtClean="0"/>
              <a:t>similar</a:t>
            </a:r>
            <a:r>
              <a:rPr lang="it-IT" dirty="0" smtClean="0"/>
              <a:t> </a:t>
            </a:r>
            <a:r>
              <a:rPr lang="it-IT" dirty="0" err="1" smtClean="0"/>
              <a:t>to</a:t>
            </a:r>
            <a:r>
              <a:rPr lang="it-IT" dirty="0" smtClean="0"/>
              <a:t> the stand-back </a:t>
            </a:r>
            <a:r>
              <a:rPr lang="it-IT" dirty="0" err="1" smtClean="0"/>
              <a:t>requirement</a:t>
            </a:r>
            <a:r>
              <a:rPr lang="it-IT" dirty="0" smtClean="0"/>
              <a:t> </a:t>
            </a:r>
            <a:r>
              <a:rPr lang="it-IT" dirty="0" err="1" smtClean="0"/>
              <a:t>for</a:t>
            </a:r>
            <a:r>
              <a:rPr lang="it-IT" dirty="0" smtClean="0"/>
              <a:t> </a:t>
            </a:r>
            <a:r>
              <a:rPr lang="it-IT" dirty="0" err="1" smtClean="0"/>
              <a:t>use</a:t>
            </a:r>
            <a:r>
              <a:rPr lang="it-IT" dirty="0" smtClean="0"/>
              <a:t> </a:t>
            </a:r>
            <a:r>
              <a:rPr lang="it-IT" dirty="0" err="1" smtClean="0"/>
              <a:t>of</a:t>
            </a:r>
            <a:r>
              <a:rPr lang="it-IT" dirty="0" smtClean="0"/>
              <a:t> </a:t>
            </a:r>
            <a:r>
              <a:rPr lang="it-IT" dirty="0" err="1" smtClean="0"/>
              <a:t>direct</a:t>
            </a:r>
            <a:r>
              <a:rPr lang="it-IT" dirty="0" smtClean="0"/>
              <a:t> </a:t>
            </a:r>
            <a:r>
              <a:rPr lang="it-IT" dirty="0" err="1" smtClean="0"/>
              <a:t>assistance</a:t>
            </a:r>
            <a:r>
              <a:rPr lang="it-IT" dirty="0" smtClean="0"/>
              <a:t>)</a:t>
            </a:r>
          </a:p>
          <a:p>
            <a:pPr lvl="1"/>
            <a:r>
              <a:rPr lang="it-IT" dirty="0" smtClean="0"/>
              <a:t>In </a:t>
            </a:r>
            <a:r>
              <a:rPr lang="it-IT" dirty="0" err="1" smtClean="0"/>
              <a:t>paragraph</a:t>
            </a:r>
            <a:r>
              <a:rPr lang="it-IT" dirty="0" smtClean="0"/>
              <a:t> 27 </a:t>
            </a:r>
            <a:r>
              <a:rPr lang="it-IT" dirty="0" err="1" smtClean="0"/>
              <a:t>emphasize</a:t>
            </a:r>
            <a:r>
              <a:rPr lang="it-IT" dirty="0" smtClean="0"/>
              <a:t> the </a:t>
            </a:r>
            <a:r>
              <a:rPr lang="it-IT" dirty="0" err="1" smtClean="0"/>
              <a:t>need</a:t>
            </a:r>
            <a:r>
              <a:rPr lang="it-IT" dirty="0" smtClean="0"/>
              <a:t> </a:t>
            </a:r>
            <a:r>
              <a:rPr lang="it-IT" dirty="0" err="1" smtClean="0"/>
              <a:t>for</a:t>
            </a:r>
            <a:r>
              <a:rPr lang="it-IT" dirty="0" smtClean="0"/>
              <a:t> the </a:t>
            </a:r>
            <a:r>
              <a:rPr lang="it-IT" dirty="0" err="1" smtClean="0"/>
              <a:t>external</a:t>
            </a:r>
            <a:r>
              <a:rPr lang="it-IT" dirty="0" smtClean="0"/>
              <a:t> auditor </a:t>
            </a:r>
            <a:r>
              <a:rPr lang="it-IT" dirty="0" err="1" smtClean="0"/>
              <a:t>to</a:t>
            </a:r>
            <a:r>
              <a:rPr lang="it-IT" dirty="0" smtClean="0"/>
              <a:t> </a:t>
            </a:r>
            <a:r>
              <a:rPr lang="it-IT" dirty="0" err="1" smtClean="0"/>
              <a:t>independently</a:t>
            </a:r>
            <a:r>
              <a:rPr lang="it-IT" dirty="0" smtClean="0"/>
              <a:t> </a:t>
            </a:r>
            <a:r>
              <a:rPr lang="it-IT" dirty="0" err="1" smtClean="0"/>
              <a:t>evaluate</a:t>
            </a:r>
            <a:r>
              <a:rPr lang="it-IT" dirty="0" smtClean="0"/>
              <a:t> the </a:t>
            </a:r>
            <a:r>
              <a:rPr lang="it-IT" dirty="0" err="1" smtClean="0"/>
              <a:t>extent</a:t>
            </a:r>
            <a:r>
              <a:rPr lang="it-IT" dirty="0" smtClean="0"/>
              <a:t> </a:t>
            </a:r>
            <a:r>
              <a:rPr lang="it-IT" dirty="0" err="1" smtClean="0"/>
              <a:t>to</a:t>
            </a:r>
            <a:r>
              <a:rPr lang="it-IT" dirty="0" smtClean="0"/>
              <a:t> </a:t>
            </a:r>
            <a:r>
              <a:rPr lang="it-IT" dirty="0" err="1" smtClean="0"/>
              <a:t>which</a:t>
            </a:r>
            <a:r>
              <a:rPr lang="it-IT" dirty="0" smtClean="0"/>
              <a:t> DA can </a:t>
            </a:r>
            <a:r>
              <a:rPr lang="it-IT" dirty="0" err="1" smtClean="0"/>
              <a:t>be</a:t>
            </a:r>
            <a:r>
              <a:rPr lang="it-IT" dirty="0" smtClean="0"/>
              <a:t> </a:t>
            </a:r>
            <a:r>
              <a:rPr lang="it-IT" dirty="0" err="1" smtClean="0"/>
              <a:t>used</a:t>
            </a:r>
            <a:r>
              <a:rPr lang="it-IT" dirty="0" smtClean="0"/>
              <a:t> </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Conclusions of the combined IAASB and IESBA Task Forces</a:t>
            </a: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pPr marL="0" indent="0">
              <a:spcAft>
                <a:spcPts val="1800"/>
              </a:spcAft>
              <a:buNone/>
            </a:pPr>
            <a:r>
              <a:rPr lang="it-IT" b="1" dirty="0" err="1" smtClean="0"/>
              <a:t>Proposed</a:t>
            </a:r>
            <a:r>
              <a:rPr lang="it-IT" b="1" dirty="0" smtClean="0"/>
              <a:t> </a:t>
            </a:r>
            <a:r>
              <a:rPr lang="it-IT" b="1" dirty="0" err="1" smtClean="0"/>
              <a:t>Revised</a:t>
            </a:r>
            <a:r>
              <a:rPr lang="it-IT" b="1" dirty="0" smtClean="0"/>
              <a:t> </a:t>
            </a:r>
            <a:r>
              <a:rPr lang="it-IT" b="1" dirty="0" err="1" smtClean="0"/>
              <a:t>Definition</a:t>
            </a:r>
            <a:r>
              <a:rPr lang="it-IT" b="1" dirty="0" smtClean="0"/>
              <a:t> </a:t>
            </a:r>
          </a:p>
          <a:p>
            <a:pPr marL="400050" lvl="1" indent="0">
              <a:buNone/>
            </a:pPr>
            <a:r>
              <a:rPr lang="en-US" b="1" i="1" dirty="0" smtClean="0"/>
              <a:t>Engagement team</a:t>
            </a:r>
            <a:r>
              <a:rPr lang="en-US" dirty="0" smtClean="0"/>
              <a:t>—All partners and staff performing the engagement, and any individuals engaged by the firm or a network firm who perform assurance procedures on the engagement. This excludes external experts engaged by the firm or by a network firm. </a:t>
            </a:r>
          </a:p>
          <a:p>
            <a:pPr marL="400050" lvl="1" indent="0">
              <a:buNone/>
            </a:pPr>
            <a:r>
              <a:rPr lang="en-US" dirty="0" smtClean="0"/>
              <a:t>In the case of an audit engagement, the term “engagement team” also excludes individuals within the client’s internal audit function providing direct assistance on the engagement in accordance with ISA 610 (Revised), </a:t>
            </a:r>
            <a:r>
              <a:rPr lang="en-US" i="1" dirty="0" smtClean="0"/>
              <a:t>Using the Work of Internal Auditors.</a:t>
            </a:r>
            <a:r>
              <a:rPr lang="en-US" baseline="30000" dirty="0" smtClean="0"/>
              <a:t>1</a:t>
            </a:r>
            <a:r>
              <a:rPr lang="en-US" i="1" dirty="0" smtClean="0"/>
              <a:t> </a:t>
            </a:r>
            <a:r>
              <a:rPr lang="en-US" dirty="0" smtClean="0"/>
              <a:t>This exclusion is relevant and applies only where such direct assistance is not prohibited by law or regulation.</a:t>
            </a:r>
          </a:p>
          <a:p>
            <a:pPr marL="0" indent="0">
              <a:buNone/>
            </a:pPr>
            <a:endParaRPr lang="en-US" sz="2000" dirty="0" smtClean="0"/>
          </a:p>
          <a:p>
            <a:pPr marL="400050" lvl="1" indent="0">
              <a:buNone/>
            </a:pPr>
            <a:r>
              <a:rPr lang="en-US" sz="1400" dirty="0" smtClean="0"/>
              <a:t> </a:t>
            </a:r>
            <a:r>
              <a:rPr lang="en-US" sz="1400" baseline="30000" dirty="0" smtClean="0"/>
              <a:t>1 </a:t>
            </a:r>
            <a:r>
              <a:rPr lang="en-US" sz="1400" dirty="0" smtClean="0"/>
              <a:t>ISA 610 (Revised) establishes requirements and provides guidance addressing the use of such direct assistance on an audit engagement</a:t>
            </a:r>
            <a:endParaRPr lang="it-IT" sz="1400" dirty="0" smtClean="0"/>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Conclusions of the combined IAASB and IESBA Task Forces</a:t>
            </a: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pPr marL="0" indent="0">
              <a:spcAft>
                <a:spcPts val="1800"/>
              </a:spcAft>
              <a:buNone/>
            </a:pPr>
            <a:r>
              <a:rPr lang="it-IT" b="1" dirty="0" err="1" smtClean="0"/>
              <a:t>Effective</a:t>
            </a:r>
            <a:r>
              <a:rPr lang="it-IT" b="1" dirty="0" smtClean="0"/>
              <a:t> Date</a:t>
            </a:r>
          </a:p>
          <a:p>
            <a:pPr marL="0" indent="0">
              <a:spcAft>
                <a:spcPts val="1800"/>
              </a:spcAft>
              <a:buNone/>
            </a:pPr>
            <a:r>
              <a:rPr lang="it-IT" dirty="0" err="1" smtClean="0"/>
              <a:t>Proposal</a:t>
            </a:r>
            <a:r>
              <a:rPr lang="it-IT" dirty="0" smtClean="0"/>
              <a:t> in </a:t>
            </a:r>
            <a:r>
              <a:rPr lang="it-IT" dirty="0" err="1" smtClean="0"/>
              <a:t>Exposure</a:t>
            </a:r>
            <a:r>
              <a:rPr lang="it-IT" dirty="0" smtClean="0"/>
              <a:t> </a:t>
            </a:r>
            <a:r>
              <a:rPr lang="it-IT" dirty="0" err="1" smtClean="0"/>
              <a:t>Draft—Three</a:t>
            </a:r>
            <a:r>
              <a:rPr lang="it-IT" dirty="0" smtClean="0"/>
              <a:t> </a:t>
            </a:r>
            <a:r>
              <a:rPr lang="it-IT" dirty="0" err="1" smtClean="0"/>
              <a:t>months</a:t>
            </a:r>
            <a:r>
              <a:rPr lang="it-IT" dirty="0" smtClean="0"/>
              <a:t> </a:t>
            </a:r>
            <a:r>
              <a:rPr lang="it-IT" dirty="0" err="1" smtClean="0"/>
              <a:t>after</a:t>
            </a:r>
            <a:r>
              <a:rPr lang="it-IT" dirty="0" smtClean="0"/>
              <a:t> </a:t>
            </a:r>
            <a:r>
              <a:rPr lang="it-IT" dirty="0" err="1" smtClean="0"/>
              <a:t>publication</a:t>
            </a:r>
            <a:r>
              <a:rPr lang="it-IT" dirty="0" smtClean="0"/>
              <a:t> </a:t>
            </a:r>
            <a:r>
              <a:rPr lang="it-IT" dirty="0" err="1" smtClean="0"/>
              <a:t>of</a:t>
            </a:r>
            <a:r>
              <a:rPr lang="it-IT" dirty="0" smtClean="0"/>
              <a:t> </a:t>
            </a:r>
            <a:r>
              <a:rPr lang="it-IT" dirty="0" err="1" smtClean="0"/>
              <a:t>change</a:t>
            </a:r>
            <a:endParaRPr lang="it-IT" dirty="0" smtClean="0"/>
          </a:p>
          <a:p>
            <a:pPr marL="0" indent="0">
              <a:spcAft>
                <a:spcPts val="1800"/>
              </a:spcAft>
              <a:buNone/>
            </a:pPr>
            <a:r>
              <a:rPr lang="it-IT" dirty="0" err="1" smtClean="0"/>
              <a:t>Revised</a:t>
            </a:r>
            <a:r>
              <a:rPr lang="it-IT" dirty="0" smtClean="0"/>
              <a:t> </a:t>
            </a:r>
            <a:r>
              <a:rPr lang="it-IT" dirty="0" err="1" smtClean="0"/>
              <a:t>proposal—Same</a:t>
            </a:r>
            <a:r>
              <a:rPr lang="it-IT" dirty="0" smtClean="0"/>
              <a:t> </a:t>
            </a:r>
            <a:r>
              <a:rPr lang="it-IT" dirty="0" err="1" smtClean="0"/>
              <a:t>effective</a:t>
            </a:r>
            <a:r>
              <a:rPr lang="it-IT" dirty="0" smtClean="0"/>
              <a:t> date </a:t>
            </a:r>
            <a:r>
              <a:rPr lang="it-IT" dirty="0" err="1" smtClean="0"/>
              <a:t>as</a:t>
            </a:r>
            <a:r>
              <a:rPr lang="it-IT" dirty="0" smtClean="0"/>
              <a:t> ISA 610 (</a:t>
            </a:r>
            <a:r>
              <a:rPr lang="it-IT" dirty="0" err="1" smtClean="0"/>
              <a:t>Revised</a:t>
            </a:r>
            <a:r>
              <a:rPr lang="it-IT" dirty="0" smtClean="0"/>
              <a:t>) </a:t>
            </a:r>
            <a:r>
              <a:rPr lang="it-IT" dirty="0" err="1" smtClean="0"/>
              <a:t>which</a:t>
            </a:r>
            <a:r>
              <a:rPr lang="it-IT" dirty="0" smtClean="0"/>
              <a:t> </a:t>
            </a:r>
            <a:r>
              <a:rPr lang="it-IT" dirty="0" err="1" smtClean="0"/>
              <a:t>is</a:t>
            </a:r>
            <a:r>
              <a:rPr lang="it-IT" dirty="0" smtClean="0"/>
              <a:t> </a:t>
            </a:r>
            <a:r>
              <a:rPr lang="it-IT" dirty="0" err="1" smtClean="0"/>
              <a:t>proposed</a:t>
            </a:r>
            <a:r>
              <a:rPr lang="it-IT" dirty="0" smtClean="0"/>
              <a:t> </a:t>
            </a:r>
            <a:r>
              <a:rPr lang="it-IT" dirty="0" err="1" smtClean="0"/>
              <a:t>to</a:t>
            </a:r>
            <a:r>
              <a:rPr lang="it-IT" dirty="0" smtClean="0"/>
              <a:t> </a:t>
            </a:r>
            <a:r>
              <a:rPr lang="it-IT" dirty="0" err="1" smtClean="0"/>
              <a:t>be</a:t>
            </a:r>
            <a:r>
              <a:rPr lang="it-IT" dirty="0" smtClean="0"/>
              <a:t> </a:t>
            </a:r>
            <a:r>
              <a:rPr lang="it-IT" dirty="0" err="1" smtClean="0"/>
              <a:t>for</a:t>
            </a:r>
            <a:r>
              <a:rPr lang="it-IT" dirty="0" smtClean="0"/>
              <a:t> </a:t>
            </a:r>
            <a:r>
              <a:rPr lang="it-IT" dirty="0" err="1" smtClean="0"/>
              <a:t>audits</a:t>
            </a:r>
            <a:r>
              <a:rPr lang="it-IT" dirty="0" smtClean="0"/>
              <a:t> </a:t>
            </a:r>
            <a:r>
              <a:rPr lang="it-IT" dirty="0" err="1" smtClean="0"/>
              <a:t>of</a:t>
            </a:r>
            <a:r>
              <a:rPr lang="it-IT" dirty="0" smtClean="0"/>
              <a:t> </a:t>
            </a:r>
            <a:r>
              <a:rPr lang="it-IT" dirty="0" err="1" smtClean="0"/>
              <a:t>financial</a:t>
            </a:r>
            <a:r>
              <a:rPr lang="it-IT" dirty="0" smtClean="0"/>
              <a:t> </a:t>
            </a:r>
            <a:r>
              <a:rPr lang="it-IT" dirty="0" err="1" smtClean="0"/>
              <a:t>statements</a:t>
            </a:r>
            <a:r>
              <a:rPr lang="it-IT" dirty="0" smtClean="0"/>
              <a:t> </a:t>
            </a:r>
            <a:r>
              <a:rPr lang="it-IT" dirty="0" err="1" smtClean="0"/>
              <a:t>ending</a:t>
            </a:r>
            <a:r>
              <a:rPr lang="it-IT" dirty="0" smtClean="0"/>
              <a:t> on or </a:t>
            </a:r>
            <a:r>
              <a:rPr lang="it-IT" dirty="0" err="1" smtClean="0"/>
              <a:t>after</a:t>
            </a:r>
            <a:r>
              <a:rPr lang="it-IT" dirty="0" smtClean="0"/>
              <a:t> </a:t>
            </a:r>
            <a:r>
              <a:rPr lang="it-IT" dirty="0" err="1" smtClean="0"/>
              <a:t>December</a:t>
            </a:r>
            <a:r>
              <a:rPr lang="it-IT" dirty="0" smtClean="0"/>
              <a:t> 31, 2014  </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Conclusions of the combined IAASB and IESBA Task Forces</a:t>
            </a: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Definition of Engagement Team</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BLUE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IFAC_Powerpoint_template_BLUE RIBBON_IESBA</Template>
  <TotalTime>783</TotalTime>
  <Words>563</Words>
  <Application>Microsoft Office PowerPoint</Application>
  <PresentationFormat>Letter Paper (8.5x11 in)</PresentationFormat>
  <Paragraphs>82</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IFAC_Powerpoint_template_BLUE RIBBON_IESBA</vt:lpstr>
      <vt:lpstr>Definition of Engagement Team</vt:lpstr>
      <vt:lpstr>Overview of responses </vt:lpstr>
      <vt:lpstr>Overview of responses  </vt:lpstr>
      <vt:lpstr>Overview of responses </vt:lpstr>
      <vt:lpstr>Conclusions of the combined IAASB and IESBA Task Forces</vt:lpstr>
      <vt:lpstr>Conclusions of the combined IAASB and IESBA Task Forces</vt:lpstr>
      <vt:lpstr>Conclusions of the combined IAASB and IESBA Task Forces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X100</dc:creator>
  <cp:lastModifiedBy>sluciani</cp:lastModifiedBy>
  <cp:revision>61</cp:revision>
  <cp:lastPrinted>2011-09-27T17:54:21Z</cp:lastPrinted>
  <dcterms:created xsi:type="dcterms:W3CDTF">2012-02-10T19:11:35Z</dcterms:created>
  <dcterms:modified xsi:type="dcterms:W3CDTF">2012-12-10T15:18:58Z</dcterms:modified>
</cp:coreProperties>
</file>