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1" r:id="rId1"/>
  </p:sldMasterIdLst>
  <p:notesMasterIdLst>
    <p:notesMasterId r:id="rId14"/>
  </p:notesMasterIdLst>
  <p:sldIdLst>
    <p:sldId id="260" r:id="rId2"/>
    <p:sldId id="261" r:id="rId3"/>
    <p:sldId id="262" r:id="rId4"/>
    <p:sldId id="264" r:id="rId5"/>
    <p:sldId id="265" r:id="rId6"/>
    <p:sldId id="266" r:id="rId7"/>
    <p:sldId id="267" r:id="rId8"/>
    <p:sldId id="274" r:id="rId9"/>
    <p:sldId id="268" r:id="rId10"/>
    <p:sldId id="277" r:id="rId11"/>
    <p:sldId id="281" r:id="rId12"/>
    <p:sldId id="279" r:id="rId13"/>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rhughes" initials="prh" lastIdx="5"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82" autoAdjust="0"/>
    <p:restoredTop sz="94638" autoAdjust="0"/>
  </p:normalViewPr>
  <p:slideViewPr>
    <p:cSldViewPr showGuides="1">
      <p:cViewPr varScale="1">
        <p:scale>
          <a:sx n="110" d="100"/>
          <a:sy n="110" d="100"/>
        </p:scale>
        <p:origin x="-1020" y="-84"/>
      </p:cViewPr>
      <p:guideLst>
        <p:guide orient="horz" pos="1493"/>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12/6/2012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xmlns=""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198960"/>
            <a:ext cx="9144000" cy="3942159"/>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6" name="Picture 6" descr="Ribbon_green_1.25in_width.pn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2514600" y="1195388"/>
            <a:ext cx="66294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549316"/>
            <a:ext cx="2058988" cy="449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267200" y="1257300"/>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48041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5" name="Picture 9" descr="IFAC_Logo_MASTERcolor_092711-CS4.png"/>
          <p:cNvPicPr>
            <a:picLocks noChangeAspect="1"/>
          </p:cNvPicPr>
          <p:nvPr userDrawn="1"/>
        </p:nvPicPr>
        <p:blipFill>
          <a:blip r:embed="rId2"/>
          <a:stretch>
            <a:fillRect/>
          </a:stretch>
        </p:blipFill>
        <p:spPr bwMode="auto">
          <a:xfrm>
            <a:off x="3098597" y="1650244"/>
            <a:ext cx="2946809" cy="642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userDrawn="1"/>
        </p:nvSpPr>
        <p:spPr>
          <a:xfrm>
            <a:off x="3462103"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xmlns="" val="6392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223067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5791200" cy="481013"/>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200151"/>
            <a:ext cx="5111750" cy="32004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200151"/>
            <a:ext cx="3084513" cy="32003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1" y="3305176"/>
            <a:ext cx="8113713" cy="1021556"/>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1"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694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3364652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8"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233233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08753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200150"/>
            <a:ext cx="8458200" cy="3143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extLst>
      <p:ext uri="{BB962C8B-B14F-4D97-AF65-F5344CB8AC3E}">
        <p14:creationId xmlns:p14="http://schemas.microsoft.com/office/powerpoint/2010/main" xmlns="" val="63929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7" descr="Ribbon_green_top.png"/>
          <p:cNvPicPr>
            <a:picLocks noChangeAspect="1"/>
          </p:cNvPicPr>
          <p:nvPr/>
        </p:nvPicPr>
        <p:blipFill>
          <a:blip r:embed="rId12">
            <a:extLst>
              <a:ext uri="{28A0092B-C50C-407E-A947-70E740481C1C}">
                <a14:useLocalDpi xmlns:a14="http://schemas.microsoft.com/office/drawing/2010/main" xmlns="" val="0"/>
              </a:ext>
            </a:extLst>
          </a:blip>
          <a:srcRect/>
          <a:stretch>
            <a:fillRect/>
          </a:stretch>
        </p:blipFill>
        <p:spPr bwMode="auto">
          <a:xfrm>
            <a:off x="-6350" y="1"/>
            <a:ext cx="9131300" cy="9263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381000" y="28575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5364" name="Rectangle 3"/>
          <p:cNvSpPr>
            <a:spLocks noGrp="1" noChangeArrowheads="1"/>
          </p:cNvSpPr>
          <p:nvPr>
            <p:ph type="body" idx="1"/>
          </p:nvPr>
        </p:nvSpPr>
        <p:spPr bwMode="auto">
          <a:xfrm>
            <a:off x="381000" y="1143000"/>
            <a:ext cx="84582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365" name="Picture 6" descr="IFAC_Logo_MASTERcolor_092711-CS4.png"/>
          <p:cNvPicPr>
            <a:picLocks noChangeAspect="1"/>
          </p:cNvPicPr>
          <p:nvPr/>
        </p:nvPicPr>
        <p:blipFill>
          <a:blip r:embed="rId13"/>
          <a:stretch>
            <a:fillRect/>
          </a:stretch>
        </p:blipFill>
        <p:spPr bwMode="auto">
          <a:xfrm>
            <a:off x="381000" y="4762504"/>
            <a:ext cx="1096963" cy="239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7" name="Rectangle 5"/>
          <p:cNvSpPr>
            <a:spLocks noChangeArrowheads="1"/>
          </p:cNvSpPr>
          <p:nvPr/>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7" name="Slide Number Placeholder 3"/>
          <p:cNvSpPr txBox="1">
            <a:spLocks noGrp="1"/>
          </p:cNvSpPr>
          <p:nvPr userDrawn="1"/>
        </p:nvSpPr>
        <p:spPr bwMode="auto">
          <a:xfrm>
            <a:off x="6424616" y="4824412"/>
            <a:ext cx="2414587" cy="11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a:t>
            </a:r>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46" r:id="rId3"/>
    <p:sldLayoutId id="2147483847" r:id="rId4"/>
    <p:sldLayoutId id="2147483832" r:id="rId5"/>
    <p:sldLayoutId id="2147483833" r:id="rId6"/>
    <p:sldLayoutId id="2147483834" r:id="rId7"/>
    <p:sldLayoutId id="2147483835" r:id="rId8"/>
    <p:sldLayoutId id="2147483836" r:id="rId9"/>
    <p:sldLayoutId id="2147483845" r:id="rId10"/>
  </p:sldLayoutIdLst>
  <p:hf hdr="0" ftr="0" dt="0"/>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5664200" y="3343276"/>
            <a:ext cx="18473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a:p>
        </p:txBody>
      </p:sp>
      <p:sp>
        <p:nvSpPr>
          <p:cNvPr id="2" name="Title 1"/>
          <p:cNvSpPr>
            <a:spLocks noGrp="1"/>
          </p:cNvSpPr>
          <p:nvPr>
            <p:ph type="ctrTitle"/>
          </p:nvPr>
        </p:nvSpPr>
        <p:spPr/>
        <p:txBody>
          <a:bodyPr/>
          <a:lstStyle/>
          <a:p>
            <a:r>
              <a:rPr lang="en-US" sz="2800" dirty="0" smtClean="0">
                <a:latin typeface="Arial" charset="0"/>
              </a:rPr>
              <a:t>Conflicts of Interest </a:t>
            </a:r>
            <a:endParaRPr lang="en-US" sz="2800" dirty="0"/>
          </a:p>
        </p:txBody>
      </p:sp>
      <p:sp>
        <p:nvSpPr>
          <p:cNvPr id="4" name="Subtitle 3"/>
          <p:cNvSpPr>
            <a:spLocks noGrp="1"/>
          </p:cNvSpPr>
          <p:nvPr>
            <p:ph type="subTitle" idx="1"/>
          </p:nvPr>
        </p:nvSpPr>
        <p:spPr>
          <a:xfrm>
            <a:off x="4267200" y="2484834"/>
            <a:ext cx="3810000" cy="1458515"/>
          </a:xfrm>
        </p:spPr>
        <p:txBody>
          <a:bodyPr/>
          <a:lstStyle/>
          <a:p>
            <a:r>
              <a:rPr lang="en-US" sz="2800" dirty="0" smtClean="0">
                <a:latin typeface="Arial" charset="0"/>
              </a:rPr>
              <a:t>Peter Hughes</a:t>
            </a:r>
          </a:p>
          <a:p>
            <a:r>
              <a:rPr lang="en-US" sz="2800" dirty="0" smtClean="0">
                <a:latin typeface="Arial" charset="0"/>
              </a:rPr>
              <a:t>IESBA  December 2012</a:t>
            </a:r>
          </a:p>
          <a:p>
            <a:r>
              <a:rPr lang="en-US" sz="2800" dirty="0" smtClean="0">
                <a:latin typeface="Arial" charset="0"/>
              </a:rPr>
              <a:t>New York, USA </a:t>
            </a:r>
            <a:endParaRPr lang="en-US" sz="2800" dirty="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Professional Judgment: The professional accountant shall determine whether the significance of the conflict of interest is such that specific disclosure and </a:t>
            </a:r>
            <a:r>
              <a:rPr lang="en-US" sz="2000" u="sng" dirty="0" smtClean="0"/>
              <a:t>explicit </a:t>
            </a:r>
            <a:r>
              <a:rPr lang="en-US" sz="2000" dirty="0" smtClean="0"/>
              <a:t>consent is necessary.</a:t>
            </a:r>
          </a:p>
          <a:p>
            <a:r>
              <a:rPr lang="en-US" sz="2000" dirty="0" smtClean="0"/>
              <a:t>External notification of a Conflict: </a:t>
            </a:r>
            <a:r>
              <a:rPr lang="en-US" sz="2000" u="sng" dirty="0" smtClean="0"/>
              <a:t>This includes matters notified by external parties, for example clients or potential clients. </a:t>
            </a:r>
            <a:endParaRPr lang="en-US" sz="2000" dirty="0" smtClean="0"/>
          </a:p>
          <a:p>
            <a:r>
              <a:rPr lang="en-US" sz="2000" dirty="0" smtClean="0"/>
              <a:t>Confidentiality: </a:t>
            </a:r>
            <a:r>
              <a:rPr lang="en-US" sz="2000" u="sng" dirty="0" smtClean="0"/>
              <a:t>the professional accountant in public practice shall remain alert to the fundamental principle of confidentiality</a:t>
            </a:r>
            <a:r>
              <a:rPr lang="en-US" sz="2000" dirty="0" smtClean="0"/>
              <a:t>.  Moved from 220.10 to 220.4 </a:t>
            </a:r>
            <a:r>
              <a:rPr lang="en-US" sz="2000" dirty="0" smtClean="0">
                <a:solidFill>
                  <a:schemeClr val="tx2">
                    <a:lumMod val="75000"/>
                    <a:lumOff val="25000"/>
                  </a:schemeClr>
                </a:solidFill>
              </a:rPr>
              <a:t>to provide greater emphasis</a:t>
            </a:r>
            <a:r>
              <a:rPr lang="en-US" sz="2000" dirty="0" smtClean="0"/>
              <a:t>.</a:t>
            </a:r>
          </a:p>
          <a:p>
            <a:pPr>
              <a:buNone/>
            </a:pPr>
            <a:endParaRPr lang="en-US" sz="1600" dirty="0" smtClean="0"/>
          </a:p>
          <a:p>
            <a:endParaRPr lang="en-US" dirty="0"/>
          </a:p>
        </p:txBody>
      </p:sp>
      <p:sp>
        <p:nvSpPr>
          <p:cNvPr id="3" name="Title 2"/>
          <p:cNvSpPr>
            <a:spLocks noGrp="1"/>
          </p:cNvSpPr>
          <p:nvPr>
            <p:ph type="title"/>
          </p:nvPr>
        </p:nvSpPr>
        <p:spPr/>
        <p:txBody>
          <a:bodyPr/>
          <a:lstStyle/>
          <a:p>
            <a:r>
              <a:rPr lang="en-US" dirty="0" smtClean="0"/>
              <a:t>Other issues raised at CAG</a:t>
            </a:r>
            <a:endParaRPr lang="en-US" dirty="0"/>
          </a:p>
        </p:txBody>
      </p:sp>
      <p:sp>
        <p:nvSpPr>
          <p:cNvPr id="4" name="Subtitle 3"/>
          <p:cNvSpPr>
            <a:spLocks noGrp="1"/>
          </p:cNvSpPr>
          <p:nvPr>
            <p:ph type="subTitle" idx="10"/>
          </p:nvPr>
        </p:nvSpPr>
        <p:spPr/>
        <p:txBody>
          <a:bodyPr/>
          <a:lstStyle/>
          <a:p>
            <a:r>
              <a:rPr lang="en-US" dirty="0" smtClean="0"/>
              <a:t>Conflicts of Interest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Paragraph regarding when to discontinue or terminate (220.5) was given greater prominence in response to CAG comments in particular.</a:t>
            </a:r>
          </a:p>
          <a:p>
            <a:r>
              <a:rPr lang="en-US" dirty="0" smtClean="0"/>
              <a:t>New paragraph (220.11) added to clarify the need to decline or discontinue where consent is refused or withdrawn.</a:t>
            </a:r>
            <a:endParaRPr lang="en-US" dirty="0"/>
          </a:p>
        </p:txBody>
      </p:sp>
      <p:sp>
        <p:nvSpPr>
          <p:cNvPr id="3" name="Title 2"/>
          <p:cNvSpPr>
            <a:spLocks noGrp="1"/>
          </p:cNvSpPr>
          <p:nvPr>
            <p:ph type="title"/>
          </p:nvPr>
        </p:nvSpPr>
        <p:spPr/>
        <p:txBody>
          <a:bodyPr/>
          <a:lstStyle/>
          <a:p>
            <a:r>
              <a:rPr lang="en-US" dirty="0" smtClean="0"/>
              <a:t>Other changes</a:t>
            </a:r>
            <a:endParaRPr lang="en-US" dirty="0"/>
          </a:p>
        </p:txBody>
      </p:sp>
      <p:sp>
        <p:nvSpPr>
          <p:cNvPr id="4" name="Subtitle 3"/>
          <p:cNvSpPr>
            <a:spLocks noGrp="1"/>
          </p:cNvSpPr>
          <p:nvPr>
            <p:ph type="subTitle" idx="10"/>
          </p:nvPr>
        </p:nvSpPr>
        <p:spPr/>
        <p:txBody>
          <a:bodyPr/>
          <a:lstStyle/>
          <a:p>
            <a:r>
              <a:rPr lang="en-US" dirty="0" smtClean="0"/>
              <a:t>Conflicts of Interest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Almost all respondents supportive of Section 310 in ED, including third party test.</a:t>
            </a:r>
          </a:p>
          <a:p>
            <a:r>
              <a:rPr lang="en-US" sz="2000" dirty="0" smtClean="0"/>
              <a:t>No comments made at CAG</a:t>
            </a:r>
          </a:p>
          <a:p>
            <a:r>
              <a:rPr lang="en-US" sz="2000" dirty="0" smtClean="0"/>
              <a:t>Task Force aligned Section 310 with Section 220 as far as possible.</a:t>
            </a:r>
          </a:p>
          <a:p>
            <a:r>
              <a:rPr lang="en-US" sz="2000" dirty="0" smtClean="0"/>
              <a:t>Respondents again noted subjectivity of third party test.</a:t>
            </a:r>
          </a:p>
          <a:p>
            <a:r>
              <a:rPr lang="en-US" sz="2000" dirty="0" smtClean="0"/>
              <a:t>Almost all respondents supportive of  conforming changes to Sections 320 and 340.</a:t>
            </a:r>
          </a:p>
          <a:p>
            <a:r>
              <a:rPr lang="en-US" sz="2000" dirty="0" smtClean="0"/>
              <a:t>Some editorial changes made to Sections 320 &amp; 340.</a:t>
            </a:r>
          </a:p>
          <a:p>
            <a:endParaRPr lang="en-US" sz="2000" dirty="0" smtClean="0"/>
          </a:p>
          <a:p>
            <a:endParaRPr lang="en-US" sz="2000" dirty="0"/>
          </a:p>
        </p:txBody>
      </p:sp>
      <p:sp>
        <p:nvSpPr>
          <p:cNvPr id="3" name="Title 2"/>
          <p:cNvSpPr>
            <a:spLocks noGrp="1"/>
          </p:cNvSpPr>
          <p:nvPr>
            <p:ph type="title"/>
          </p:nvPr>
        </p:nvSpPr>
        <p:spPr/>
        <p:txBody>
          <a:bodyPr/>
          <a:lstStyle/>
          <a:p>
            <a:r>
              <a:rPr lang="en-US" dirty="0" smtClean="0"/>
              <a:t>Sections 310, 320, 340</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a:t>
            </a:r>
            <a:r>
              <a:rPr lang="en-US" dirty="0" smtClean="0">
                <a:latin typeface="Arial" charset="0"/>
              </a:rPr>
              <a:t>Interest</a:t>
            </a:r>
            <a:endParaRPr lang="en-US" dirty="0" smtClean="0">
              <a:latin typeface="Arial" charset="0"/>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endParaRPr lang="en-US" sz="2000" dirty="0" smtClean="0">
              <a:latin typeface="Arial" charset="0"/>
            </a:endParaRPr>
          </a:p>
          <a:p>
            <a:r>
              <a:rPr lang="en-US" sz="2000" dirty="0" smtClean="0">
                <a:latin typeface="Arial" charset="0"/>
              </a:rPr>
              <a:t>Project approved October 2009</a:t>
            </a:r>
          </a:p>
          <a:p>
            <a:r>
              <a:rPr lang="en-US" sz="2000" dirty="0" smtClean="0">
                <a:latin typeface="Arial" charset="0"/>
              </a:rPr>
              <a:t>ED issued December 2011</a:t>
            </a:r>
          </a:p>
          <a:p>
            <a:r>
              <a:rPr lang="en-US" sz="2000" dirty="0" smtClean="0">
                <a:latin typeface="Arial" charset="0"/>
              </a:rPr>
              <a:t>IESBA June 2012: First read of Section 220 post exposure</a:t>
            </a:r>
          </a:p>
          <a:p>
            <a:r>
              <a:rPr lang="en-US" sz="2000" dirty="0" smtClean="0">
                <a:latin typeface="Arial" charset="0"/>
              </a:rPr>
              <a:t>CAG September 2012</a:t>
            </a:r>
          </a:p>
          <a:p>
            <a:r>
              <a:rPr lang="en-US" sz="2000" dirty="0" smtClean="0">
                <a:latin typeface="Arial" charset="0"/>
              </a:rPr>
              <a:t>IESBA December 2012: Final standard presented for approval </a:t>
            </a:r>
          </a:p>
          <a:p>
            <a:endParaRPr lang="en-US" sz="2000" dirty="0" smtClean="0">
              <a:latin typeface="Arial" charset="0"/>
            </a:endParaRPr>
          </a:p>
          <a:p>
            <a:endParaRPr lang="en-US" dirty="0" smtClean="0">
              <a:latin typeface="Arial" charset="0"/>
            </a:endParaRPr>
          </a:p>
          <a:p>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Timeline</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Conflicts of </a:t>
            </a:r>
            <a:r>
              <a:rPr lang="en-US" dirty="0" smtClean="0">
                <a:latin typeface="Arial" charset="0"/>
              </a:rPr>
              <a:t>Interest</a:t>
            </a:r>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latin typeface="Arial" charset="0"/>
              </a:rPr>
              <a:t>To provide more comprehensive guidance on identifying, evaluating and managing conflicts of interest</a:t>
            </a:r>
          </a:p>
          <a:p>
            <a:r>
              <a:rPr lang="en-US" sz="2000" dirty="0" smtClean="0">
                <a:latin typeface="Arial" charset="0"/>
              </a:rPr>
              <a:t>To address issues both for professional accountants in public practice and in business in a broadly similar way</a:t>
            </a:r>
          </a:p>
          <a:p>
            <a:r>
              <a:rPr lang="en-US" sz="2000" dirty="0" smtClean="0">
                <a:latin typeface="Arial" charset="0"/>
              </a:rPr>
              <a:t>To recognize, however, the particular considerations for professional accountants in public practice where conflicts might be created by relationships of other members of the accountant’s firm</a:t>
            </a:r>
          </a:p>
          <a:p>
            <a:endParaRPr lang="en-US" sz="2000" dirty="0"/>
          </a:p>
        </p:txBody>
      </p:sp>
      <p:sp>
        <p:nvSpPr>
          <p:cNvPr id="3" name="Title 2"/>
          <p:cNvSpPr>
            <a:spLocks noGrp="1"/>
          </p:cNvSpPr>
          <p:nvPr>
            <p:ph type="title"/>
          </p:nvPr>
        </p:nvSpPr>
        <p:spPr/>
        <p:txBody>
          <a:bodyPr/>
          <a:lstStyle/>
          <a:p>
            <a:r>
              <a:rPr lang="en-US" dirty="0" smtClean="0"/>
              <a:t>Objective of Project</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a:t>
            </a:r>
            <a:r>
              <a:rPr lang="en-US" dirty="0" smtClean="0">
                <a:latin typeface="Arial" charset="0"/>
              </a:rPr>
              <a:t>Interest</a:t>
            </a:r>
            <a:endParaRPr lang="en-US" dirty="0" smtClean="0">
              <a:latin typeface="Arial" charset="0"/>
            </a:endParaRP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028700"/>
            <a:ext cx="8458200" cy="3086100"/>
          </a:xfrm>
        </p:spPr>
        <p:txBody>
          <a:bodyPr/>
          <a:lstStyle/>
          <a:p>
            <a:r>
              <a:rPr lang="en-US" sz="2000" dirty="0" smtClean="0"/>
              <a:t>June IESBA supported revised description to provide a clearer linkage between the subject of a professional service and the existence of a conflicting interest or relationship, and revised examples.</a:t>
            </a:r>
          </a:p>
          <a:p>
            <a:r>
              <a:rPr lang="en-US" sz="2000" dirty="0" smtClean="0"/>
              <a:t>September CAG supported revised description but raised connection between Conflicts and Independence:</a:t>
            </a:r>
          </a:p>
          <a:p>
            <a:r>
              <a:rPr lang="en-US" sz="2000" u="sng" dirty="0" smtClean="0"/>
              <a:t>When the professional service is an assurance service the professional accountant in public practice shall also comply with the independence requirements of Sections 290 and 291 as appropriate.</a:t>
            </a:r>
            <a:r>
              <a:rPr lang="en-US" sz="2000" strike="sngStrike" dirty="0" smtClean="0"/>
              <a:t> </a:t>
            </a:r>
            <a:endParaRPr lang="en-US" sz="2000" dirty="0" smtClean="0"/>
          </a:p>
          <a:p>
            <a:r>
              <a:rPr lang="en-US" sz="2000" dirty="0" smtClean="0"/>
              <a:t>Examples added, amended and re-ordered. </a:t>
            </a:r>
          </a:p>
          <a:p>
            <a:endParaRPr lang="en-US" sz="2000" dirty="0" smtClean="0"/>
          </a:p>
          <a:p>
            <a:pPr>
              <a:buNone/>
            </a:pPr>
            <a:endParaRPr lang="en-US" dirty="0" smtClean="0"/>
          </a:p>
          <a:p>
            <a:pPr>
              <a:buNone/>
            </a:pPr>
            <a:r>
              <a:rPr lang="en-CA" sz="1400" i="1" dirty="0" smtClean="0"/>
              <a:t>	</a:t>
            </a:r>
            <a:endParaRPr lang="en-US" dirty="0" smtClean="0"/>
          </a:p>
          <a:p>
            <a:endParaRPr lang="en-US" dirty="0"/>
          </a:p>
        </p:txBody>
      </p:sp>
      <p:sp>
        <p:nvSpPr>
          <p:cNvPr id="3" name="Title 2"/>
          <p:cNvSpPr>
            <a:spLocks noGrp="1"/>
          </p:cNvSpPr>
          <p:nvPr>
            <p:ph type="title"/>
          </p:nvPr>
        </p:nvSpPr>
        <p:spPr/>
        <p:txBody>
          <a:bodyPr/>
          <a:lstStyle/>
          <a:p>
            <a:r>
              <a:rPr lang="en-US" dirty="0" smtClean="0"/>
              <a:t>Description &amp; examples of a conflict of interest</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a:t>
            </a:r>
            <a:r>
              <a:rPr lang="en-US" dirty="0" smtClean="0">
                <a:latin typeface="Arial" charset="0"/>
              </a:rPr>
              <a:t>Interest</a:t>
            </a:r>
            <a:endParaRPr lang="en-US" dirty="0" smtClean="0">
              <a:latin typeface="Arial"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June IESBA and September CAG supported third party test.</a:t>
            </a:r>
          </a:p>
          <a:p>
            <a:r>
              <a:rPr lang="en-US" sz="2000" dirty="0" smtClean="0"/>
              <a:t>Wording of third party test aligned with 100.7</a:t>
            </a:r>
          </a:p>
          <a:p>
            <a:r>
              <a:rPr lang="en-US" sz="2000" dirty="0" smtClean="0"/>
              <a:t>Subjective nature of third party test raised by respondents</a:t>
            </a:r>
          </a:p>
          <a:p>
            <a:r>
              <a:rPr lang="en-US" sz="2000" dirty="0" smtClean="0"/>
              <a:t>Task Force draws attention to requests from some respondents to clarify meaning of third party test. Q&amp;A to provide some help?</a:t>
            </a:r>
          </a:p>
          <a:p>
            <a:endParaRPr lang="en-CA" dirty="0" smtClean="0"/>
          </a:p>
          <a:p>
            <a:endParaRPr lang="en-US" dirty="0"/>
          </a:p>
        </p:txBody>
      </p:sp>
      <p:sp>
        <p:nvSpPr>
          <p:cNvPr id="3" name="Title 2"/>
          <p:cNvSpPr>
            <a:spLocks noGrp="1"/>
          </p:cNvSpPr>
          <p:nvPr>
            <p:ph type="title"/>
          </p:nvPr>
        </p:nvSpPr>
        <p:spPr/>
        <p:txBody>
          <a:bodyPr/>
          <a:lstStyle/>
          <a:p>
            <a:r>
              <a:rPr lang="en-US" dirty="0" smtClean="0"/>
              <a:t>Third party test</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a:t>
            </a:r>
            <a:r>
              <a:rPr lang="en-US" dirty="0" smtClean="0">
                <a:latin typeface="Arial" charset="0"/>
              </a:rPr>
              <a:t>Interest</a:t>
            </a:r>
            <a:endParaRPr lang="en-US" dirty="0" smtClean="0">
              <a:latin typeface="Arial" charset="0"/>
            </a:endParaRP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June IESBA in general supported “knows or has reason to believe” threshold.</a:t>
            </a:r>
          </a:p>
          <a:p>
            <a:r>
              <a:rPr lang="en-US" sz="1800" dirty="0" smtClean="0"/>
              <a:t>September CAG: comparison made with threshold in 290 &amp; 291 and suggested strengthening</a:t>
            </a:r>
          </a:p>
          <a:p>
            <a:r>
              <a:rPr lang="en-US" sz="1800" dirty="0" smtClean="0"/>
              <a:t>290/291 are limited to interests and relationships with the audit/assurance client itself, while 220 applies more broadly to </a:t>
            </a:r>
            <a:r>
              <a:rPr lang="en-US" sz="1800" i="1" dirty="0" smtClean="0"/>
              <a:t>any</a:t>
            </a:r>
            <a:r>
              <a:rPr lang="en-US" sz="1800" dirty="0" smtClean="0"/>
              <a:t> interests and relationships when performing any service for any client</a:t>
            </a:r>
          </a:p>
          <a:p>
            <a:r>
              <a:rPr lang="en-US" sz="1800" dirty="0" smtClean="0"/>
              <a:t>Changes made: Linked more clearly to identification process for networks with separate paragraph in 220.7; and strengthening with “having made enquiries as appropriate”</a:t>
            </a:r>
          </a:p>
          <a:p>
            <a:endParaRPr lang="en-US" sz="2000" dirty="0"/>
          </a:p>
        </p:txBody>
      </p:sp>
      <p:sp>
        <p:nvSpPr>
          <p:cNvPr id="3" name="Title 2"/>
          <p:cNvSpPr>
            <a:spLocks noGrp="1"/>
          </p:cNvSpPr>
          <p:nvPr>
            <p:ph type="title"/>
          </p:nvPr>
        </p:nvSpPr>
        <p:spPr/>
        <p:txBody>
          <a:bodyPr/>
          <a:lstStyle/>
          <a:p>
            <a:r>
              <a:rPr lang="en-US" dirty="0" smtClean="0"/>
              <a:t>“Reason to believe” threshold for network firms</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a:t>
            </a:r>
            <a:r>
              <a:rPr lang="en-US" dirty="0" smtClean="0">
                <a:latin typeface="Arial" charset="0"/>
              </a:rPr>
              <a:t>Interest</a:t>
            </a:r>
            <a:endParaRPr lang="en-US" dirty="0" smtClean="0">
              <a:latin typeface="Arial" charset="0"/>
            </a:endParaRP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1800" dirty="0" smtClean="0"/>
              <a:t>June IESBA and September CAG proposed greater clarity on disclosure and consent</a:t>
            </a:r>
          </a:p>
          <a:p>
            <a:r>
              <a:rPr lang="en-CA" sz="1800" dirty="0" smtClean="0"/>
              <a:t>Changes made to clarify types of disclosure and consent:</a:t>
            </a:r>
          </a:p>
          <a:p>
            <a:pPr lvl="1"/>
            <a:r>
              <a:rPr lang="en-CA" dirty="0" smtClean="0"/>
              <a:t>General disclosure (e.g. standard T&amp;Cs) and general consent</a:t>
            </a:r>
          </a:p>
          <a:p>
            <a:pPr lvl="1"/>
            <a:r>
              <a:rPr lang="en-CA" dirty="0" smtClean="0"/>
              <a:t>Specific disclosure and explicit consent</a:t>
            </a:r>
          </a:p>
          <a:p>
            <a:pPr lvl="1"/>
            <a:r>
              <a:rPr lang="en-CA" dirty="0" smtClean="0"/>
              <a:t>Implied consent clarified with a description</a:t>
            </a:r>
          </a:p>
          <a:p>
            <a:r>
              <a:rPr lang="en-CA" sz="1800" dirty="0" smtClean="0"/>
              <a:t>Ultimate test of conflicts involving self interest is “</a:t>
            </a:r>
            <a:r>
              <a:rPr lang="en-US" sz="1800" dirty="0" smtClean="0"/>
              <a:t>shall not allow a conflict of interest to compromise professional or business judgment”</a:t>
            </a:r>
          </a:p>
          <a:p>
            <a:r>
              <a:rPr lang="en-US" sz="1800" dirty="0" smtClean="0"/>
              <a:t>It is generally necessary to disclose and obtain consent if safeguards have reduced the threats to an acceptable level</a:t>
            </a:r>
          </a:p>
          <a:p>
            <a:endParaRPr lang="en-CA" sz="1800" dirty="0" smtClean="0"/>
          </a:p>
          <a:p>
            <a:pPr>
              <a:buNone/>
            </a:pPr>
            <a:endParaRPr lang="en-CA" sz="1600" dirty="0" smtClean="0"/>
          </a:p>
          <a:p>
            <a:endParaRPr lang="en-CA" sz="1600" dirty="0" smtClean="0"/>
          </a:p>
        </p:txBody>
      </p:sp>
      <p:sp>
        <p:nvSpPr>
          <p:cNvPr id="3" name="Title 2"/>
          <p:cNvSpPr>
            <a:spLocks noGrp="1"/>
          </p:cNvSpPr>
          <p:nvPr>
            <p:ph type="title"/>
          </p:nvPr>
        </p:nvSpPr>
        <p:spPr/>
        <p:txBody>
          <a:bodyPr/>
          <a:lstStyle/>
          <a:p>
            <a:r>
              <a:rPr lang="en-US" dirty="0" smtClean="0"/>
              <a:t>Disclosure and Consent</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a:t>
            </a:r>
            <a:r>
              <a:rPr lang="en-US" dirty="0" smtClean="0">
                <a:latin typeface="Arial" charset="0"/>
              </a:rPr>
              <a:t>Interest</a:t>
            </a:r>
            <a:endParaRPr lang="en-US" dirty="0" smtClean="0">
              <a:latin typeface="Arial" charset="0"/>
            </a:endParaRP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000" dirty="0" smtClean="0"/>
              <a:t>September CAG proposed documentation of safeguards and consent should be stronger</a:t>
            </a:r>
          </a:p>
          <a:p>
            <a:r>
              <a:rPr lang="en-CA" sz="2000" dirty="0" smtClean="0"/>
              <a:t>Task Force is of the view that documentation </a:t>
            </a:r>
            <a:r>
              <a:rPr lang="en-US" sz="2000" dirty="0" smtClean="0"/>
              <a:t>does not change the facts and is a judgment for the accountant. Specific disclosure and explicit consent are automatically documented. Documentation is encouraged for verbal and implied consent but should not be mandated by the Code</a:t>
            </a:r>
            <a:endParaRPr lang="en-CA" sz="2000" dirty="0" smtClean="0"/>
          </a:p>
          <a:p>
            <a:endParaRPr lang="en-US" sz="2000" dirty="0"/>
          </a:p>
        </p:txBody>
      </p:sp>
      <p:sp>
        <p:nvSpPr>
          <p:cNvPr id="3" name="Title 2"/>
          <p:cNvSpPr>
            <a:spLocks noGrp="1"/>
          </p:cNvSpPr>
          <p:nvPr>
            <p:ph type="title"/>
          </p:nvPr>
        </p:nvSpPr>
        <p:spPr/>
        <p:txBody>
          <a:bodyPr/>
          <a:lstStyle/>
          <a:p>
            <a:r>
              <a:rPr lang="en-US" dirty="0" smtClean="0"/>
              <a:t>Disclosure and Consent: Documentation</a:t>
            </a:r>
            <a:endParaRPr lang="en-US" dirty="0"/>
          </a:p>
        </p:txBody>
      </p:sp>
      <p:sp>
        <p:nvSpPr>
          <p:cNvPr id="4" name="Subtitle 3"/>
          <p:cNvSpPr>
            <a:spLocks noGrp="1"/>
          </p:cNvSpPr>
          <p:nvPr>
            <p:ph type="subTitle" idx="10"/>
          </p:nvPr>
        </p:nvSpPr>
        <p:spPr/>
        <p:txBody>
          <a:bodyPr/>
          <a:lstStyle/>
          <a:p>
            <a:r>
              <a:rPr lang="en-US" dirty="0" smtClean="0"/>
              <a:t>Conflicts of Interest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Respondents, June IESBA and CAG generally supportive</a:t>
            </a:r>
          </a:p>
          <a:p>
            <a:r>
              <a:rPr lang="en-US" dirty="0" smtClean="0"/>
              <a:t>Change made for IESBA comment:</a:t>
            </a:r>
          </a:p>
          <a:p>
            <a:pPr lvl="1"/>
            <a:r>
              <a:rPr lang="en-US" dirty="0" smtClean="0"/>
              <a:t>The provision was clarified so that it would not apply where implied or general consent has already been obtained by adding “making specific disclosure for the purpose of obtaining explicit consent” to 220.13</a:t>
            </a:r>
          </a:p>
          <a:p>
            <a:pPr lvl="0"/>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When consent cannot be obtained</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a:t>
            </a:r>
            <a:r>
              <a:rPr lang="en-US" dirty="0" smtClean="0">
                <a:latin typeface="Arial" charset="0"/>
              </a:rPr>
              <a:t>Interest</a:t>
            </a:r>
            <a:endParaRPr lang="en-US" dirty="0" smtClean="0">
              <a:latin typeface="Arial" charset="0"/>
            </a:endParaRP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GREEN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IFAC_Powerpoint_template_GREEN RIBBON_IESBA</Template>
  <TotalTime>941</TotalTime>
  <Words>779</Words>
  <Application>Microsoft Office PowerPoint</Application>
  <PresentationFormat>On-screen Show (16:9)</PresentationFormat>
  <Paragraphs>79</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IFAC_Powerpoint_template_GREEN RIBBON_IESBA</vt:lpstr>
      <vt:lpstr>Conflicts of Interest </vt:lpstr>
      <vt:lpstr>Timeline</vt:lpstr>
      <vt:lpstr>Objective of Project</vt:lpstr>
      <vt:lpstr>Description &amp; examples of a conflict of interest</vt:lpstr>
      <vt:lpstr>Third party test</vt:lpstr>
      <vt:lpstr>“Reason to believe” threshold for network firms</vt:lpstr>
      <vt:lpstr>Disclosure and Consent</vt:lpstr>
      <vt:lpstr>Disclosure and Consent: Documentation</vt:lpstr>
      <vt:lpstr>When consent cannot be obtained</vt:lpstr>
      <vt:lpstr>Other issues raised at CAG</vt:lpstr>
      <vt:lpstr>Other changes</vt:lpstr>
      <vt:lpstr>Sections 310, 320, 340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cjackson</dc:creator>
  <cp:lastModifiedBy>cjackson</cp:lastModifiedBy>
  <cp:revision>104</cp:revision>
  <cp:lastPrinted>2011-09-27T17:54:21Z</cp:lastPrinted>
  <dcterms:created xsi:type="dcterms:W3CDTF">2012-06-12T15:09:10Z</dcterms:created>
  <dcterms:modified xsi:type="dcterms:W3CDTF">2012-12-06T16:23:51Z</dcterms:modified>
</cp:coreProperties>
</file>