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75" r:id="rId3"/>
    <p:sldId id="289" r:id="rId4"/>
    <p:sldId id="263" r:id="rId5"/>
    <p:sldId id="288" r:id="rId6"/>
    <p:sldId id="274" r:id="rId7"/>
    <p:sldId id="290" r:id="rId8"/>
    <p:sldId id="264" r:id="rId9"/>
    <p:sldId id="283" r:id="rId10"/>
    <p:sldId id="278" r:id="rId11"/>
    <p:sldId id="292" r:id="rId12"/>
    <p:sldId id="277" r:id="rId13"/>
    <p:sldId id="293" r:id="rId14"/>
    <p:sldId id="273" r:id="rId15"/>
    <p:sldId id="272" r:id="rId16"/>
    <p:sldId id="294" r:id="rId17"/>
    <p:sldId id="285" r:id="rId18"/>
    <p:sldId id="276" r:id="rId19"/>
    <p:sldId id="295" r:id="rId20"/>
    <p:sldId id="296" r:id="rId21"/>
    <p:sldId id="297" r:id="rId22"/>
    <p:sldId id="266" r:id="rId23"/>
    <p:sldId id="298" r:id="rId24"/>
    <p:sldId id="299" r:id="rId25"/>
    <p:sldId id="279" r:id="rId2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issa Langlois" initials="ML" lastIdx="2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18"/>
      </p:cViewPr>
      <p:guideLst>
        <p:guide orient="horz" pos="100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4292E-DFFB-4C27-BE6E-3CEEDBC4468F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D64EF-449A-46F7-957F-DFDBAC1D2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45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6E9C9-FD35-428E-A142-55AC8C8951A8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27812-6FDC-4A92-B115-B5093AC08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4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95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95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62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31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42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42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42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7812-6FDC-4A92-B115-B5093AC0830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18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E6D8-A59B-43A9-96F1-FC4BEAD2CE4A}" type="datetime1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9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48A-004D-4EAB-98B4-0C0EB3BBA98F}" type="datetime1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CFEB4-33B6-4CC5-B19E-31BE7C6065CD}" type="datetime1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1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E4BA2-13DA-4D52-BC50-F72A1E765B62}" type="datetime1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45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1F72-BD18-42D5-A93B-D37130F52D0D}" type="datetime1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4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8547-A8AD-4315-82F5-F31ECCD0544A}" type="datetime1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0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1A10-39BD-4A96-80C4-3A0E549A755E}" type="datetime1">
              <a:rPr lang="en-US" smtClean="0"/>
              <a:t>12/7/2012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95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33E39-DF81-46AD-8555-921B36613C1F}" type="datetime1">
              <a:rPr lang="en-US" smtClean="0"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57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FFDD-06F5-4345-ACB5-2365A34293AD}" type="datetime1">
              <a:rPr lang="en-US" smtClean="0"/>
              <a:t>12/7/2012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5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7448-438B-4EBD-8A07-141EB5CF47E4}" type="datetime1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9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8A0-1628-469C-BFDE-9282C7883E71}" type="datetime1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4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B096-F4C9-4422-8AD8-4DA02A46BF90}" type="datetime1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DDBE-88A7-41F9-BA4C-EF41EBF6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5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ica.ca/enhancing-audit-quality-canadian-perspective/item64401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3124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85454" y="4191000"/>
            <a:ext cx="7079673" cy="1752600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en-US" i="1" dirty="0" smtClean="0"/>
              <a:t>Auditor Independence</a:t>
            </a:r>
          </a:p>
          <a:p>
            <a:pPr algn="r">
              <a:spcBef>
                <a:spcPts val="0"/>
              </a:spcBef>
            </a:pPr>
            <a:endParaRPr lang="en-US" sz="2000" i="1" dirty="0" smtClean="0"/>
          </a:p>
          <a:p>
            <a:pPr algn="r">
              <a:spcBef>
                <a:spcPts val="0"/>
              </a:spcBef>
            </a:pPr>
            <a:r>
              <a:rPr lang="en-US" sz="2000" i="1" dirty="0" smtClean="0"/>
              <a:t>Peter Mills</a:t>
            </a:r>
          </a:p>
          <a:p>
            <a:pPr algn="r">
              <a:spcBef>
                <a:spcPts val="0"/>
              </a:spcBef>
            </a:pPr>
            <a:r>
              <a:rPr lang="en-US" sz="2000" i="1" dirty="0" smtClean="0"/>
              <a:t>Melissa Langlois</a:t>
            </a:r>
          </a:p>
          <a:p>
            <a:pPr algn="r">
              <a:spcBef>
                <a:spcPts val="0"/>
              </a:spcBef>
            </a:pPr>
            <a:r>
              <a:rPr lang="en-US" sz="2000" i="1" dirty="0" smtClean="0"/>
              <a:t>December 11, 2012</a:t>
            </a:r>
          </a:p>
          <a:p>
            <a:pPr algn="r">
              <a:spcBef>
                <a:spcPts val="0"/>
              </a:spcBef>
            </a:pPr>
            <a:endParaRPr lang="en-US" sz="2400" i="1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7" y="685800"/>
            <a:ext cx="77724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Features of the Canadian Environment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1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752" y="6492875"/>
            <a:ext cx="2133600" cy="365125"/>
          </a:xfrm>
        </p:spPr>
        <p:txBody>
          <a:bodyPr/>
          <a:lstStyle/>
          <a:p>
            <a:fld id="{3080DDBE-88A7-41F9-BA4C-EF41EBF6913F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925310"/>
              </p:ext>
            </p:extLst>
          </p:nvPr>
        </p:nvGraphicFramePr>
        <p:xfrm>
          <a:off x="536863" y="2057400"/>
          <a:ext cx="80772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4876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Office of the Superintendent of Financial Institutions (OSFI)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Supervises and regulates more than 450 banks and insurers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Provincial Securities Commissions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Each province and territory has its own securities regulator and its own securities legislation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Canadian Securities Administrators (CSA)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voluntary umbrella organization of the provincial and territorial securities regulators referred to above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Regulatory</a:t>
                      </a:r>
                      <a:r>
                        <a:rPr lang="en-US" sz="1800" b="1" baseline="0" dirty="0" smtClean="0"/>
                        <a:t> Oversight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All public issuers in Canada have to be audited by firms registered with CPAB and subject to its inspection and discipline. CPAB, was established in 2002, and is a member of the International Forum of Independent Audit Regulators (IFIAR).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Provincial  Institute Reviews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Audit Partners subject to reviews by the provincial accounting institutes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5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Features of the Canadian Environment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1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4713" y="6400800"/>
            <a:ext cx="2133600" cy="365125"/>
          </a:xfrm>
        </p:spPr>
        <p:txBody>
          <a:bodyPr/>
          <a:lstStyle/>
          <a:p>
            <a:fld id="{3080DDBE-88A7-41F9-BA4C-EF41EBF6913F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02063"/>
              </p:ext>
            </p:extLst>
          </p:nvPr>
        </p:nvGraphicFramePr>
        <p:xfrm>
          <a:off x="536863" y="2057400"/>
          <a:ext cx="80772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4876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Canadian Companies Listed on US Exchanges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Approximately 250 companies are listed on US exchanges - auditors may also be inspected by the US PCAOB</a:t>
                      </a:r>
                      <a:r>
                        <a:rPr lang="en-US" sz="1800" baseline="0" dirty="0" smtClean="0"/>
                        <a:t> in addition to CPAB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Public Oversight of Standard Setting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Establishment of the Auditing and Assurance Standards Oversight Council (AASOC) to oversee the</a:t>
                      </a:r>
                      <a:r>
                        <a:rPr lang="en-US" baseline="0" dirty="0" smtClean="0"/>
                        <a:t> work of the Auditing and Assurance Standards Board (AASB) and the development of Canadian auditor independence standards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Governance – Audit Committees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Regulations that auditors must be independent of companies they audit and audit committee pre-approval of any services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Independence rules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Rule 204 in the Code of Conduct of the Chartered Accountant</a:t>
                      </a:r>
                      <a:r>
                        <a:rPr lang="en-US" baseline="0" dirty="0" smtClean="0"/>
                        <a:t> Profession (similar rules for other accounting bodies)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24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Enhancing Audit Quality - Objectives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800" dirty="0" smtClean="0"/>
              <a:t>The </a:t>
            </a:r>
            <a:r>
              <a:rPr lang="en-US" sz="1800" dirty="0"/>
              <a:t>main </a:t>
            </a:r>
            <a:r>
              <a:rPr lang="en-US" sz="1800" dirty="0" smtClean="0"/>
              <a:t>objectives are </a:t>
            </a:r>
            <a:r>
              <a:rPr lang="en-US" sz="1800" dirty="0"/>
              <a:t>three-fold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Provide </a:t>
            </a:r>
            <a:r>
              <a:rPr lang="en-US" sz="1800" dirty="0"/>
              <a:t>useful input to Canadian standard setters, regulators and others as they </a:t>
            </a:r>
            <a:r>
              <a:rPr lang="en-US" sz="1800" dirty="0" smtClean="0"/>
              <a:t>consider </a:t>
            </a:r>
            <a:r>
              <a:rPr lang="en-US" sz="1800" dirty="0"/>
              <a:t>potential changes in </a:t>
            </a:r>
            <a:r>
              <a:rPr lang="en-US" sz="1800" dirty="0" smtClean="0"/>
              <a:t>Canada.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Support </a:t>
            </a:r>
            <a:r>
              <a:rPr lang="en-US" sz="1800" dirty="0"/>
              <a:t>the views of Canadians engaged in </a:t>
            </a:r>
            <a:r>
              <a:rPr lang="en-US" sz="1800" dirty="0" smtClean="0"/>
              <a:t>dialogue about various global proposals</a:t>
            </a:r>
          </a:p>
          <a:p>
            <a:endParaRPr lang="en-US" sz="1800" dirty="0" smtClean="0"/>
          </a:p>
          <a:p>
            <a:r>
              <a:rPr lang="en-US" sz="1800" dirty="0" smtClean="0"/>
              <a:t>Set </a:t>
            </a:r>
            <a:r>
              <a:rPr lang="en-US" sz="1800" dirty="0"/>
              <a:t>an appropriate context for further work to enhance audit quality in the </a:t>
            </a:r>
            <a:r>
              <a:rPr lang="en-US" sz="1800" dirty="0" smtClean="0"/>
              <a:t>future</a:t>
            </a:r>
          </a:p>
          <a:p>
            <a:endParaRPr lang="en-US" sz="2100" dirty="0">
              <a:effectLst/>
            </a:endParaRPr>
          </a:p>
          <a:p>
            <a:endParaRPr lang="en-US" sz="1800" dirty="0">
              <a:effectLst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1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Auditor Independence Project - Objectives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800" dirty="0" smtClean="0"/>
              <a:t>The working group was d</a:t>
            </a:r>
            <a:r>
              <a:rPr lang="en-US" sz="1800" dirty="0" smtClean="0">
                <a:effectLst/>
              </a:rPr>
              <a:t>irected to </a:t>
            </a:r>
            <a:r>
              <a:rPr lang="en-US" sz="1800" dirty="0"/>
              <a:t>respond to proposals on the appointment and </a:t>
            </a:r>
            <a:r>
              <a:rPr lang="en-US" sz="1800" dirty="0" smtClean="0"/>
              <a:t>rotation </a:t>
            </a:r>
            <a:r>
              <a:rPr lang="en-US" sz="1800" dirty="0"/>
              <a:t>of auditors and the services they should be permitted to </a:t>
            </a:r>
            <a:r>
              <a:rPr lang="en-US" sz="1800" dirty="0" smtClean="0"/>
              <a:t>provide, including: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Mandatory audit firm rotation</a:t>
            </a:r>
          </a:p>
          <a:p>
            <a:r>
              <a:rPr lang="en-US" sz="1800" dirty="0" smtClean="0"/>
              <a:t>Mandatory tendering</a:t>
            </a:r>
          </a:p>
          <a:p>
            <a:r>
              <a:rPr lang="en-US" sz="1800" dirty="0"/>
              <a:t>Non-audit services</a:t>
            </a:r>
          </a:p>
          <a:p>
            <a:r>
              <a:rPr lang="en-US" sz="1800" dirty="0" smtClean="0"/>
              <a:t>Audit-only firms</a:t>
            </a:r>
          </a:p>
          <a:p>
            <a:r>
              <a:rPr lang="en-US" sz="1800" dirty="0" smtClean="0"/>
              <a:t>Joint audit</a:t>
            </a:r>
            <a:endParaRPr lang="en-US" sz="1800" dirty="0"/>
          </a:p>
          <a:p>
            <a:endParaRPr lang="en-US" sz="1800" dirty="0">
              <a:effectLst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8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Auditor Independence Project - Guiding </a:t>
            </a:r>
            <a:r>
              <a:rPr lang="en-US" sz="2400" b="1" dirty="0" smtClean="0"/>
              <a:t>Principles</a:t>
            </a:r>
          </a:p>
          <a:p>
            <a:endParaRPr lang="en-US" sz="1800" dirty="0" smtClean="0"/>
          </a:p>
          <a:p>
            <a:r>
              <a:rPr lang="en-US" sz="1800" dirty="0" smtClean="0"/>
              <a:t>The Working Group </a:t>
            </a:r>
            <a:r>
              <a:rPr lang="en-US" sz="1800" dirty="0"/>
              <a:t>u</a:t>
            </a:r>
            <a:r>
              <a:rPr lang="en-US" sz="1800" dirty="0" smtClean="0"/>
              <a:t>sed a framework </a:t>
            </a:r>
            <a:r>
              <a:rPr lang="en-US" sz="1800" dirty="0"/>
              <a:t>of guiding principles to evaluate </a:t>
            </a:r>
            <a:r>
              <a:rPr lang="en-US" sz="1800" dirty="0" smtClean="0"/>
              <a:t>the global proposals, including:</a:t>
            </a:r>
            <a:endParaRPr lang="en-US" sz="1800" dirty="0"/>
          </a:p>
          <a:p>
            <a:pPr marL="800100" lvl="2" indent="0">
              <a:buNone/>
            </a:pPr>
            <a:r>
              <a:rPr lang="en-US" sz="1800" dirty="0"/>
              <a:t>a) potential effect on independence</a:t>
            </a:r>
          </a:p>
          <a:p>
            <a:pPr marL="800100" lvl="2" indent="0">
              <a:buNone/>
            </a:pPr>
            <a:r>
              <a:rPr lang="en-US" sz="1800" dirty="0"/>
              <a:t>b) potential effect on audit quality</a:t>
            </a:r>
          </a:p>
          <a:p>
            <a:pPr marL="800100" lvl="2" indent="0">
              <a:buNone/>
            </a:pPr>
            <a:r>
              <a:rPr lang="en-US" sz="1800" dirty="0"/>
              <a:t>c) work effort and costs for audit committees, the companies and audit </a:t>
            </a:r>
            <a:r>
              <a:rPr lang="en-US" sz="1800" dirty="0" smtClean="0"/>
              <a:t>firms</a:t>
            </a:r>
          </a:p>
          <a:p>
            <a:pPr marL="800100" lvl="2" indent="0">
              <a:buNone/>
            </a:pPr>
            <a:endParaRPr lang="en-US" sz="1800" dirty="0"/>
          </a:p>
          <a:p>
            <a:r>
              <a:rPr lang="en-US" sz="1800" dirty="0" smtClean="0"/>
              <a:t>The primary focus by the Working </a:t>
            </a:r>
            <a:r>
              <a:rPr lang="en-US" sz="1800" dirty="0"/>
              <a:t>G</a:t>
            </a:r>
            <a:r>
              <a:rPr lang="en-US" sz="1800" dirty="0" smtClean="0"/>
              <a:t>roup was on: </a:t>
            </a:r>
          </a:p>
          <a:p>
            <a:pPr lvl="1"/>
            <a:r>
              <a:rPr lang="en-US" sz="1800" b="1" i="1" dirty="0" smtClean="0"/>
              <a:t>Enhancing </a:t>
            </a:r>
            <a:r>
              <a:rPr lang="en-US" sz="1800" b="1" i="1" dirty="0"/>
              <a:t>audit </a:t>
            </a:r>
            <a:r>
              <a:rPr lang="en-US" sz="1800" b="1" i="1" dirty="0" smtClean="0"/>
              <a:t>quality</a:t>
            </a:r>
            <a:endParaRPr lang="en-US" sz="1800" b="1" i="1" dirty="0"/>
          </a:p>
          <a:p>
            <a:pPr lvl="1"/>
            <a:r>
              <a:rPr lang="en-US" sz="1800" b="1" i="1" dirty="0" smtClean="0"/>
              <a:t>Reporting issuers</a:t>
            </a:r>
          </a:p>
          <a:p>
            <a:pPr lvl="1"/>
            <a:endParaRPr lang="en-US" sz="1800" b="1" i="1" dirty="0" smtClean="0"/>
          </a:p>
          <a:p>
            <a:r>
              <a:rPr lang="en-US" sz="1800" dirty="0" smtClean="0"/>
              <a:t>Reviewed background and potential benefits in each case before arriving at a consensus view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 Continuum of Alternatives</a:t>
            </a:r>
          </a:p>
          <a:p>
            <a:pPr marL="0" indent="0">
              <a:buNone/>
            </a:pPr>
            <a:endParaRPr lang="en-US" sz="1400" b="1" dirty="0" smtClean="0"/>
          </a:p>
          <a:p>
            <a:r>
              <a:rPr lang="en-US" sz="1800" dirty="0" smtClean="0"/>
              <a:t>Alternatives to attempt to address </a:t>
            </a:r>
            <a:r>
              <a:rPr lang="en-US" sz="1800" b="1" dirty="0" smtClean="0"/>
              <a:t>institutional familiarity threats </a:t>
            </a:r>
            <a:r>
              <a:rPr lang="en-US" sz="1800" dirty="0" smtClean="0"/>
              <a:t>(long tenure of audit firms) were looked at in a continuum </a:t>
            </a:r>
          </a:p>
          <a:p>
            <a:endParaRPr lang="en-US" sz="1800" dirty="0" smtClean="0"/>
          </a:p>
          <a:p>
            <a:r>
              <a:rPr lang="en-US" sz="1800" dirty="0" smtClean="0"/>
              <a:t>Continuum includes:</a:t>
            </a:r>
          </a:p>
          <a:p>
            <a:pPr lvl="1"/>
            <a:r>
              <a:rPr lang="en-US" sz="1800" dirty="0" smtClean="0"/>
              <a:t>Mandatory audit firm rotation</a:t>
            </a:r>
          </a:p>
          <a:p>
            <a:pPr lvl="1"/>
            <a:r>
              <a:rPr lang="en-US" sz="1800" dirty="0" smtClean="0"/>
              <a:t>Mandatory tendering</a:t>
            </a:r>
          </a:p>
          <a:p>
            <a:pPr lvl="1"/>
            <a:r>
              <a:rPr lang="en-US" sz="1800" dirty="0" smtClean="0"/>
              <a:t>Mandatory comprehensive audit firm review by audit committees</a:t>
            </a:r>
          </a:p>
          <a:p>
            <a:pPr lvl="1"/>
            <a:endParaRPr lang="en-US" sz="1800" dirty="0"/>
          </a:p>
          <a:p>
            <a:endParaRPr lang="en-US" sz="1800" b="1" dirty="0" smtClean="0"/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6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A Continuum of Alternatives</a:t>
            </a:r>
          </a:p>
          <a:p>
            <a:pPr marL="0" indent="0">
              <a:buNone/>
            </a:pPr>
            <a:endParaRPr lang="en-US" sz="1400" b="1" dirty="0" smtClean="0"/>
          </a:p>
          <a:p>
            <a:r>
              <a:rPr lang="en-US" sz="1800" dirty="0" smtClean="0"/>
              <a:t>Considered the effect on the following factors when evaluating the continuum:</a:t>
            </a:r>
          </a:p>
          <a:p>
            <a:pPr lvl="1"/>
            <a:r>
              <a:rPr lang="en-US" sz="1800" dirty="0" smtClean="0"/>
              <a:t>Independence</a:t>
            </a:r>
          </a:p>
          <a:p>
            <a:pPr lvl="1"/>
            <a:r>
              <a:rPr lang="en-US" sz="1800" dirty="0" smtClean="0"/>
              <a:t>Transparency</a:t>
            </a:r>
          </a:p>
          <a:p>
            <a:pPr lvl="1"/>
            <a:r>
              <a:rPr lang="en-US" sz="1800" dirty="0" smtClean="0"/>
              <a:t>Audit quality</a:t>
            </a:r>
          </a:p>
          <a:p>
            <a:pPr lvl="1"/>
            <a:r>
              <a:rPr lang="en-US" sz="1800" dirty="0" smtClean="0"/>
              <a:t>Governance impact</a:t>
            </a:r>
          </a:p>
          <a:p>
            <a:pPr lvl="1"/>
            <a:r>
              <a:rPr lang="en-US" sz="1800" dirty="0" smtClean="0"/>
              <a:t>Work effort/cost</a:t>
            </a:r>
            <a:endParaRPr lang="en-US" sz="1800" dirty="0"/>
          </a:p>
          <a:p>
            <a:endParaRPr lang="en-US" sz="1800" b="1" dirty="0" smtClean="0"/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7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A Continuum of Alternatives</a:t>
            </a:r>
          </a:p>
          <a:p>
            <a:endParaRPr lang="en-US" sz="2000" b="1" dirty="0" smtClean="0"/>
          </a:p>
          <a:p>
            <a:r>
              <a:rPr lang="en-US" sz="1800" b="1" dirty="0" smtClean="0"/>
              <a:t>Consensus – Mandatory Comprehensive Review of the Auditor (5 year basis)</a:t>
            </a:r>
          </a:p>
          <a:p>
            <a:pPr lvl="1"/>
            <a:r>
              <a:rPr lang="en-US" sz="1800" dirty="0" smtClean="0"/>
              <a:t>Audit committee led</a:t>
            </a:r>
          </a:p>
          <a:p>
            <a:pPr lvl="1"/>
            <a:r>
              <a:rPr lang="en-US" sz="1800" dirty="0" smtClean="0"/>
              <a:t>Greatest focus on audit quality and demonstrated exercise of professional skepticism</a:t>
            </a:r>
          </a:p>
          <a:p>
            <a:pPr lvl="1"/>
            <a:r>
              <a:rPr lang="en-US" sz="1800" dirty="0" smtClean="0"/>
              <a:t>Greatest degree of public disclosure about the basis on which the audit committee evaluates, retains or replaces an auditor</a:t>
            </a:r>
          </a:p>
          <a:p>
            <a:pPr lvl="1"/>
            <a:r>
              <a:rPr lang="en-US" sz="1800" dirty="0" smtClean="0"/>
              <a:t>Annual auditor assessments will continue</a:t>
            </a:r>
          </a:p>
          <a:p>
            <a:pPr lvl="1"/>
            <a:r>
              <a:rPr lang="en-US" sz="1800" dirty="0" smtClean="0"/>
              <a:t>Audit Committee Working Group to provide details around the process</a:t>
            </a:r>
          </a:p>
          <a:p>
            <a:pPr lvl="1"/>
            <a:r>
              <a:rPr lang="en-US" sz="1800" dirty="0" smtClean="0"/>
              <a:t>Considerate of proportionality and scalability for reporting issuers</a:t>
            </a:r>
          </a:p>
          <a:p>
            <a:pPr lvl="1"/>
            <a:r>
              <a:rPr lang="en-US" sz="1800" dirty="0" smtClean="0"/>
              <a:t>Provide most of the benefits with fewer of the issues and less cost</a:t>
            </a:r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Mandatory Comprehensive Review of the Auditor</a:t>
            </a:r>
          </a:p>
          <a:p>
            <a:endParaRPr lang="en-US" sz="1800" dirty="0" smtClean="0"/>
          </a:p>
          <a:p>
            <a:r>
              <a:rPr lang="en-US" sz="1800" dirty="0" smtClean="0"/>
              <a:t>The Working Group’s recommendation included:</a:t>
            </a:r>
          </a:p>
          <a:p>
            <a:pPr lvl="1"/>
            <a:r>
              <a:rPr lang="en-US" sz="1800" dirty="0" smtClean="0"/>
              <a:t>Consideration of what should be done in the annual compared to the comprehensive review</a:t>
            </a:r>
          </a:p>
          <a:p>
            <a:pPr lvl="1"/>
            <a:r>
              <a:rPr lang="en-US" sz="1800" dirty="0" smtClean="0"/>
              <a:t>Generating appropriate criteria, tools and guidance to assist the audit committees in completing the review</a:t>
            </a:r>
          </a:p>
          <a:p>
            <a:pPr lvl="1"/>
            <a:r>
              <a:rPr lang="en-US" sz="1800" dirty="0" smtClean="0"/>
              <a:t>Consideration of the scope of reporting issuers subject to the regime, as well as scalability</a:t>
            </a:r>
          </a:p>
          <a:p>
            <a:pPr lvl="1"/>
            <a:r>
              <a:rPr lang="en-US" sz="1800" dirty="0" smtClean="0"/>
              <a:t>Information from Regulatory inspection findings (which is currently not made public)</a:t>
            </a:r>
          </a:p>
          <a:p>
            <a:pPr lvl="1"/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Mandatory Comprehensive Review of the Auditor</a:t>
            </a:r>
          </a:p>
          <a:p>
            <a:endParaRPr lang="en-US" sz="1800" dirty="0" smtClean="0"/>
          </a:p>
          <a:p>
            <a:r>
              <a:rPr lang="en-US" sz="1800" dirty="0" smtClean="0"/>
              <a:t>The Audit Committee Working Group is now evaluating the concept and related requirements </a:t>
            </a:r>
          </a:p>
          <a:p>
            <a:pPr lvl="1"/>
            <a:r>
              <a:rPr lang="en-US" sz="1800" dirty="0" smtClean="0"/>
              <a:t>Support the mandatory comprehensive review concept</a:t>
            </a:r>
          </a:p>
          <a:p>
            <a:pPr lvl="1"/>
            <a:r>
              <a:rPr lang="en-US" sz="1800" dirty="0" smtClean="0"/>
              <a:t>Working on operationalizing, guidance and tools</a:t>
            </a:r>
          </a:p>
          <a:p>
            <a:pPr lvl="1"/>
            <a:r>
              <a:rPr lang="en-US" sz="1800" dirty="0" smtClean="0"/>
              <a:t>Preliminary draft completed, with a discussion paper anticipated late December 2012 or early January 2013</a:t>
            </a:r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2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Disclaimer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The following are solely the views of the Auditor Independence Working Group (Working Group). </a:t>
            </a:r>
          </a:p>
          <a:p>
            <a:r>
              <a:rPr lang="en-US" sz="1800" dirty="0" smtClean="0"/>
              <a:t>The Working Group continues to engage in stakeholder outreach and consultation in order to consider the Canadian perspective.</a:t>
            </a:r>
          </a:p>
          <a:p>
            <a:r>
              <a:rPr lang="en-US" sz="1800" dirty="0" smtClean="0"/>
              <a:t>A final paper is anticipated in early 2013.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Non-audit services</a:t>
            </a:r>
          </a:p>
          <a:p>
            <a:endParaRPr lang="en-US" sz="1800" dirty="0" smtClean="0"/>
          </a:p>
          <a:p>
            <a:r>
              <a:rPr lang="en-US" sz="1800" dirty="0" smtClean="0"/>
              <a:t>Global proposals address further changes to non-audit services</a:t>
            </a:r>
          </a:p>
          <a:p>
            <a:endParaRPr lang="en-US" sz="1800" dirty="0"/>
          </a:p>
          <a:p>
            <a:r>
              <a:rPr lang="en-US" sz="1800" b="1" dirty="0" smtClean="0"/>
              <a:t>Consensus – Continue the Canadian principles-based/prohibition approach to non-audit services</a:t>
            </a:r>
          </a:p>
          <a:p>
            <a:pPr lvl="1"/>
            <a:r>
              <a:rPr lang="en-US" sz="1800" dirty="0" smtClean="0"/>
              <a:t>Recommends consideration of additional  independence prohibitions for two of the three differences* between the Canadian and SEC/PCAOB prohibitions </a:t>
            </a:r>
          </a:p>
          <a:p>
            <a:pPr lvl="1"/>
            <a:r>
              <a:rPr lang="en-US" sz="1800" dirty="0" smtClean="0"/>
              <a:t>Recommends further study on the third item</a:t>
            </a:r>
          </a:p>
          <a:p>
            <a:pPr lvl="1"/>
            <a:endParaRPr lang="en-US" sz="1400" dirty="0"/>
          </a:p>
          <a:p>
            <a:pPr marL="457200" lvl="1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55626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sz="1400" dirty="0" smtClean="0"/>
              <a:t>Differences are providing personal tax services for individuals in  a financial reporting oversight role, aggressive and confidential tax transactions and providing non-audit services on a contingency fee basis.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38709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Audit-only Firms</a:t>
            </a:r>
          </a:p>
          <a:p>
            <a:endParaRPr lang="en-US" sz="1800" dirty="0" smtClean="0"/>
          </a:p>
          <a:p>
            <a:r>
              <a:rPr lang="en-US" sz="1800" dirty="0" smtClean="0"/>
              <a:t>EC is the only body proposing audit-only firms</a:t>
            </a:r>
          </a:p>
          <a:p>
            <a:pPr lvl="1"/>
            <a:r>
              <a:rPr lang="en-US" sz="1800" dirty="0" smtClean="0"/>
              <a:t>Based on percentage of market share by firms in the audit services of larger public interest entities</a:t>
            </a:r>
          </a:p>
          <a:p>
            <a:endParaRPr lang="en-US" sz="1800" dirty="0"/>
          </a:p>
          <a:p>
            <a:r>
              <a:rPr lang="en-US" sz="1800" b="1" dirty="0" smtClean="0"/>
              <a:t>Consensus –  Audit-only firms were not supported</a:t>
            </a:r>
          </a:p>
          <a:p>
            <a:pPr lvl="1"/>
            <a:endParaRPr lang="en-US" sz="1400" dirty="0"/>
          </a:p>
          <a:p>
            <a:pPr marL="457200" lvl="1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2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400" b="1" dirty="0" smtClean="0"/>
              <a:t>Other Audit Structures - </a:t>
            </a:r>
            <a:r>
              <a:rPr lang="en-US" sz="2400" b="1" dirty="0"/>
              <a:t>Joint </a:t>
            </a:r>
            <a:r>
              <a:rPr lang="en-US" sz="2400" b="1" dirty="0" smtClean="0"/>
              <a:t>audits</a:t>
            </a:r>
          </a:p>
          <a:p>
            <a:pPr marL="0" indent="0" algn="just">
              <a:buNone/>
            </a:pPr>
            <a:endParaRPr lang="en-US" sz="1900" dirty="0"/>
          </a:p>
          <a:p>
            <a:pPr algn="just"/>
            <a:r>
              <a:rPr lang="en-US" sz="1800" b="1" dirty="0" smtClean="0"/>
              <a:t>Consensus – The IWG recommends </a:t>
            </a:r>
            <a:r>
              <a:rPr lang="en-US" sz="1800" b="1" dirty="0"/>
              <a:t>the rejection of </a:t>
            </a:r>
            <a:r>
              <a:rPr lang="en-US" sz="1800" b="1" dirty="0" smtClean="0"/>
              <a:t>joint audits</a:t>
            </a:r>
          </a:p>
          <a:p>
            <a:endParaRPr lang="en-US" sz="1800" dirty="0" smtClean="0"/>
          </a:p>
          <a:p>
            <a:r>
              <a:rPr lang="en-US" sz="1800" dirty="0" smtClean="0"/>
              <a:t>Discussion on this topic is limited in global proposals</a:t>
            </a:r>
          </a:p>
          <a:p>
            <a:endParaRPr lang="en-US" sz="1800" dirty="0" smtClean="0"/>
          </a:p>
          <a:p>
            <a:r>
              <a:rPr lang="en-US" sz="1800" dirty="0" smtClean="0"/>
              <a:t>Canada previously had joint audits, and this requirement was removed. Reasons for the change included: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potential division of responsibility associated with the </a:t>
            </a:r>
            <a:r>
              <a:rPr lang="en-US" sz="1800" dirty="0" smtClean="0"/>
              <a:t>approach</a:t>
            </a:r>
          </a:p>
          <a:p>
            <a:pPr lvl="1"/>
            <a:r>
              <a:rPr lang="en-US" sz="1800" dirty="0" smtClean="0"/>
              <a:t>Concern that some </a:t>
            </a:r>
            <a:r>
              <a:rPr lang="en-US" sz="1800" dirty="0"/>
              <a:t>issues would fail to get </a:t>
            </a:r>
            <a:r>
              <a:rPr lang="en-US" sz="1800" dirty="0" smtClean="0"/>
              <a:t>addressed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potential to create incentives </a:t>
            </a:r>
            <a:r>
              <a:rPr lang="en-US" sz="1800" dirty="0" smtClean="0"/>
              <a:t>for management </a:t>
            </a:r>
            <a:r>
              <a:rPr lang="en-US" sz="1800" dirty="0"/>
              <a:t>to choose the opinion of the auditor that yields the most </a:t>
            </a:r>
            <a:r>
              <a:rPr lang="en-US" sz="1800" dirty="0" err="1"/>
              <a:t>favourable</a:t>
            </a:r>
            <a:r>
              <a:rPr lang="en-US" sz="1800" dirty="0"/>
              <a:t> </a:t>
            </a:r>
            <a:r>
              <a:rPr lang="en-US" sz="1800" dirty="0" smtClean="0"/>
              <a:t>result </a:t>
            </a:r>
          </a:p>
          <a:p>
            <a:pPr lvl="1"/>
            <a:r>
              <a:rPr lang="en-US" sz="1800" dirty="0" smtClean="0"/>
              <a:t>Concern that </a:t>
            </a:r>
            <a:r>
              <a:rPr lang="en-US" sz="1800" dirty="0"/>
              <a:t>there could be less accountability, less auditor oversight, and </a:t>
            </a:r>
            <a:r>
              <a:rPr lang="en-US" sz="1800" dirty="0" smtClean="0"/>
              <a:t>diminished quality </a:t>
            </a:r>
            <a:r>
              <a:rPr lang="en-US" sz="1800" dirty="0"/>
              <a:t>of the financial </a:t>
            </a:r>
            <a:r>
              <a:rPr lang="en-US" sz="1800" dirty="0" smtClean="0"/>
              <a:t>statements</a:t>
            </a:r>
          </a:p>
          <a:p>
            <a:pPr lvl="1"/>
            <a:endParaRPr lang="en-US" sz="14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b="1" dirty="0" smtClean="0"/>
              <a:t>Status Update – Auditor Independence </a:t>
            </a:r>
          </a:p>
          <a:p>
            <a:pPr marL="0" indent="0" algn="just">
              <a:buNone/>
            </a:pPr>
            <a:endParaRPr lang="en-US" sz="1900" dirty="0"/>
          </a:p>
          <a:p>
            <a:pPr algn="just"/>
            <a:r>
              <a:rPr lang="en-US" sz="1800" dirty="0" smtClean="0"/>
              <a:t>Performed stakeholder outreach </a:t>
            </a:r>
          </a:p>
          <a:p>
            <a:pPr lvl="1" algn="just"/>
            <a:r>
              <a:rPr lang="en-US" sz="1800" dirty="0" smtClean="0"/>
              <a:t>Presentation to some interest groups (e.g., Institute of Corporate Directors (ICD))</a:t>
            </a:r>
          </a:p>
          <a:p>
            <a:pPr lvl="1" algn="just"/>
            <a:endParaRPr lang="en-US" sz="1800" dirty="0" smtClean="0"/>
          </a:p>
          <a:p>
            <a:pPr algn="just"/>
            <a:r>
              <a:rPr lang="en-US" sz="1800" dirty="0"/>
              <a:t>Comment period closed November 16, 2012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Continuing to analyze the responses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Early January the working group will review analysis of the responses</a:t>
            </a:r>
          </a:p>
          <a:p>
            <a:pPr algn="just"/>
            <a:endParaRPr lang="en-US" sz="1800" dirty="0" smtClean="0"/>
          </a:p>
          <a:p>
            <a:pPr lvl="1"/>
            <a:endParaRPr lang="en-US" sz="14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46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US" sz="9600" b="1" dirty="0" smtClean="0"/>
              <a:t>Status Update – Auditor Independence </a:t>
            </a:r>
          </a:p>
          <a:p>
            <a:pPr marL="0" indent="0" algn="just">
              <a:buNone/>
            </a:pPr>
            <a:endParaRPr lang="en-US" sz="1900" dirty="0"/>
          </a:p>
          <a:p>
            <a:pPr marL="0" indent="0" algn="just">
              <a:buNone/>
            </a:pPr>
            <a:r>
              <a:rPr lang="en-US" sz="7200" b="1" i="1" dirty="0" smtClean="0"/>
              <a:t>CPAB Symposium held November 30, 2012</a:t>
            </a:r>
          </a:p>
          <a:p>
            <a:pPr algn="just"/>
            <a:r>
              <a:rPr lang="en-US" sz="7200" dirty="0" smtClean="0"/>
              <a:t>Representation from  </a:t>
            </a:r>
          </a:p>
          <a:p>
            <a:pPr lvl="1" algn="just"/>
            <a:r>
              <a:rPr lang="en-US" sz="7200" dirty="0"/>
              <a:t>Canadian banking</a:t>
            </a:r>
            <a:r>
              <a:rPr lang="en-US" sz="7200" dirty="0" smtClean="0"/>
              <a:t>, investors, securities and audit regulators</a:t>
            </a:r>
            <a:r>
              <a:rPr lang="en-US" sz="7200" dirty="0"/>
              <a:t>, </a:t>
            </a:r>
            <a:r>
              <a:rPr lang="en-US" sz="7200" dirty="0" smtClean="0"/>
              <a:t>audit committees, </a:t>
            </a:r>
            <a:r>
              <a:rPr lang="en-US" sz="7200" dirty="0"/>
              <a:t>and audit firms</a:t>
            </a:r>
          </a:p>
          <a:p>
            <a:pPr lvl="1" algn="just"/>
            <a:r>
              <a:rPr lang="en-US" sz="7200" dirty="0" smtClean="0"/>
              <a:t>Steven </a:t>
            </a:r>
            <a:r>
              <a:rPr lang="en-US" sz="7200" dirty="0" err="1" smtClean="0"/>
              <a:t>Maijoor</a:t>
            </a:r>
            <a:r>
              <a:rPr lang="en-US" sz="7200" dirty="0" smtClean="0"/>
              <a:t>, Chair of the European Securities and Markets Authority </a:t>
            </a:r>
          </a:p>
          <a:p>
            <a:pPr lvl="1" algn="just"/>
            <a:r>
              <a:rPr lang="en-US" sz="7200" dirty="0" smtClean="0"/>
              <a:t>Stephen </a:t>
            </a:r>
            <a:r>
              <a:rPr lang="en-US" sz="7200" dirty="0" err="1" smtClean="0"/>
              <a:t>Hadrill</a:t>
            </a:r>
            <a:r>
              <a:rPr lang="en-US" sz="7200" dirty="0" smtClean="0"/>
              <a:t>, CEO of the UK Financial Reporting Council) </a:t>
            </a:r>
          </a:p>
          <a:p>
            <a:pPr lvl="1" algn="just"/>
            <a:r>
              <a:rPr lang="en-US" sz="7200" dirty="0" smtClean="0"/>
              <a:t>Steven Harris, Board Member of US Public Company Accounting Oversight Board</a:t>
            </a:r>
          </a:p>
          <a:p>
            <a:pPr lvl="1" algn="just"/>
            <a:r>
              <a:rPr lang="en-US" sz="7200" dirty="0" smtClean="0"/>
              <a:t>Nathalie Berger, Head of Unit Audit and Credit Rating Agencies, DG Internal Market, European Commissions</a:t>
            </a:r>
          </a:p>
          <a:p>
            <a:pPr algn="just"/>
            <a:endParaRPr lang="en-US" sz="7200" dirty="0" smtClean="0"/>
          </a:p>
          <a:p>
            <a:pPr algn="just"/>
            <a:r>
              <a:rPr lang="en-US" sz="7200" dirty="0"/>
              <a:t>At least in </a:t>
            </a:r>
            <a:r>
              <a:rPr lang="en-US" sz="7200" dirty="0" smtClean="0"/>
              <a:t>Canada there was </a:t>
            </a:r>
            <a:r>
              <a:rPr lang="en-US" sz="7200" dirty="0"/>
              <a:t>wide support for </a:t>
            </a:r>
            <a:r>
              <a:rPr lang="en-US" sz="7200" dirty="0" smtClean="0"/>
              <a:t>mandatory comprehensive review </a:t>
            </a:r>
            <a:r>
              <a:rPr lang="en-US" sz="7200" dirty="0"/>
              <a:t>and the positions recommended on </a:t>
            </a:r>
            <a:r>
              <a:rPr lang="en-US" sz="7200" dirty="0" smtClean="0"/>
              <a:t>non-audit services, </a:t>
            </a:r>
            <a:r>
              <a:rPr lang="en-US" sz="7200" dirty="0"/>
              <a:t>audit-only, joint </a:t>
            </a:r>
            <a:r>
              <a:rPr lang="en-US" sz="7200" dirty="0" smtClean="0"/>
              <a:t>audits</a:t>
            </a:r>
          </a:p>
          <a:p>
            <a:pPr algn="just"/>
            <a:endParaRPr lang="en-US" sz="7200" dirty="0"/>
          </a:p>
          <a:p>
            <a:pPr algn="just"/>
            <a:r>
              <a:rPr lang="en-US" sz="7200" dirty="0" smtClean="0"/>
              <a:t>Audit </a:t>
            </a:r>
            <a:r>
              <a:rPr lang="en-US" sz="7200" dirty="0"/>
              <a:t>C</a:t>
            </a:r>
            <a:r>
              <a:rPr lang="en-US" sz="7200" dirty="0" smtClean="0"/>
              <a:t>ommittee working group continues to work through operationalizing mandatory comprehensive review</a:t>
            </a:r>
            <a:endParaRPr lang="en-CA" sz="7200" dirty="0"/>
          </a:p>
          <a:p>
            <a:pPr algn="just"/>
            <a:endParaRPr lang="en-US" sz="4500" dirty="0" smtClean="0"/>
          </a:p>
          <a:p>
            <a:pPr algn="just"/>
            <a:endParaRPr lang="en-US" sz="2900" dirty="0" smtClean="0"/>
          </a:p>
          <a:p>
            <a:pPr lvl="1"/>
            <a:endParaRPr lang="en-US" sz="29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1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b="1" dirty="0" smtClean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 smtClean="0"/>
          </a:p>
          <a:p>
            <a:pPr marL="0" indent="0" algn="ctr">
              <a:buNone/>
            </a:pPr>
            <a:r>
              <a:rPr lang="en-US" sz="4800" b="1" dirty="0" smtClean="0"/>
              <a:t>Questions?</a:t>
            </a:r>
            <a:endParaRPr lang="en-US" sz="48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Agenda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Further information on the Enhancing Audit Quality initiative can be found at:</a:t>
            </a:r>
          </a:p>
          <a:p>
            <a:pPr marL="0" indent="0">
              <a:buNone/>
            </a:pPr>
            <a:r>
              <a:rPr lang="en-US" sz="1800" i="1" dirty="0" smtClean="0"/>
              <a:t>www.cica.ca/enhancing-audit-quality-canadian-perspective/item64401.aspx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>
              <a:hlinkClick r:id="rId2"/>
            </a:endParaRPr>
          </a:p>
          <a:p>
            <a:pPr marL="0" indent="0">
              <a:buNone/>
            </a:pPr>
            <a:endParaRPr lang="en-US" sz="2000" dirty="0">
              <a:hlinkClick r:id="rId2"/>
            </a:endParaRPr>
          </a:p>
          <a:p>
            <a:pPr marL="0" indent="0">
              <a:buNone/>
            </a:pPr>
            <a:endParaRPr lang="en-US" sz="2000" dirty="0" smtClean="0">
              <a:hlinkClick r:id="rId2"/>
            </a:endParaRPr>
          </a:p>
          <a:p>
            <a:pPr marL="0" indent="0">
              <a:buNone/>
            </a:pPr>
            <a:endParaRPr lang="en-US" sz="2000" dirty="0">
              <a:hlinkClick r:id="rId2"/>
            </a:endParaRPr>
          </a:p>
          <a:p>
            <a:pPr marL="0" indent="0">
              <a:buNone/>
            </a:pPr>
            <a:endParaRPr lang="en-US" sz="2000" u="sng" dirty="0" smtClean="0">
              <a:hlinkClick r:id="rId2"/>
            </a:endParaRP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926890"/>
              </p:ext>
            </p:extLst>
          </p:nvPr>
        </p:nvGraphicFramePr>
        <p:xfrm>
          <a:off x="457200" y="1828800"/>
          <a:ext cx="83058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8134"/>
                <a:gridCol w="9676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Item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Slide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Background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4-7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Working group members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Canadian Environment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9-11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Enhancing Audit Quality - Objectives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Auditor Independence</a:t>
                      </a:r>
                      <a:r>
                        <a:rPr lang="en-US" baseline="0" dirty="0" smtClean="0"/>
                        <a:t> – Project Objectives &amp; Guiding Principles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13-14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 Continuum of Alternatives</a:t>
                      </a:r>
                    </a:p>
                    <a:p>
                      <a:pPr lvl="1"/>
                      <a:r>
                        <a:rPr lang="en-US" dirty="0" smtClean="0"/>
                        <a:t>Mandatory Comprehensive Review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15-17</a:t>
                      </a:r>
                    </a:p>
                    <a:p>
                      <a:pPr algn="r"/>
                      <a:r>
                        <a:rPr lang="en-US" dirty="0" smtClean="0"/>
                        <a:t>18-19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Proposals</a:t>
                      </a:r>
                      <a:r>
                        <a:rPr lang="en-US" baseline="0" dirty="0" smtClean="0"/>
                        <a:t> - </a:t>
                      </a:r>
                      <a:r>
                        <a:rPr lang="en-US" dirty="0" smtClean="0"/>
                        <a:t>Non-audit Services, Audit-only Firms, Joint</a:t>
                      </a:r>
                      <a:r>
                        <a:rPr lang="en-US" baseline="0" dirty="0" smtClean="0"/>
                        <a:t> Audits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20-22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 on the Process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23-24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3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Background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Questions raised about the auditors’ role after the 2008 financial crisis</a:t>
            </a:r>
          </a:p>
          <a:p>
            <a:pPr lvl="1"/>
            <a:r>
              <a:rPr lang="en-US" sz="1800" dirty="0" smtClean="0"/>
              <a:t>Resulted in various global initiatives</a:t>
            </a:r>
          </a:p>
          <a:p>
            <a:endParaRPr lang="en-US" sz="1800" dirty="0" smtClean="0"/>
          </a:p>
          <a:p>
            <a:r>
              <a:rPr lang="en-US" sz="1800" dirty="0" smtClean="0"/>
              <a:t>Canada weathered the crisis well</a:t>
            </a:r>
          </a:p>
          <a:p>
            <a:pPr lvl="1"/>
            <a:r>
              <a:rPr lang="en-US" sz="1800" dirty="0" smtClean="0"/>
              <a:t>No financial system failures in Canada</a:t>
            </a:r>
          </a:p>
          <a:p>
            <a:endParaRPr lang="en-US" sz="2200" dirty="0" smtClean="0"/>
          </a:p>
          <a:p>
            <a:r>
              <a:rPr lang="en-US" sz="1800" dirty="0"/>
              <a:t>Canada already has a commitment to: </a:t>
            </a:r>
          </a:p>
          <a:p>
            <a:pPr lvl="1"/>
            <a:r>
              <a:rPr lang="en-US" sz="1800" dirty="0" smtClean="0"/>
              <a:t>regulatory oversight</a:t>
            </a:r>
          </a:p>
          <a:p>
            <a:pPr lvl="1"/>
            <a:r>
              <a:rPr lang="en-US" sz="1800" dirty="0" smtClean="0"/>
              <a:t>high-quality </a:t>
            </a:r>
            <a:r>
              <a:rPr lang="en-US" sz="1800" dirty="0"/>
              <a:t>accounting and auditing </a:t>
            </a:r>
            <a:r>
              <a:rPr lang="en-US" sz="1800" dirty="0" smtClean="0"/>
              <a:t>standards</a:t>
            </a:r>
          </a:p>
          <a:p>
            <a:pPr lvl="1"/>
            <a:r>
              <a:rPr lang="en-US" sz="1800" dirty="0" smtClean="0"/>
              <a:t>audit </a:t>
            </a:r>
            <a:r>
              <a:rPr lang="en-US" sz="1800" dirty="0"/>
              <a:t>committee best </a:t>
            </a:r>
            <a:r>
              <a:rPr lang="en-US" sz="1800" dirty="0" smtClean="0"/>
              <a:t>practices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Background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Reforming </a:t>
            </a:r>
            <a:r>
              <a:rPr lang="en-US" sz="1800" dirty="0"/>
              <a:t>the audit process has not been widely </a:t>
            </a:r>
            <a:r>
              <a:rPr lang="en-US" sz="1800" dirty="0" smtClean="0"/>
              <a:t>debated in Canada</a:t>
            </a:r>
            <a:endParaRPr lang="en-US" sz="1800" dirty="0"/>
          </a:p>
          <a:p>
            <a:pPr lvl="1"/>
            <a:r>
              <a:rPr lang="en-US" sz="1800" dirty="0" smtClean="0"/>
              <a:t>Canada is not immune </a:t>
            </a:r>
            <a:r>
              <a:rPr lang="en-US" sz="1800" dirty="0"/>
              <a:t>to what is taking place </a:t>
            </a:r>
            <a:r>
              <a:rPr lang="en-US" sz="1800" dirty="0" smtClean="0"/>
              <a:t>globally</a:t>
            </a:r>
          </a:p>
          <a:p>
            <a:pPr lvl="1"/>
            <a:endParaRPr lang="en-US" sz="1800" dirty="0"/>
          </a:p>
          <a:p>
            <a:r>
              <a:rPr lang="en-US" sz="1800" dirty="0" smtClean="0"/>
              <a:t>Important that Canada’s </a:t>
            </a:r>
            <a:r>
              <a:rPr lang="en-US" sz="1800" dirty="0"/>
              <a:t>audit process and audit quality are consistent and comparable </a:t>
            </a:r>
            <a:r>
              <a:rPr lang="en-US" sz="1800" dirty="0" smtClean="0"/>
              <a:t>internationally since</a:t>
            </a:r>
          </a:p>
          <a:p>
            <a:pPr lvl="1"/>
            <a:r>
              <a:rPr lang="en-US" sz="1800" dirty="0" smtClean="0"/>
              <a:t>Many </a:t>
            </a:r>
            <a:r>
              <a:rPr lang="en-US" sz="1800" dirty="0"/>
              <a:t>Canadian entities now operating in an international </a:t>
            </a:r>
            <a:r>
              <a:rPr lang="en-US" sz="1800" dirty="0" smtClean="0"/>
              <a:t>environment </a:t>
            </a:r>
          </a:p>
          <a:p>
            <a:pPr lvl="1"/>
            <a:r>
              <a:rPr lang="en-US" sz="1800" dirty="0" smtClean="0"/>
              <a:t>Canada needs to be a good place to invest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dirty="0" smtClean="0"/>
              <a:t>Background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900" dirty="0" smtClean="0"/>
              <a:t>Canadian Public </a:t>
            </a:r>
            <a:r>
              <a:rPr lang="en-US" sz="1900" dirty="0"/>
              <a:t>A</a:t>
            </a:r>
            <a:r>
              <a:rPr lang="en-US" sz="1900" dirty="0" smtClean="0"/>
              <a:t>ccountability Board (CPAB) held an audit symposium </a:t>
            </a:r>
          </a:p>
          <a:p>
            <a:pPr lvl="1"/>
            <a:r>
              <a:rPr lang="en-US" sz="1900" dirty="0" smtClean="0"/>
              <a:t>December 2011 </a:t>
            </a:r>
          </a:p>
          <a:p>
            <a:pPr lvl="1"/>
            <a:r>
              <a:rPr lang="en-US" sz="1900" dirty="0" smtClean="0"/>
              <a:t>policymakers decided it was important to forge a Canadian perspective</a:t>
            </a:r>
          </a:p>
          <a:p>
            <a:endParaRPr lang="en-US" sz="1900" dirty="0"/>
          </a:p>
          <a:p>
            <a:r>
              <a:rPr lang="en-US" sz="1900" dirty="0" smtClean="0"/>
              <a:t>CPAB and CICA* formed  a joint initiative - “Enhancing Audit Quality”</a:t>
            </a:r>
          </a:p>
          <a:p>
            <a:pPr lvl="1"/>
            <a:r>
              <a:rPr lang="en-US" sz="1900" dirty="0" smtClean="0"/>
              <a:t>Representatives from </a:t>
            </a:r>
          </a:p>
          <a:p>
            <a:pPr lvl="2"/>
            <a:r>
              <a:rPr lang="en-US" sz="1900" dirty="0" smtClean="0"/>
              <a:t>securities </a:t>
            </a:r>
            <a:r>
              <a:rPr lang="en-US" sz="1900" dirty="0"/>
              <a:t>and audit </a:t>
            </a:r>
            <a:r>
              <a:rPr lang="en-US" sz="1900" dirty="0" smtClean="0"/>
              <a:t>regulators </a:t>
            </a:r>
          </a:p>
          <a:p>
            <a:pPr lvl="2"/>
            <a:r>
              <a:rPr lang="en-US" sz="1900" dirty="0" smtClean="0"/>
              <a:t>institutional investors/ financial institutions</a:t>
            </a:r>
          </a:p>
          <a:p>
            <a:pPr lvl="2"/>
            <a:r>
              <a:rPr lang="en-US" sz="1900" dirty="0" smtClean="0"/>
              <a:t>audit </a:t>
            </a:r>
            <a:r>
              <a:rPr lang="en-US" sz="1900" dirty="0"/>
              <a:t>committee chairs </a:t>
            </a:r>
            <a:endParaRPr lang="en-US" sz="1900" dirty="0" smtClean="0"/>
          </a:p>
          <a:p>
            <a:pPr lvl="2"/>
            <a:r>
              <a:rPr lang="en-US" sz="1900" dirty="0" smtClean="0"/>
              <a:t>lawyers</a:t>
            </a:r>
          </a:p>
          <a:p>
            <a:pPr lvl="2"/>
            <a:r>
              <a:rPr lang="en-US" sz="1900" dirty="0" smtClean="0"/>
              <a:t>Auditing </a:t>
            </a:r>
            <a:r>
              <a:rPr lang="en-US" sz="1900" dirty="0"/>
              <a:t>and Assurance Standards Oversight Council (AASOC) </a:t>
            </a:r>
            <a:endParaRPr lang="en-US" sz="1900" dirty="0" smtClean="0"/>
          </a:p>
          <a:p>
            <a:pPr lvl="1"/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*Canadian Institute of Chartered Accountants</a:t>
            </a:r>
          </a:p>
          <a:p>
            <a:pPr marL="457200" lvl="1" indent="0">
              <a:buNone/>
            </a:pPr>
            <a:endParaRPr lang="en-US" sz="18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Background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r>
              <a:rPr lang="en-US" sz="1800" dirty="0" smtClean="0"/>
              <a:t>“Enhancing Audit Quality Initiative”</a:t>
            </a:r>
          </a:p>
          <a:p>
            <a:pPr lvl="1"/>
            <a:r>
              <a:rPr lang="en-US" sz="1800" dirty="0" smtClean="0"/>
              <a:t>Oversight by a Steering Committee</a:t>
            </a:r>
          </a:p>
          <a:p>
            <a:pPr lvl="1"/>
            <a:r>
              <a:rPr lang="en-US" sz="1800" dirty="0" smtClean="0"/>
              <a:t>Released an overarching paper (initiative overview) August 2012</a:t>
            </a:r>
          </a:p>
          <a:p>
            <a:pPr lvl="1"/>
            <a:r>
              <a:rPr lang="en-US" sz="1800" dirty="0" smtClean="0"/>
              <a:t>Formed three groups:</a:t>
            </a:r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endParaRPr lang="en-US" sz="1100" dirty="0"/>
          </a:p>
          <a:p>
            <a:pPr marL="457200" lvl="1" indent="0">
              <a:buNone/>
            </a:pPr>
            <a:endParaRPr lang="en-US" sz="18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146182"/>
              </p:ext>
            </p:extLst>
          </p:nvPr>
        </p:nvGraphicFramePr>
        <p:xfrm>
          <a:off x="609600" y="4038600"/>
          <a:ext cx="71628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Working Group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</a:t>
                      </a:r>
                      <a:r>
                        <a:rPr lang="en-US" baseline="0" dirty="0" smtClean="0"/>
                        <a:t> Paper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Deadline for Comment Period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Auditor Reporting Model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31, 2012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12, 2012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Auditor</a:t>
                      </a:r>
                      <a:r>
                        <a:rPr lang="en-US" baseline="0" dirty="0" smtClean="0"/>
                        <a:t> Independence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27, 2012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16, 2012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Role of the Audit Committee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yet released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yet released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dirty="0"/>
              <a:t>Working Group </a:t>
            </a:r>
            <a:r>
              <a:rPr lang="en-US" sz="9600" b="1" dirty="0" smtClean="0"/>
              <a:t>Members</a:t>
            </a:r>
          </a:p>
          <a:p>
            <a:pPr marL="0" indent="0">
              <a:buNone/>
            </a:pPr>
            <a:endParaRPr lang="en-US" sz="8000" b="1" dirty="0"/>
          </a:p>
          <a:p>
            <a:pPr lvl="0"/>
            <a:r>
              <a:rPr lang="en-US" sz="7200" dirty="0"/>
              <a:t>Peter W. Mills, </a:t>
            </a:r>
            <a:r>
              <a:rPr lang="en-US" sz="7200" dirty="0" smtClean="0"/>
              <a:t>QC, </a:t>
            </a:r>
            <a:r>
              <a:rPr lang="en-US" sz="7200" dirty="0" err="1" smtClean="0"/>
              <a:t>B.Comm</a:t>
            </a:r>
            <a:r>
              <a:rPr lang="en-US" sz="7200" dirty="0" smtClean="0"/>
              <a:t>, JD</a:t>
            </a:r>
            <a:r>
              <a:rPr lang="en-US" sz="7200" dirty="0"/>
              <a:t>, ICD.D, Corporate Director, Toronto </a:t>
            </a:r>
            <a:r>
              <a:rPr lang="en-US" sz="7200" b="1" dirty="0"/>
              <a:t>(Chair)</a:t>
            </a:r>
            <a:endParaRPr lang="en-US" sz="7200" dirty="0"/>
          </a:p>
          <a:p>
            <a:pPr lvl="0"/>
            <a:r>
              <a:rPr lang="en-US" sz="7200" dirty="0"/>
              <a:t>William R. </a:t>
            </a:r>
            <a:r>
              <a:rPr lang="en-US" sz="7200" dirty="0" err="1"/>
              <a:t>Bruschett</a:t>
            </a:r>
            <a:r>
              <a:rPr lang="en-US" sz="7200" dirty="0"/>
              <a:t>, FCA, Grant Thornton, LLP, Toronto</a:t>
            </a:r>
          </a:p>
          <a:p>
            <a:pPr lvl="0"/>
            <a:r>
              <a:rPr lang="en-US" sz="7200" dirty="0"/>
              <a:t>Patrick G. Crowley, CA, ICD.D, Executive Vice President &amp; Chief Financial Officer, OMERS, Toronto</a:t>
            </a:r>
          </a:p>
          <a:p>
            <a:pPr lvl="0"/>
            <a:r>
              <a:rPr lang="en-US" sz="7200" dirty="0"/>
              <a:t>Gary B. Hannaford, FCA, Institute of Chartered Accountants of Manitoba, Winnipeg</a:t>
            </a:r>
          </a:p>
          <a:p>
            <a:pPr lvl="0"/>
            <a:r>
              <a:rPr lang="en-US" sz="7200" dirty="0"/>
              <a:t>Jane E. Kinney, FCA, Deloitte, LLP, Toronto</a:t>
            </a:r>
          </a:p>
          <a:p>
            <a:pPr lvl="0"/>
            <a:r>
              <a:rPr lang="en-US" sz="7200" dirty="0"/>
              <a:t>Andrew J. Kriegler</a:t>
            </a:r>
            <a:r>
              <a:rPr lang="en-US" sz="7200" dirty="0" smtClean="0"/>
              <a:t>, </a:t>
            </a:r>
            <a:r>
              <a:rPr lang="en-US" sz="7200" dirty="0"/>
              <a:t>former </a:t>
            </a:r>
            <a:r>
              <a:rPr lang="en-US" sz="7200" dirty="0" smtClean="0"/>
              <a:t>SVP </a:t>
            </a:r>
            <a:r>
              <a:rPr lang="en-US" sz="7200" dirty="0"/>
              <a:t>&amp; Treasurer, </a:t>
            </a:r>
            <a:r>
              <a:rPr lang="en-US" sz="7200" dirty="0" smtClean="0"/>
              <a:t>The Canadian Imperial Bank of Commerce (CIBC), </a:t>
            </a:r>
            <a:r>
              <a:rPr lang="en-US" sz="7200" dirty="0"/>
              <a:t>Toronto </a:t>
            </a:r>
          </a:p>
          <a:p>
            <a:pPr lvl="0"/>
            <a:r>
              <a:rPr lang="en-US" sz="7200" dirty="0"/>
              <a:t>Paul R. Weiss, FCA, Corporate Director, </a:t>
            </a:r>
            <a:r>
              <a:rPr lang="en-US" sz="7200" dirty="0" smtClean="0"/>
              <a:t>Toronto </a:t>
            </a:r>
          </a:p>
          <a:p>
            <a:pPr marL="0" lvl="0" indent="0">
              <a:buNone/>
            </a:pPr>
            <a:endParaRPr lang="en-US" sz="8000" b="1" dirty="0"/>
          </a:p>
          <a:p>
            <a:pPr marL="0" lvl="0" indent="0">
              <a:buNone/>
            </a:pPr>
            <a:r>
              <a:rPr lang="en-US" sz="8000" b="1" dirty="0" smtClean="0"/>
              <a:t>Observer</a:t>
            </a:r>
            <a:endParaRPr lang="en-US" sz="8000" b="1" dirty="0"/>
          </a:p>
          <a:p>
            <a:pPr lvl="0"/>
            <a:r>
              <a:rPr lang="en-US" sz="7200" dirty="0"/>
              <a:t>Kenneth J.A. </a:t>
            </a:r>
            <a:r>
              <a:rPr lang="en-US" sz="7200" dirty="0" err="1"/>
              <a:t>Vallillee</a:t>
            </a:r>
            <a:r>
              <a:rPr lang="en-US" sz="7200" dirty="0"/>
              <a:t>, FCA, Canadian Public Accountability </a:t>
            </a:r>
            <a:r>
              <a:rPr lang="en-US" sz="7200" dirty="0" smtClean="0"/>
              <a:t>Board (CPAB), Toronto</a:t>
            </a:r>
          </a:p>
          <a:p>
            <a:pPr marL="0" lv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sz="8000" b="1" dirty="0"/>
              <a:t>Project Manager</a:t>
            </a:r>
          </a:p>
          <a:p>
            <a:pPr lvl="0"/>
            <a:r>
              <a:rPr lang="fr-FR" sz="7200" dirty="0"/>
              <a:t>Melissa E. Langlois, CA, </a:t>
            </a:r>
            <a:r>
              <a:rPr lang="fr-FR" sz="7200" dirty="0" err="1"/>
              <a:t>Deloitte</a:t>
            </a:r>
            <a:r>
              <a:rPr lang="fr-FR" sz="7200" dirty="0"/>
              <a:t>, LLP, Toronto </a:t>
            </a:r>
            <a:endParaRPr lang="en-US" sz="7200" dirty="0"/>
          </a:p>
          <a:p>
            <a:pPr marL="0" indent="0">
              <a:buNone/>
            </a:pPr>
            <a:r>
              <a:rPr lang="fr-FR" sz="8000" dirty="0"/>
              <a:t/>
            </a:r>
            <a:br>
              <a:rPr lang="fr-FR" sz="8000" dirty="0"/>
            </a:br>
            <a:r>
              <a:rPr lang="fr-FR" sz="8000" dirty="0"/>
              <a:t> </a:t>
            </a:r>
            <a:endParaRPr lang="en-US" sz="8000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The Canadian Environment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Approximately 6,000 reporting issuers in Canada and 1/3 are considered small market capitalization companies (market </a:t>
            </a:r>
            <a:r>
              <a:rPr lang="en-US" sz="1800" dirty="0"/>
              <a:t>c</a:t>
            </a:r>
            <a:r>
              <a:rPr lang="en-US" sz="1800" dirty="0" smtClean="0"/>
              <a:t>apitalization  and total assets under $10m)</a:t>
            </a:r>
          </a:p>
          <a:p>
            <a:endParaRPr lang="en-US" sz="1800" dirty="0" smtClean="0"/>
          </a:p>
          <a:p>
            <a:r>
              <a:rPr lang="en-US" sz="1800" dirty="0" smtClean="0"/>
              <a:t>Large majority of public companies audited by the Big 7 – members of the Forum of Firms (FOF)</a:t>
            </a:r>
          </a:p>
          <a:p>
            <a:pPr lvl="1"/>
            <a:r>
              <a:rPr lang="en-US" sz="1800" dirty="0"/>
              <a:t>FOF members cannot </a:t>
            </a:r>
            <a:r>
              <a:rPr lang="en-US" sz="1800" dirty="0" smtClean="0"/>
              <a:t>use the exemption </a:t>
            </a:r>
            <a:r>
              <a:rPr lang="en-US" sz="1800" dirty="0"/>
              <a:t>in our </a:t>
            </a:r>
            <a:r>
              <a:rPr lang="en-US" sz="1800" dirty="0" smtClean="0"/>
              <a:t>independence rules </a:t>
            </a:r>
            <a:r>
              <a:rPr lang="en-US" sz="1800" dirty="0"/>
              <a:t>for small cap companies</a:t>
            </a:r>
          </a:p>
          <a:p>
            <a:endParaRPr lang="en-US" sz="1800" dirty="0" smtClean="0"/>
          </a:p>
          <a:p>
            <a:pPr lvl="1"/>
            <a:endParaRPr lang="en-US" sz="1400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798126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DDBE-88A7-41F9-BA4C-EF41EBF691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3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1668</Words>
  <Application>Microsoft Office PowerPoint</Application>
  <PresentationFormat>On-screen Show (4:3)</PresentationFormat>
  <Paragraphs>330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Shelly Thrasher</dc:creator>
  <cp:lastModifiedBy>Stephenie Luciani</cp:lastModifiedBy>
  <cp:revision>98</cp:revision>
  <cp:lastPrinted>2012-10-01T19:36:14Z</cp:lastPrinted>
  <dcterms:created xsi:type="dcterms:W3CDTF">2012-10-01T15:48:46Z</dcterms:created>
  <dcterms:modified xsi:type="dcterms:W3CDTF">2012-12-07T22:35:56Z</dcterms:modified>
</cp:coreProperties>
</file>