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726" r:id="rId2"/>
    <p:sldMasterId id="2147483801" r:id="rId3"/>
  </p:sldMasterIdLst>
  <p:notesMasterIdLst>
    <p:notesMasterId r:id="rId14"/>
  </p:notesMasterIdLst>
  <p:handoutMasterIdLst>
    <p:handoutMasterId r:id="rId15"/>
  </p:handoutMasterIdLst>
  <p:sldIdLst>
    <p:sldId id="256" r:id="rId4"/>
    <p:sldId id="271" r:id="rId5"/>
    <p:sldId id="279" r:id="rId6"/>
    <p:sldId id="284" r:id="rId7"/>
    <p:sldId id="280" r:id="rId8"/>
    <p:sldId id="273" r:id="rId9"/>
    <p:sldId id="281" r:id="rId10"/>
    <p:sldId id="272" r:id="rId11"/>
    <p:sldId id="276" r:id="rId12"/>
    <p:sldId id="277" r:id="rId13"/>
  </p:sldIdLst>
  <p:sldSz cx="9144000" cy="6858000" type="letter"/>
  <p:notesSz cx="7102475" cy="93884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84" autoAdjust="0"/>
    <p:restoredTop sz="68638" autoAdjust="0"/>
  </p:normalViewPr>
  <p:slideViewPr>
    <p:cSldViewPr showGuides="1">
      <p:cViewPr>
        <p:scale>
          <a:sx n="60" d="100"/>
          <a:sy n="60" d="100"/>
        </p:scale>
        <p:origin x="-1542" y="-60"/>
      </p:cViewPr>
      <p:guideLst>
        <p:guide orient="horz" pos="1991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9116D262-622D-4B30-81AF-BDB2AA3A7C26}" type="datetimeFigureOut">
              <a:rPr lang="en-US" smtClean="0"/>
              <a:pPr/>
              <a:t>12/12/2012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9F8500F7-FFEC-48BE-982D-F8E6E32FD8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5094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69424"/>
          </a:xfrm>
          <a:prstGeom prst="rect">
            <a:avLst/>
          </a:prstGeom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12/12/2012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4913" y="704850"/>
            <a:ext cx="4692650" cy="3519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459526"/>
            <a:ext cx="5681980" cy="4224814"/>
          </a:xfrm>
          <a:prstGeom prst="rect">
            <a:avLst/>
          </a:prstGeom>
        </p:spPr>
        <p:txBody>
          <a:bodyPr vert="horz" lIns="94229" tIns="47114" rIns="94229" bIns="4711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69424"/>
          </a:xfrm>
          <a:prstGeom prst="rect">
            <a:avLst/>
          </a:prstGeom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</a:t>
            </a:r>
            <a:r>
              <a:rPr lang="en-US" baseline="0" dirty="0" smtClean="0"/>
              <a:t> the SMOs relating to international standards have 3 consistent requirements. </a:t>
            </a:r>
          </a:p>
          <a:p>
            <a:endParaRPr lang="en-US" dirty="0" smtClean="0"/>
          </a:p>
          <a:p>
            <a:r>
              <a:rPr lang="en-US" dirty="0" smtClean="0"/>
              <a:t>Consistent key concepts and requirements</a:t>
            </a:r>
          </a:p>
          <a:p>
            <a:pPr lvl="1"/>
            <a:r>
              <a:rPr lang="en-US" dirty="0" smtClean="0"/>
              <a:t>Adoption, implementation</a:t>
            </a:r>
          </a:p>
          <a:p>
            <a:pPr lvl="1"/>
            <a:r>
              <a:rPr lang="en-US" dirty="0" smtClean="0"/>
              <a:t>Who has responsibility for adoption and implementation?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Note for existing resources point: Any desire to increase capabilities in any of these three areas will require additional resources as the MBD staff is currently working at or beyond sustainable capacity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Highlight</a:t>
            </a:r>
            <a:r>
              <a:rPr lang="en-US" baseline="0" dirty="0" smtClean="0"/>
              <a:t> some strategic </a:t>
            </a:r>
            <a:r>
              <a:rPr lang="en-US" baseline="0" smtClean="0"/>
              <a:t>outlook elements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598613"/>
            <a:ext cx="9144000" cy="5256212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orange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593850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85800"/>
            <a:ext cx="2058988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676399"/>
            <a:ext cx="4648200" cy="990601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0" y="3313113"/>
            <a:ext cx="3060700" cy="1752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579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38862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981200"/>
            <a:ext cx="38862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3976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36036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7933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791200" cy="641350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1"/>
            <a:ext cx="5111750" cy="42672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600201"/>
            <a:ext cx="3084513" cy="42671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447799"/>
            <a:ext cx="8458200" cy="44196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919796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</a:t>
            </a:r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406900"/>
            <a:ext cx="8113713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906713"/>
            <a:ext cx="8113713" cy="1500187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</a:t>
            </a:r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</a:t>
            </a:r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598613"/>
            <a:ext cx="9144000" cy="5256212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593850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85800"/>
            <a:ext cx="2058988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676400"/>
            <a:ext cx="4648200" cy="99060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0" y="3313113"/>
            <a:ext cx="3581400" cy="1752600"/>
          </a:xfrm>
        </p:spPr>
        <p:txBody>
          <a:bodyPr lIns="0" tIns="0" bIns="0"/>
          <a:lstStyle>
            <a:lvl1pPr marL="341313" indent="-341313" algn="l" eaLnBrk="1" hangingPunct="1">
              <a:lnSpc>
                <a:spcPct val="70000"/>
              </a:lnSpc>
              <a:spcBef>
                <a:spcPct val="200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4189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600200"/>
            <a:ext cx="8458200" cy="4191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</a:t>
            </a:r>
          </a:p>
        </p:txBody>
      </p:sp>
    </p:spTree>
    <p:extLst>
      <p:ext uri="{BB962C8B-B14F-4D97-AF65-F5344CB8AC3E}">
        <p14:creationId xmlns:p14="http://schemas.microsoft.com/office/powerpoint/2010/main" val="22306726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406900"/>
            <a:ext cx="8113713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906713"/>
            <a:ext cx="8113713" cy="1500187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396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</a:t>
            </a:r>
          </a:p>
        </p:txBody>
      </p:sp>
    </p:spTree>
    <p:extLst>
      <p:ext uri="{BB962C8B-B14F-4D97-AF65-F5344CB8AC3E}">
        <p14:creationId xmlns:p14="http://schemas.microsoft.com/office/powerpoint/2010/main" val="33646529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</a:t>
            </a:r>
          </a:p>
        </p:txBody>
      </p:sp>
    </p:spTree>
    <p:extLst>
      <p:ext uri="{BB962C8B-B14F-4D97-AF65-F5344CB8AC3E}">
        <p14:creationId xmlns:p14="http://schemas.microsoft.com/office/powerpoint/2010/main" val="23323325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75307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600200"/>
            <a:ext cx="8458200" cy="4191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598613"/>
            <a:ext cx="9144000" cy="5256212"/>
          </a:xfrm>
          <a:prstGeom prst="rect">
            <a:avLst/>
          </a:prstGeom>
          <a:gradFill rotWithShape="0">
            <a:gsLst>
              <a:gs pos="0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blue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593850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85800"/>
            <a:ext cx="2058988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676400"/>
            <a:ext cx="4648200" cy="99060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0" y="3313113"/>
            <a:ext cx="3581400" cy="1752600"/>
          </a:xfrm>
        </p:spPr>
        <p:txBody>
          <a:bodyPr lIns="0" tIns="0" rIns="0" bIns="0"/>
          <a:lstStyle>
            <a:lvl1pPr marL="341313" indent="-341313" algn="l" eaLnBrk="1" hangingPunct="1">
              <a:lnSpc>
                <a:spcPct val="70000"/>
              </a:lnSpc>
              <a:spcBef>
                <a:spcPct val="200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" name="Picture 9" descr="IFAC_Logo_MASTERcolor_092711-CS4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85800"/>
            <a:ext cx="2058988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Ribbon_blue_1.75in_width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300" y="1600200"/>
            <a:ext cx="66294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4267200" y="1828800"/>
            <a:ext cx="45720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4267200" y="2286000"/>
            <a:ext cx="3200400" cy="609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435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" name="Picture 9" descr="Ribbon_orange_1.7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600200"/>
            <a:ext cx="66294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85800"/>
            <a:ext cx="2058988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4267200" y="1828800"/>
            <a:ext cx="45720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4267200" y="2286000"/>
            <a:ext cx="3200400" cy="609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553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" name="Picture 9" descr="Ribbon_green_1.7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300" y="1600200"/>
            <a:ext cx="66294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85800"/>
            <a:ext cx="2058988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4267200" y="1828800"/>
            <a:ext cx="45720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4267200" y="2286000"/>
            <a:ext cx="3200400" cy="609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426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58913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406900"/>
            <a:ext cx="8113713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906713"/>
            <a:ext cx="8113713" cy="1500187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1472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1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Ribbon_orange_top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313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533400"/>
            <a:ext cx="6781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458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 flipH="1">
            <a:off x="381000" y="6096000"/>
            <a:ext cx="8763000" cy="46038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30" name="Picture 6" descr="IFAC_Logo_MASTERcolor_092711-CS4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324600"/>
            <a:ext cx="10969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3" y="6432550"/>
            <a:ext cx="24145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E3CAB21C-BC65-364F-A804-105922D50C8B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  <p:sldLayoutId id="2147483824" r:id="rId14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n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 descr="Ribbon_blue_top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313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5"/>
          <p:cNvSpPr>
            <a:spLocks noChangeArrowheads="1"/>
          </p:cNvSpPr>
          <p:nvPr/>
        </p:nvSpPr>
        <p:spPr bwMode="auto">
          <a:xfrm flipH="1">
            <a:off x="381000" y="6096000"/>
            <a:ext cx="8763000" cy="46038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7543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458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270" name="Picture 6" descr="IFAC_Logo_MASTERcolor_092711-CS4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324600"/>
            <a:ext cx="10969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3" y="6432550"/>
            <a:ext cx="24145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7" descr="Ribbon_green_top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313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7543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458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5365" name="Picture 6" descr="IFAC_Logo_MASTERcolor_092711-CS4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324600"/>
            <a:ext cx="10969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3" y="6432550"/>
            <a:ext cx="24145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41928ED7-8D55-554E-B60F-E2DEEC864B48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  <p:sp>
        <p:nvSpPr>
          <p:cNvPr id="15367" name="Rectangle 5"/>
          <p:cNvSpPr>
            <a:spLocks noChangeArrowheads="1"/>
          </p:cNvSpPr>
          <p:nvPr/>
        </p:nvSpPr>
        <p:spPr bwMode="auto">
          <a:xfrm flipH="1">
            <a:off x="384175" y="6096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ctrTitle"/>
          </p:nvPr>
        </p:nvSpPr>
        <p:spPr>
          <a:xfrm>
            <a:off x="4267200" y="1676400"/>
            <a:ext cx="4648200" cy="990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IFAC Compliance Program – Adoption and Implementation of International Standards </a:t>
            </a:r>
            <a:endParaRPr lang="en-US" dirty="0">
              <a:latin typeface="Arial" charset="0"/>
            </a:endParaRPr>
          </a:p>
        </p:txBody>
      </p:sp>
      <p:sp>
        <p:nvSpPr>
          <p:cNvPr id="20482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Sylvia WY Tsen</a:t>
            </a:r>
          </a:p>
          <a:p>
            <a:r>
              <a:rPr lang="en-US" dirty="0" smtClean="0">
                <a:latin typeface="Arial" charset="0"/>
              </a:rPr>
              <a:t>Director, Quality and </a:t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Member Development</a:t>
            </a:r>
          </a:p>
          <a:p>
            <a:endParaRPr lang="en-US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IESBA Meeting</a:t>
            </a:r>
          </a:p>
          <a:p>
            <a:r>
              <a:rPr lang="en-US" dirty="0" smtClean="0">
                <a:latin typeface="Arial" charset="0"/>
              </a:rPr>
              <a:t>New York, USA</a:t>
            </a:r>
            <a:endParaRPr lang="en-US" dirty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December 12, 2012</a:t>
            </a:r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Extract for SMO 4</a:t>
            </a:r>
            <a:endParaRPr lang="en-US" dirty="0"/>
          </a:p>
        </p:txBody>
      </p:sp>
      <p:sp>
        <p:nvSpPr>
          <p:cNvPr id="5" name="Subtitle 14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7239000" cy="457200"/>
          </a:xfrm>
        </p:spPr>
        <p:txBody>
          <a:bodyPr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3688" y="1524000"/>
            <a:ext cx="6478712" cy="1752600"/>
          </a:xfrm>
          <a:prstGeom prst="rect">
            <a:avLst/>
          </a:prstGeom>
          <a:noFill/>
          <a:ln w="9525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65623" y="3548063"/>
            <a:ext cx="6506777" cy="1862137"/>
          </a:xfrm>
          <a:prstGeom prst="rect">
            <a:avLst/>
          </a:prstGeom>
          <a:noFill/>
          <a:ln w="9525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Statements of Membership Obligations (Revised Nov 2012)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Acknowledged framework for “Professional accountancy organization”</a:t>
            </a:r>
          </a:p>
          <a:p>
            <a:pPr lvl="1"/>
            <a:r>
              <a:rPr lang="en-US" dirty="0" smtClean="0"/>
              <a:t>Development agencies (World Bank, etc), governments reforming national frameworks</a:t>
            </a:r>
          </a:p>
          <a:p>
            <a:pPr lvl="1"/>
            <a:r>
              <a:rPr lang="en-US" dirty="0" smtClean="0"/>
              <a:t>Aspiring IFAC member bodies</a:t>
            </a:r>
          </a:p>
          <a:p>
            <a:r>
              <a:rPr lang="en-US" dirty="0" smtClean="0"/>
              <a:t>7 Statements of Membership Obligations (SMOs)</a:t>
            </a:r>
          </a:p>
          <a:p>
            <a:pPr lvl="1"/>
            <a:r>
              <a:rPr lang="en-US" dirty="0" smtClean="0"/>
              <a:t>5 groups of international standards: IAASB, IESBA, IAESB, IPSASB, IASB</a:t>
            </a:r>
          </a:p>
          <a:p>
            <a:pPr lvl="1"/>
            <a:r>
              <a:rPr lang="en-US" dirty="0" smtClean="0"/>
              <a:t>2 relating to Quality Assurance and Investigation and Discipline mechanisms</a:t>
            </a:r>
          </a:p>
          <a:p>
            <a:r>
              <a:rPr lang="en-US" dirty="0" smtClean="0"/>
              <a:t>Applicability Framework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65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SMO Key Concepts – Applicability Framework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5" name="Content Placeholder 4"/>
          <p:cNvGrpSpPr>
            <a:grpSpLocks noGrp="1"/>
          </p:cNvGrpSpPr>
          <p:nvPr/>
        </p:nvGrpSpPr>
        <p:grpSpPr>
          <a:xfrm>
            <a:off x="304800" y="1447800"/>
            <a:ext cx="8077201" cy="4648200"/>
            <a:chOff x="525903" y="512736"/>
            <a:chExt cx="7862193" cy="5908729"/>
          </a:xfrm>
        </p:grpSpPr>
        <p:sp>
          <p:nvSpPr>
            <p:cNvPr id="6" name="AutoShape 4"/>
            <p:cNvSpPr>
              <a:spLocks/>
            </p:cNvSpPr>
            <p:nvPr/>
          </p:nvSpPr>
          <p:spPr bwMode="auto">
            <a:xfrm>
              <a:off x="525903" y="512736"/>
              <a:ext cx="7852923" cy="678051"/>
            </a:xfrm>
            <a:prstGeom prst="roundRect">
              <a:avLst/>
            </a:prstGeom>
            <a:gradFill flip="none" rotWithShape="1">
              <a:gsLst>
                <a:gs pos="0">
                  <a:srgbClr val="005BAA"/>
                </a:gs>
                <a:gs pos="100000">
                  <a:srgbClr val="00C0F3"/>
                </a:gs>
              </a:gsLst>
              <a:lin ang="0" scaled="1"/>
              <a:tileRect/>
            </a:gradFill>
            <a:ln w="50800" cap="flat" cmpd="sng">
              <a:noFill/>
              <a:prstDash val="solid"/>
              <a:miter lim="0"/>
              <a:headEnd/>
              <a:tailEnd/>
            </a:ln>
            <a:effectLst>
              <a:outerShdw algn="ctr" rotWithShape="0">
                <a:srgbClr val="000000">
                  <a:alpha val="79999"/>
                </a:srgbClr>
              </a:outerShdw>
            </a:effectLst>
          </p:spPr>
          <p:txBody>
            <a:bodyPr lIns="232164" tIns="91440" rIns="232164" bIns="232164"/>
            <a:lstStyle/>
            <a:p>
              <a:pPr algn="ctr">
                <a:spcBef>
                  <a:spcPts val="2953"/>
                </a:spcBef>
                <a:defRPr/>
              </a:pPr>
              <a:r>
                <a:rPr lang="en-US" sz="18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Degree of responsibility for an SMO area</a:t>
              </a:r>
              <a:endParaRPr lang="en-US" sz="1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AutoShape 5"/>
            <p:cNvSpPr>
              <a:spLocks/>
            </p:cNvSpPr>
            <p:nvPr/>
          </p:nvSpPr>
          <p:spPr bwMode="auto">
            <a:xfrm>
              <a:off x="600075" y="1262063"/>
              <a:ext cx="2828925" cy="602012"/>
            </a:xfrm>
            <a:prstGeom prst="roundRect">
              <a:avLst>
                <a:gd name="adj" fmla="val 13125"/>
              </a:avLst>
            </a:prstGeom>
            <a:gradFill flip="none" rotWithShape="1">
              <a:gsLst>
                <a:gs pos="0">
                  <a:srgbClr val="0D9C4A"/>
                </a:gs>
                <a:gs pos="100000">
                  <a:srgbClr val="8DC63F"/>
                </a:gs>
              </a:gsLst>
              <a:lin ang="0" scaled="1"/>
              <a:tileRect/>
            </a:gradFill>
            <a:ln w="50800" cap="flat" cmpd="sng">
              <a:solidFill>
                <a:srgbClr val="FFFFFF"/>
              </a:solidFill>
              <a:prstDash val="solid"/>
              <a:miter lim="0"/>
              <a:headEnd/>
              <a:tailEnd/>
            </a:ln>
            <a:effectLst>
              <a:outerShdw algn="ctr" rotWithShape="0">
                <a:srgbClr val="000000">
                  <a:alpha val="79999"/>
                </a:srgbClr>
              </a:outerShdw>
            </a:effectLst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Direct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AutoShape 6"/>
            <p:cNvSpPr>
              <a:spLocks/>
            </p:cNvSpPr>
            <p:nvPr/>
          </p:nvSpPr>
          <p:spPr bwMode="auto">
            <a:xfrm>
              <a:off x="3048000" y="1266825"/>
              <a:ext cx="2825496" cy="602012"/>
            </a:xfrm>
            <a:prstGeom prst="roundRect">
              <a:avLst>
                <a:gd name="adj" fmla="val 13125"/>
              </a:avLst>
            </a:prstGeom>
            <a:gradFill flip="none" rotWithShape="1">
              <a:gsLst>
                <a:gs pos="0">
                  <a:srgbClr val="005BAA"/>
                </a:gs>
                <a:gs pos="100000">
                  <a:srgbClr val="00C0F3"/>
                </a:gs>
              </a:gsLst>
              <a:lin ang="0" scaled="1"/>
              <a:tileRect/>
            </a:gradFill>
            <a:ln w="50800" cap="flat" cmpd="sng">
              <a:solidFill>
                <a:srgbClr val="FFFFFF"/>
              </a:solidFill>
              <a:prstDash val="solid"/>
              <a:miter lim="0"/>
              <a:headEnd/>
              <a:tailEnd/>
            </a:ln>
            <a:effectLst>
              <a:outerShdw algn="ctr" rotWithShape="0">
                <a:srgbClr val="000000">
                  <a:alpha val="79999"/>
                </a:srgbClr>
              </a:outerShdw>
            </a:effectLst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Shared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AutoShape 7"/>
            <p:cNvSpPr>
              <a:spLocks/>
            </p:cNvSpPr>
            <p:nvPr/>
          </p:nvSpPr>
          <p:spPr bwMode="auto">
            <a:xfrm>
              <a:off x="5791200" y="1266825"/>
              <a:ext cx="2596896" cy="602012"/>
            </a:xfrm>
            <a:prstGeom prst="roundRect">
              <a:avLst>
                <a:gd name="adj" fmla="val 13125"/>
              </a:avLst>
            </a:prstGeom>
            <a:gradFill flip="none" rotWithShape="1">
              <a:gsLst>
                <a:gs pos="0">
                  <a:srgbClr val="F15A22"/>
                </a:gs>
                <a:gs pos="100000">
                  <a:srgbClr val="FAA61A"/>
                </a:gs>
              </a:gsLst>
              <a:lin ang="0" scaled="1"/>
              <a:tileRect/>
            </a:gradFill>
            <a:ln w="50800" cap="flat" cmpd="sng">
              <a:solidFill>
                <a:srgbClr val="FFFFFF"/>
              </a:solidFill>
              <a:prstDash val="solid"/>
              <a:miter lim="0"/>
              <a:headEnd/>
              <a:tailEnd/>
            </a:ln>
            <a:effectLst>
              <a:outerShdw algn="ctr" rotWithShape="0">
                <a:srgbClr val="000000">
                  <a:alpha val="79999"/>
                </a:srgbClr>
              </a:outerShdw>
            </a:effectLst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No Responsibility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AutoShape 8"/>
            <p:cNvSpPr>
              <a:spLocks/>
            </p:cNvSpPr>
            <p:nvPr/>
          </p:nvSpPr>
          <p:spPr bwMode="auto">
            <a:xfrm>
              <a:off x="697986" y="2546889"/>
              <a:ext cx="2281682" cy="3867800"/>
            </a:xfrm>
            <a:prstGeom prst="roundRect">
              <a:avLst>
                <a:gd name="adj" fmla="val 8329"/>
              </a:avLst>
            </a:prstGeom>
            <a:gradFill rotWithShape="0">
              <a:gsLst>
                <a:gs pos="0">
                  <a:srgbClr val="0D9C4A"/>
                </a:gs>
                <a:gs pos="100000">
                  <a:srgbClr val="8DC63F"/>
                </a:gs>
              </a:gsLst>
              <a:lin ang="5400000"/>
            </a:gradFill>
            <a:ln w="50800" cap="flat" cmpd="sng">
              <a:noFill/>
              <a:prstDash val="solid"/>
              <a:miter lim="0"/>
              <a:headEnd/>
              <a:tailEnd/>
            </a:ln>
            <a:effectLst>
              <a:outerShdw algn="ctr" rotWithShape="0">
                <a:srgbClr val="000000">
                  <a:alpha val="79999"/>
                </a:srgbClr>
              </a:outerShdw>
            </a:effectLst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Implement all the </a:t>
              </a:r>
              <a:r>
                <a:rPr lang="en-US" sz="1400" b="1" dirty="0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requirements </a:t>
              </a:r>
              <a:r>
                <a:rPr lang="en-US" sz="14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of the SMO</a:t>
              </a:r>
            </a:p>
            <a:p>
              <a:pPr algn="ctr">
                <a:defRPr/>
              </a:pPr>
              <a:endParaRPr lang="en-US" sz="14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n-US" sz="14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In exceptional situations departures are possible if </a:t>
              </a:r>
              <a:r>
                <a:rPr lang="en-US" sz="1400" b="1" dirty="0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it can </a:t>
              </a:r>
              <a:r>
                <a:rPr lang="en-US" sz="14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be justified from </a:t>
              </a:r>
              <a:r>
                <a:rPr lang="en-US" sz="1400" b="1" dirty="0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 </a:t>
              </a:r>
              <a:r>
                <a:rPr lang="en-US" sz="14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public interest perspective and need to be documented</a:t>
              </a:r>
            </a:p>
            <a:p>
              <a:pPr algn="ctr">
                <a:defRPr/>
              </a:pPr>
              <a:endParaRPr lang="en-US" dirty="0"/>
            </a:p>
          </p:txBody>
        </p:sp>
        <p:sp>
          <p:nvSpPr>
            <p:cNvPr id="11" name="AutoShape 10"/>
            <p:cNvSpPr>
              <a:spLocks/>
            </p:cNvSpPr>
            <p:nvPr/>
          </p:nvSpPr>
          <p:spPr bwMode="auto">
            <a:xfrm>
              <a:off x="3316218" y="2557179"/>
              <a:ext cx="2281682" cy="3864286"/>
            </a:xfrm>
            <a:prstGeom prst="roundRect">
              <a:avLst>
                <a:gd name="adj" fmla="val 5366"/>
              </a:avLst>
            </a:prstGeom>
            <a:gradFill flip="none" rotWithShape="1">
              <a:gsLst>
                <a:gs pos="0">
                  <a:srgbClr val="005BAA"/>
                </a:gs>
                <a:gs pos="100000">
                  <a:srgbClr val="00C0F3"/>
                </a:gs>
              </a:gsLst>
              <a:lin ang="0" scaled="1"/>
              <a:tileRect/>
            </a:gradFill>
            <a:ln w="50800" cap="flat" cmpd="sng">
              <a:noFill/>
              <a:prstDash val="solid"/>
              <a:miter lim="0"/>
              <a:headEnd/>
              <a:tailEnd/>
            </a:ln>
            <a:effectLst>
              <a:outerShdw algn="ctr" rotWithShape="0">
                <a:srgbClr val="000000">
                  <a:alpha val="79999"/>
                </a:srgbClr>
              </a:outerShdw>
            </a:effectLst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400" b="1" dirty="0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For </a:t>
              </a:r>
              <a:r>
                <a:rPr lang="en-US" sz="14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the elements for which </a:t>
              </a:r>
              <a:r>
                <a:rPr lang="en-US" sz="1400" b="1" dirty="0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Member Body </a:t>
              </a:r>
              <a:r>
                <a:rPr lang="en-US" sz="14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has direct </a:t>
              </a:r>
              <a:r>
                <a:rPr lang="en-US" sz="1400" b="1" dirty="0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responsibility, </a:t>
              </a:r>
              <a:r>
                <a:rPr lang="en-US" sz="14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follow the approach for "Direct"</a:t>
              </a:r>
            </a:p>
            <a:p>
              <a:pPr algn="ctr">
                <a:defRPr/>
              </a:pPr>
              <a:endParaRPr lang="en-US" sz="11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n-US" sz="14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AND</a:t>
              </a:r>
            </a:p>
            <a:p>
              <a:pPr algn="ctr">
                <a:defRPr/>
              </a:pPr>
              <a:endParaRPr lang="en-US" sz="11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n-US" sz="14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For the elements for which </a:t>
              </a:r>
              <a:r>
                <a:rPr lang="en-US" sz="1400" b="1" dirty="0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Member Body has </a:t>
              </a:r>
              <a:r>
                <a:rPr lang="en-US" sz="14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no direct responsibility follow the approach for</a:t>
              </a:r>
            </a:p>
            <a:p>
              <a:pPr algn="ctr">
                <a:defRPr/>
              </a:pPr>
              <a:r>
                <a:rPr lang="en-US" sz="14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 "No Responsibility "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AutoShape 11"/>
            <p:cNvSpPr>
              <a:spLocks/>
            </p:cNvSpPr>
            <p:nvPr/>
          </p:nvSpPr>
          <p:spPr bwMode="auto">
            <a:xfrm>
              <a:off x="5955787" y="2557179"/>
              <a:ext cx="2283965" cy="3864286"/>
            </a:xfrm>
            <a:prstGeom prst="roundRect">
              <a:avLst>
                <a:gd name="adj" fmla="val 7009"/>
              </a:avLst>
            </a:prstGeom>
            <a:gradFill flip="none" rotWithShape="1">
              <a:gsLst>
                <a:gs pos="0">
                  <a:srgbClr val="F15A22"/>
                </a:gs>
                <a:gs pos="100000">
                  <a:srgbClr val="FAA61A"/>
                </a:gs>
              </a:gsLst>
              <a:lin ang="0" scaled="1"/>
              <a:tileRect/>
            </a:gradFill>
            <a:ln w="50800" cap="flat" cmpd="sng">
              <a:noFill/>
              <a:prstDash val="solid"/>
              <a:miter lim="0"/>
              <a:headEnd/>
              <a:tailEnd/>
            </a:ln>
            <a:effectLst>
              <a:outerShdw algn="ctr" rotWithShape="0">
                <a:srgbClr val="000000">
                  <a:alpha val="79999"/>
                </a:srgbClr>
              </a:outerShdw>
            </a:effectLst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Use best endeavors to:</a:t>
              </a:r>
            </a:p>
            <a:p>
              <a:pPr algn="ctr">
                <a:defRPr/>
              </a:pPr>
              <a:endParaRPr lang="en-US" sz="14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  <a:p>
              <a:pPr marL="342900" indent="-342900" algn="ctr">
                <a:buAutoNum type="alphaLcPeriod"/>
                <a:defRPr/>
              </a:pPr>
              <a:r>
                <a:rPr lang="en-US" sz="1400" b="1" dirty="0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Encourage </a:t>
              </a:r>
              <a:r>
                <a:rPr lang="en-US" sz="14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those responsible for the requirements to follow this SMO in implementing </a:t>
              </a:r>
              <a:r>
                <a:rPr lang="en-US" sz="1400" b="1" dirty="0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them;</a:t>
              </a:r>
            </a:p>
            <a:p>
              <a:pPr marL="342900" indent="-342900" algn="ctr">
                <a:defRPr/>
              </a:pPr>
              <a:endParaRPr lang="en-US" sz="14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n-US" sz="1400" b="1" dirty="0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AND</a:t>
              </a:r>
            </a:p>
            <a:p>
              <a:pPr algn="ctr">
                <a:defRPr/>
              </a:pPr>
              <a:endParaRPr lang="en-US" sz="14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n-US" sz="1400" b="1" dirty="0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b</a:t>
              </a:r>
              <a:r>
                <a:rPr lang="en-US" sz="14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. Assist in the implementation where appropriate </a:t>
              </a:r>
            </a:p>
          </p:txBody>
        </p:sp>
        <p:sp>
          <p:nvSpPr>
            <p:cNvPr id="13" name="Line 1"/>
            <p:cNvSpPr>
              <a:spLocks noChangeShapeType="1"/>
            </p:cNvSpPr>
            <p:nvPr/>
          </p:nvSpPr>
          <p:spPr bwMode="auto">
            <a:xfrm flipH="1">
              <a:off x="4952999" y="1868838"/>
              <a:ext cx="0" cy="646114"/>
            </a:xfrm>
            <a:prstGeom prst="line">
              <a:avLst/>
            </a:prstGeom>
            <a:noFill/>
            <a:ln w="114300">
              <a:solidFill>
                <a:srgbClr val="F15A22"/>
              </a:solidFill>
              <a:miter lim="0"/>
              <a:headEnd/>
              <a:tailEnd type="triangle" w="med" len="med"/>
            </a:ln>
          </p:spPr>
          <p:txBody>
            <a:bodyPr lIns="64291" tIns="32146" rIns="64291" bIns="32146"/>
            <a:lstStyle/>
            <a:p>
              <a:endParaRPr lang="en-US"/>
            </a:p>
          </p:txBody>
        </p:sp>
        <p:sp>
          <p:nvSpPr>
            <p:cNvPr id="14" name="Line 1"/>
            <p:cNvSpPr>
              <a:spLocks noChangeShapeType="1"/>
            </p:cNvSpPr>
            <p:nvPr/>
          </p:nvSpPr>
          <p:spPr bwMode="auto">
            <a:xfrm flipH="1">
              <a:off x="1828800" y="1868838"/>
              <a:ext cx="0" cy="646114"/>
            </a:xfrm>
            <a:prstGeom prst="line">
              <a:avLst/>
            </a:prstGeom>
            <a:noFill/>
            <a:ln w="114300">
              <a:solidFill>
                <a:srgbClr val="0D9C4A"/>
              </a:solidFill>
              <a:miter lim="0"/>
              <a:headEnd/>
              <a:tailEnd type="triangle" w="med" len="med"/>
            </a:ln>
          </p:spPr>
          <p:txBody>
            <a:bodyPr lIns="64291" tIns="32146" rIns="64291" bIns="32146"/>
            <a:lstStyle/>
            <a:p>
              <a:endParaRPr lang="en-US"/>
            </a:p>
          </p:txBody>
        </p:sp>
        <p:sp>
          <p:nvSpPr>
            <p:cNvPr id="15" name="Line 1"/>
            <p:cNvSpPr>
              <a:spLocks noChangeShapeType="1"/>
            </p:cNvSpPr>
            <p:nvPr/>
          </p:nvSpPr>
          <p:spPr bwMode="auto">
            <a:xfrm flipH="1">
              <a:off x="4038599" y="1868838"/>
              <a:ext cx="0" cy="646114"/>
            </a:xfrm>
            <a:prstGeom prst="line">
              <a:avLst/>
            </a:prstGeom>
            <a:noFill/>
            <a:ln w="114300">
              <a:solidFill>
                <a:srgbClr val="0D9C4A"/>
              </a:solidFill>
              <a:miter lim="0"/>
              <a:headEnd/>
              <a:tailEnd type="triangle" w="med" len="med"/>
            </a:ln>
          </p:spPr>
          <p:txBody>
            <a:bodyPr lIns="64291" tIns="32146" rIns="64291" bIns="32146"/>
            <a:lstStyle/>
            <a:p>
              <a:endParaRPr lang="en-US"/>
            </a:p>
          </p:txBody>
        </p:sp>
        <p:sp>
          <p:nvSpPr>
            <p:cNvPr id="16" name="Line 1"/>
            <p:cNvSpPr>
              <a:spLocks noChangeShapeType="1"/>
            </p:cNvSpPr>
            <p:nvPr/>
          </p:nvSpPr>
          <p:spPr bwMode="auto">
            <a:xfrm flipH="1">
              <a:off x="7086600" y="1868838"/>
              <a:ext cx="0" cy="646114"/>
            </a:xfrm>
            <a:prstGeom prst="line">
              <a:avLst/>
            </a:prstGeom>
            <a:noFill/>
            <a:ln w="114300">
              <a:solidFill>
                <a:srgbClr val="F15A22"/>
              </a:solidFill>
              <a:miter lim="0"/>
              <a:headEnd/>
              <a:tailEnd type="triangle" w="med" len="med"/>
            </a:ln>
          </p:spPr>
          <p:txBody>
            <a:bodyPr lIns="64291" tIns="32146" rIns="64291" bIns="32146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4665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SMO 4: Key Concepts and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MBs shall identify and undertake actions to have the IESBA </a:t>
            </a:r>
            <a:r>
              <a:rPr lang="en-US" i="1" dirty="0" smtClean="0"/>
              <a:t>Code of Ethics </a:t>
            </a:r>
            <a:r>
              <a:rPr lang="en-US" dirty="0" smtClean="0"/>
              <a:t>adopted and implemented in their jurisdictions</a:t>
            </a:r>
          </a:p>
          <a:p>
            <a:r>
              <a:rPr lang="en-US" dirty="0" smtClean="0"/>
              <a:t>MBs shall notify their members of the new, proposed, and revised provisions of the IESBA </a:t>
            </a:r>
            <a:r>
              <a:rPr lang="en-US" i="1" dirty="0" smtClean="0"/>
              <a:t>Code of Ethics</a:t>
            </a:r>
            <a:r>
              <a:rPr lang="en-US" dirty="0" smtClean="0"/>
              <a:t> and other pronouncements issued by the IESBA.</a:t>
            </a:r>
          </a:p>
          <a:p>
            <a:r>
              <a:rPr lang="en-US" dirty="0" smtClean="0"/>
              <a:t>MBs are encouraged to comment on IESBA exposure drafts</a:t>
            </a:r>
          </a:p>
          <a:p>
            <a:r>
              <a:rPr lang="en-US" dirty="0" smtClean="0"/>
              <a:t>Given the importance of consistent, high-quality ethical standards, MBs should not apply less stringent standards than those stated in the IESBA </a:t>
            </a:r>
            <a:r>
              <a:rPr lang="en-US" i="1" dirty="0" smtClean="0"/>
              <a:t>Code of Ethics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65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Compliance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Mandatory participation in the Compliance Program</a:t>
            </a:r>
          </a:p>
          <a:p>
            <a:r>
              <a:rPr lang="en-US" dirty="0" smtClean="0"/>
              <a:t>Action Plan submission: plans to demonstrate ongoing actions to further SMO requirements</a:t>
            </a:r>
          </a:p>
          <a:p>
            <a:r>
              <a:rPr lang="en-US" dirty="0" smtClean="0"/>
              <a:t>Based on “Self-Assessments” against SMOs</a:t>
            </a:r>
          </a:p>
          <a:p>
            <a:pPr lvl="1"/>
            <a:r>
              <a:rPr lang="en-US" dirty="0" smtClean="0"/>
              <a:t>Regulatory and standard-setting framework</a:t>
            </a:r>
          </a:p>
          <a:p>
            <a:pPr lvl="1"/>
            <a:r>
              <a:rPr lang="en-US" dirty="0" smtClean="0"/>
              <a:t>Benchmark against SMOs and reference underlying international standard</a:t>
            </a:r>
          </a:p>
          <a:p>
            <a:r>
              <a:rPr lang="en-US" dirty="0" smtClean="0"/>
              <a:t>Transparency – action plans and self-assessments published </a:t>
            </a:r>
          </a:p>
          <a:p>
            <a:r>
              <a:rPr lang="en-US" dirty="0" smtClean="0"/>
              <a:t>Compliance Advisory Panel</a:t>
            </a:r>
          </a:p>
          <a:p>
            <a:r>
              <a:rPr lang="en-US" dirty="0" smtClean="0"/>
              <a:t>Subject to oversight by PIOB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65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SMO 4 and IESBA Code – Adoption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Complexity</a:t>
            </a:r>
          </a:p>
          <a:p>
            <a:r>
              <a:rPr lang="en-US" dirty="0" smtClean="0"/>
              <a:t>Other national requirements</a:t>
            </a:r>
          </a:p>
          <a:p>
            <a:r>
              <a:rPr lang="en-US" dirty="0" smtClean="0"/>
              <a:t>Anglo Saxon legal tradition </a:t>
            </a:r>
            <a:r>
              <a:rPr lang="en-US" dirty="0" err="1" smtClean="0"/>
              <a:t>vs</a:t>
            </a:r>
            <a:r>
              <a:rPr lang="en-US" dirty="0" smtClean="0"/>
              <a:t> local?</a:t>
            </a:r>
          </a:p>
          <a:p>
            <a:r>
              <a:rPr lang="en-US" dirty="0" smtClean="0"/>
              <a:t>Lack of ongoing process for adoption</a:t>
            </a:r>
          </a:p>
          <a:p>
            <a:r>
              <a:rPr lang="en-US" dirty="0" smtClean="0"/>
              <a:t>Quality of adoption process</a:t>
            </a:r>
          </a:p>
          <a:p>
            <a:r>
              <a:rPr lang="en-US" dirty="0" smtClean="0"/>
              <a:t>Translation and dissemination </a:t>
            </a:r>
          </a:p>
          <a:p>
            <a:r>
              <a:rPr lang="en-US" dirty="0" smtClean="0"/>
              <a:t>Recent emphasis on ISA and IFRS adoption </a:t>
            </a:r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06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SMO 4 and IESBA Code – Implementation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Lack of resources to develop tools, resources, implement</a:t>
            </a:r>
          </a:p>
          <a:p>
            <a:r>
              <a:rPr lang="en-US" dirty="0" smtClean="0"/>
              <a:t>Level of development of the accountancy profession </a:t>
            </a:r>
          </a:p>
          <a:p>
            <a:r>
              <a:rPr lang="en-US" dirty="0" smtClean="0"/>
              <a:t>Country-level concepts of “independence”, “objectivity” etc</a:t>
            </a:r>
          </a:p>
          <a:p>
            <a:r>
              <a:rPr lang="en-US" dirty="0" smtClean="0"/>
              <a:t>Education and training</a:t>
            </a:r>
          </a:p>
          <a:p>
            <a:pPr lvl="1"/>
            <a:r>
              <a:rPr lang="en-US" dirty="0" smtClean="0"/>
              <a:t>Curricula</a:t>
            </a:r>
          </a:p>
          <a:p>
            <a:pPr lvl="1"/>
            <a:r>
              <a:rPr lang="en-US" dirty="0" smtClean="0"/>
              <a:t>Case studies and other appropriate education tools</a:t>
            </a:r>
          </a:p>
          <a:p>
            <a:r>
              <a:rPr lang="en-US" dirty="0" smtClean="0"/>
              <a:t>Investigation and disciplinary processes</a:t>
            </a:r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06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Compliance Program – Strategic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Maintaining momentum and credibility of the Compliance Program</a:t>
            </a:r>
          </a:p>
          <a:p>
            <a:pPr lvl="1"/>
            <a:r>
              <a:rPr lang="en-US" dirty="0" smtClean="0"/>
              <a:t>Monitoring member body action plans</a:t>
            </a:r>
          </a:p>
          <a:p>
            <a:r>
              <a:rPr lang="en-US" dirty="0" smtClean="0"/>
              <a:t>Request for information on the status of adoption and implementation of international standards</a:t>
            </a:r>
          </a:p>
          <a:p>
            <a:r>
              <a:rPr lang="en-US" dirty="0" smtClean="0"/>
              <a:t>How to report on status of adoption and implementation</a:t>
            </a:r>
          </a:p>
          <a:p>
            <a:pPr lvl="1"/>
            <a:r>
              <a:rPr lang="en-US" dirty="0" smtClean="0"/>
              <a:t>Dashboard reports (PFNs)</a:t>
            </a:r>
          </a:p>
          <a:p>
            <a:r>
              <a:rPr lang="en-US" dirty="0" smtClean="0"/>
              <a:t>Revisions to self-assessment questionnaires</a:t>
            </a:r>
          </a:p>
          <a:p>
            <a:pPr lvl="1"/>
            <a:r>
              <a:rPr lang="en-US" dirty="0" smtClean="0"/>
              <a:t>Types of questions to identify modifications, differences</a:t>
            </a:r>
          </a:p>
          <a:p>
            <a:pPr lvl="1"/>
            <a:r>
              <a:rPr lang="en-US" dirty="0" smtClean="0"/>
              <a:t>Level of detail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61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14"/>
          <p:cNvSpPr>
            <a:spLocks noGrp="1"/>
          </p:cNvSpPr>
          <p:nvPr>
            <p:ph type="subTitle" idx="10"/>
          </p:nvPr>
        </p:nvSpPr>
        <p:spPr>
          <a:xfrm>
            <a:off x="381000" y="228600"/>
            <a:ext cx="7543800" cy="3048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1800" b="1" dirty="0" smtClean="0"/>
              <a:t>Example of Dashboard Report – Information Gathering for Monitoring and Evaluation </a:t>
            </a:r>
          </a:p>
          <a:p>
            <a:pPr eaLnBrk="1" hangingPunct="1"/>
            <a:endParaRPr lang="en-US" dirty="0"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762000"/>
            <a:ext cx="8382000" cy="54102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ategic Report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ank Presentatio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Strategic Report</Template>
  <TotalTime>662</TotalTime>
  <Words>585</Words>
  <Application>Microsoft Office PowerPoint</Application>
  <PresentationFormat>Letter Paper (8.5x11 in)</PresentationFormat>
  <Paragraphs>104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Strategic Report</vt:lpstr>
      <vt:lpstr>1_Blank Presentation</vt:lpstr>
      <vt:lpstr>2_Blank Presentation</vt:lpstr>
      <vt:lpstr>IFAC Compliance Program – Adoption and Implementation of International Standards </vt:lpstr>
      <vt:lpstr>Statements of Membership Obligations (Revised Nov 2012)</vt:lpstr>
      <vt:lpstr>SMO Key Concepts – Applicability Framework</vt:lpstr>
      <vt:lpstr>SMO 4: Key Concepts and Requirements</vt:lpstr>
      <vt:lpstr>Compliance Program</vt:lpstr>
      <vt:lpstr>SMO 4 and IESBA Code – Adoption Challenges</vt:lpstr>
      <vt:lpstr>SMO 4 and IESBA Code – Implementation Challenges</vt:lpstr>
      <vt:lpstr>Compliance Program – Strategic Outlook</vt:lpstr>
      <vt:lpstr>PowerPoint Presentation</vt:lpstr>
      <vt:lpstr>Example: Extract for SMO 4</vt:lpstr>
    </vt:vector>
  </TitlesOfParts>
  <Company>IFAC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Strategic Report – [Insert Board/Committee Acronym here]</dc:title>
  <dc:creator>JYounts</dc:creator>
  <cp:lastModifiedBy>AICPA USER</cp:lastModifiedBy>
  <cp:revision>43</cp:revision>
  <cp:lastPrinted>2011-09-27T17:54:21Z</cp:lastPrinted>
  <dcterms:created xsi:type="dcterms:W3CDTF">2011-10-31T16:59:54Z</dcterms:created>
  <dcterms:modified xsi:type="dcterms:W3CDTF">2012-12-12T17:05:46Z</dcterms:modified>
</cp:coreProperties>
</file>