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5"/>
  </p:notesMasterIdLst>
  <p:handoutMasterIdLst>
    <p:handoutMasterId r:id="rId16"/>
  </p:handoutMasterIdLst>
  <p:sldIdLst>
    <p:sldId id="260" r:id="rId2"/>
    <p:sldId id="266" r:id="rId3"/>
    <p:sldId id="261" r:id="rId4"/>
    <p:sldId id="264" r:id="rId5"/>
    <p:sldId id="267" r:id="rId6"/>
    <p:sldId id="272" r:id="rId7"/>
    <p:sldId id="263" r:id="rId8"/>
    <p:sldId id="268" r:id="rId9"/>
    <p:sldId id="265" r:id="rId10"/>
    <p:sldId id="274" r:id="rId11"/>
    <p:sldId id="276" r:id="rId12"/>
    <p:sldId id="269" r:id="rId13"/>
    <p:sldId id="275" r:id="rId14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00" autoAdjust="0"/>
    <p:restoredTop sz="94660"/>
  </p:normalViewPr>
  <p:slideViewPr>
    <p:cSldViewPr showGuides="1">
      <p:cViewPr>
        <p:scale>
          <a:sx n="100" d="100"/>
          <a:sy n="100" d="100"/>
        </p:scale>
        <p:origin x="-546" y="-72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69D1C38-25F6-409D-B075-E225EACFF678}" type="datetimeFigureOut">
              <a:rPr lang="en-US" smtClean="0"/>
              <a:pPr/>
              <a:t>6/19/2012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8CC5FC1-A83E-4B94-B90D-84EEC8F82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=""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>
                <a:latin typeface="Arial" charset="0"/>
              </a:rPr>
              <a:t>Breach of a Requirement of the Code</a:t>
            </a:r>
            <a:endParaRPr lang="en-US" sz="2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dirty="0" smtClean="0">
                <a:latin typeface="Arial" charset="0"/>
              </a:rPr>
              <a:t>Marisa Orbea</a:t>
            </a:r>
          </a:p>
          <a:p>
            <a:r>
              <a:rPr lang="en-US" sz="2000" b="1" dirty="0" smtClean="0">
                <a:latin typeface="Arial" charset="0"/>
              </a:rPr>
              <a:t>New York</a:t>
            </a:r>
          </a:p>
          <a:p>
            <a:r>
              <a:rPr lang="en-US" sz="2000" b="1" dirty="0" smtClean="0">
                <a:latin typeface="Arial" charset="0"/>
              </a:rPr>
              <a:t>19 June 2012</a:t>
            </a:r>
            <a:endParaRPr lang="en-US" sz="20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 results</a:t>
            </a:r>
          </a:p>
          <a:p>
            <a:pPr lvl="1"/>
            <a:r>
              <a:rPr lang="en-US" sz="2000" smtClean="0"/>
              <a:t>79% </a:t>
            </a:r>
            <a:r>
              <a:rPr lang="en-US" sz="2000" dirty="0" smtClean="0"/>
              <a:t>agreed that audit firms should be required to seek the concurrence of TCWG that action can be taken to satisfactorily address the consequences of the breach</a:t>
            </a:r>
            <a:endParaRPr lang="en-US" sz="2000" dirty="0"/>
          </a:p>
          <a:p>
            <a:r>
              <a:rPr lang="en-US" dirty="0" smtClean="0">
                <a:latin typeface="Arial" charset="0"/>
              </a:rPr>
              <a:t>Amendments made to </a:t>
            </a:r>
            <a:r>
              <a:rPr lang="en-US" dirty="0" smtClean="0">
                <a:latin typeface="Arial"/>
                <a:cs typeface="Arial"/>
              </a:rPr>
              <a:t>¶290.47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“may continue with the audit engagement” deleted to remove perception that audit activity must be suspended unless TCWG agree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“Agreement” changed to “concurrence” </a:t>
            </a:r>
            <a:endParaRPr lang="en-US" sz="2000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Agreement of those charged with governance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16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¶290.43 amended to make </a:t>
            </a:r>
            <a:r>
              <a:rPr lang="en-US" dirty="0" smtClean="0">
                <a:cs typeface="Arial"/>
              </a:rPr>
              <a:t>determination wording consistent </a:t>
            </a:r>
            <a:r>
              <a:rPr lang="en-US" dirty="0">
                <a:cs typeface="Arial"/>
              </a:rPr>
              <a:t>with </a:t>
            </a:r>
            <a:r>
              <a:rPr lang="en-US" dirty="0" smtClean="0">
                <a:cs typeface="Arial"/>
              </a:rPr>
              <a:t>100.7</a:t>
            </a:r>
          </a:p>
          <a:p>
            <a:r>
              <a:rPr lang="en-US" dirty="0" smtClean="0">
                <a:cs typeface="Arial"/>
              </a:rPr>
              <a:t>¶290.45 and ¶290.47 wording included “where permitted by law or regulation” after termination:</a:t>
            </a:r>
          </a:p>
          <a:p>
            <a:pPr lvl="1"/>
            <a:r>
              <a:rPr lang="en-US" sz="2000" dirty="0" smtClean="0">
                <a:cs typeface="Arial"/>
              </a:rPr>
              <a:t>Where termination not permitted “comply with any reporting or disclosure requirements”</a:t>
            </a:r>
          </a:p>
          <a:p>
            <a:pPr lvl="1"/>
            <a:endParaRPr lang="en-US" dirty="0">
              <a:cs typeface="Arial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Other amendments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316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24 respondents agreed with proposed effective date of approximately 6 months after approval</a:t>
            </a:r>
          </a:p>
          <a:p>
            <a:r>
              <a:rPr lang="en-US" dirty="0" smtClean="0">
                <a:latin typeface="Arial" charset="0"/>
              </a:rPr>
              <a:t>11 felt a longer period necessary</a:t>
            </a:r>
          </a:p>
          <a:p>
            <a:pPr lvl="1"/>
            <a:r>
              <a:rPr lang="en-US" sz="2400" dirty="0" smtClean="0">
                <a:latin typeface="Arial" charset="0"/>
              </a:rPr>
              <a:t>Translation, training, systems enhancements</a:t>
            </a:r>
          </a:p>
          <a:p>
            <a:r>
              <a:rPr lang="en-US" dirty="0" smtClean="0">
                <a:latin typeface="Arial" charset="0"/>
              </a:rPr>
              <a:t>Recommendation: effective date of 1 January 2014 </a:t>
            </a:r>
          </a:p>
          <a:p>
            <a:pPr lvl="1"/>
            <a:r>
              <a:rPr lang="en-US" sz="2400" dirty="0" smtClean="0">
                <a:latin typeface="Arial" charset="0"/>
              </a:rPr>
              <a:t>approximately 12 months after release</a:t>
            </a: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Effective date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36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Board is asked to:</a:t>
            </a:r>
          </a:p>
          <a:p>
            <a:pPr lvl="1"/>
            <a:r>
              <a:rPr lang="en-US" sz="2400" dirty="0"/>
              <a:t>C</a:t>
            </a:r>
            <a:r>
              <a:rPr lang="en-US" sz="2400" dirty="0" smtClean="0"/>
              <a:t>onsider the proposed changes</a:t>
            </a:r>
          </a:p>
          <a:p>
            <a:pPr lvl="1"/>
            <a:r>
              <a:rPr lang="en-US" sz="2400" dirty="0" smtClean="0"/>
              <a:t>Provide input on any further revisions, such that the document may be discussed by the CAG at their September meeting</a:t>
            </a:r>
          </a:p>
          <a:p>
            <a:pPr lvl="1"/>
            <a:r>
              <a:rPr lang="en-US" sz="2400" dirty="0" smtClean="0"/>
              <a:t>Determine whether, subject to any changes to address issues raised by CAG members, the Board would approve the document at the next IESBA meeting</a:t>
            </a:r>
          </a:p>
          <a:p>
            <a:pPr lvl="2"/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Next steps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017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latin typeface="Arial" charset="0"/>
              </a:rPr>
              <a:t>Tentative Board positions:</a:t>
            </a:r>
          </a:p>
          <a:p>
            <a:pPr lvl="1"/>
            <a:r>
              <a:rPr lang="en-US" sz="1900" dirty="0">
                <a:latin typeface="Arial" charset="0"/>
              </a:rPr>
              <a:t>T</a:t>
            </a:r>
            <a:r>
              <a:rPr lang="en-US" sz="1900" dirty="0" smtClean="0">
                <a:latin typeface="Arial" charset="0"/>
              </a:rPr>
              <a:t>he Code should address breaches</a:t>
            </a:r>
          </a:p>
          <a:p>
            <a:pPr lvl="1"/>
            <a:r>
              <a:rPr lang="en-US" sz="1900" dirty="0" smtClean="0">
                <a:latin typeface="Arial" charset="0"/>
              </a:rPr>
              <a:t>All breaches should be reported to maintain transparency, but </a:t>
            </a:r>
            <a:r>
              <a:rPr lang="en-US" sz="1900" dirty="0">
                <a:latin typeface="Arial" charset="0"/>
              </a:rPr>
              <a:t>f</a:t>
            </a:r>
            <a:r>
              <a:rPr lang="en-US" sz="1900" dirty="0" smtClean="0">
                <a:latin typeface="Arial" charset="0"/>
              </a:rPr>
              <a:t>lexibility of timing should be considered for less significant breaches</a:t>
            </a:r>
          </a:p>
          <a:p>
            <a:pPr lvl="1"/>
            <a:r>
              <a:rPr lang="en-US" sz="1900" dirty="0" smtClean="0">
                <a:latin typeface="Arial" charset="0"/>
              </a:rPr>
              <a:t>TCWG should agree with actions, but look at drafting so as not to subordinate auditor judgment to TCWG</a:t>
            </a:r>
          </a:p>
          <a:p>
            <a:pPr lvl="1"/>
            <a:r>
              <a:rPr lang="en-US" sz="1900" dirty="0" smtClean="0">
                <a:latin typeface="Arial" charset="0"/>
              </a:rPr>
              <a:t>Make further efforts to obtain the views of TCWG</a:t>
            </a:r>
          </a:p>
          <a:p>
            <a:pPr lvl="1"/>
            <a:r>
              <a:rPr lang="en-US" sz="1900" dirty="0" smtClean="0">
                <a:latin typeface="Arial" charset="0"/>
                <a:cs typeface="ＭＳ Ｐゴシック" charset="0"/>
              </a:rPr>
              <a:t>Consider whether matters </a:t>
            </a:r>
            <a:r>
              <a:rPr lang="en-US" sz="1900" dirty="0">
                <a:latin typeface="Arial" charset="0"/>
                <a:cs typeface="ＭＳ Ｐゴシック" charset="0"/>
              </a:rPr>
              <a:t>to be discussed with </a:t>
            </a:r>
            <a:r>
              <a:rPr lang="en-US" sz="1900" dirty="0" smtClean="0">
                <a:latin typeface="Arial" charset="0"/>
                <a:cs typeface="ＭＳ Ｐゴシック" charset="0"/>
              </a:rPr>
              <a:t>TCWG should be in writing</a:t>
            </a:r>
          </a:p>
          <a:p>
            <a:pPr lvl="1"/>
            <a:r>
              <a:rPr lang="en-US" sz="1900" dirty="0">
                <a:latin typeface="Arial" charset="0"/>
                <a:cs typeface="ＭＳ Ｐゴシック" charset="0"/>
              </a:rPr>
              <a:t>Consider the definition of TCWG</a:t>
            </a:r>
          </a:p>
          <a:p>
            <a:pPr lvl="1"/>
            <a:endParaRPr lang="en-US" dirty="0">
              <a:latin typeface="Arial" charset="0"/>
              <a:cs typeface="ＭＳ Ｐゴシック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Exposure draft and responses – recap of key issues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76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Breaches unrelated to independence</a:t>
            </a:r>
          </a:p>
          <a:p>
            <a:pPr lvl="1"/>
            <a:r>
              <a:rPr lang="en-US" sz="2000" dirty="0" smtClean="0"/>
              <a:t>Task Force to consider enhancing wording to provide a clearer thought process to be followed</a:t>
            </a:r>
          </a:p>
          <a:p>
            <a:r>
              <a:rPr lang="en-US" dirty="0" smtClean="0">
                <a:cs typeface="Arial"/>
              </a:rPr>
              <a:t>¶</a:t>
            </a:r>
            <a:r>
              <a:rPr lang="en-US" dirty="0" smtClean="0">
                <a:latin typeface="Arial" charset="0"/>
                <a:cs typeface="Arial"/>
              </a:rPr>
              <a:t>1</a:t>
            </a:r>
            <a:r>
              <a:rPr lang="en-US" dirty="0" smtClean="0">
                <a:latin typeface="Arial" charset="0"/>
              </a:rPr>
              <a:t>00.10 </a:t>
            </a:r>
            <a:r>
              <a:rPr lang="en-US" dirty="0">
                <a:latin typeface="Arial" charset="0"/>
              </a:rPr>
              <a:t>s</a:t>
            </a:r>
            <a:r>
              <a:rPr lang="en-US" dirty="0" smtClean="0">
                <a:latin typeface="Arial" charset="0"/>
              </a:rPr>
              <a:t>plit into two paragraphs: </a:t>
            </a:r>
          </a:p>
          <a:p>
            <a:pPr lvl="1"/>
            <a:r>
              <a:rPr lang="en-US" sz="2000" dirty="0">
                <a:latin typeface="Arial" charset="0"/>
              </a:rPr>
              <a:t>F</a:t>
            </a:r>
            <a:r>
              <a:rPr lang="en-US" sz="2000" dirty="0" smtClean="0">
                <a:latin typeface="Arial" charset="0"/>
              </a:rPr>
              <a:t>irst paragraph providing reference to </a:t>
            </a:r>
            <a:r>
              <a:rPr lang="en-US" sz="2000" dirty="0" smtClean="0">
                <a:cs typeface="Arial"/>
              </a:rPr>
              <a:t>Sections </a:t>
            </a:r>
            <a:r>
              <a:rPr lang="en-US" sz="2000" dirty="0" smtClean="0">
                <a:latin typeface="Arial" charset="0"/>
              </a:rPr>
              <a:t>290 and 291</a:t>
            </a:r>
          </a:p>
          <a:p>
            <a:pPr lvl="1"/>
            <a:r>
              <a:rPr lang="en-US" sz="2000" dirty="0" smtClean="0">
                <a:latin typeface="Arial" charset="0"/>
              </a:rPr>
              <a:t>New </a:t>
            </a:r>
            <a:r>
              <a:rPr lang="en-US" sz="2000" dirty="0">
                <a:cs typeface="Arial"/>
              </a:rPr>
              <a:t>¶</a:t>
            </a:r>
            <a:r>
              <a:rPr lang="en-US" sz="2000" dirty="0" smtClean="0">
                <a:latin typeface="Arial" charset="0"/>
                <a:cs typeface="Arial"/>
              </a:rPr>
              <a:t>1</a:t>
            </a:r>
            <a:r>
              <a:rPr lang="en-US" sz="2000" dirty="0" smtClean="0">
                <a:latin typeface="Arial" charset="0"/>
              </a:rPr>
              <a:t>00.11 requiring evaluation of breach and impact on compliance with fundamental principles</a:t>
            </a:r>
          </a:p>
          <a:p>
            <a:pPr lvl="1"/>
            <a:r>
              <a:rPr lang="en-US" sz="2000" dirty="0" smtClean="0">
                <a:latin typeface="Arial" charset="0"/>
              </a:rPr>
              <a:t>Additional examples added of parties to whom the accountant might determine disclosure was appropriate</a:t>
            </a:r>
            <a:endParaRPr lang="en-US" sz="2000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General provision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4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Agreement that all breaches </a:t>
            </a:r>
            <a:r>
              <a:rPr lang="en-US" dirty="0"/>
              <a:t>should be </a:t>
            </a:r>
            <a:r>
              <a:rPr lang="en-US" dirty="0" smtClean="0"/>
              <a:t>reported but:</a:t>
            </a:r>
          </a:p>
          <a:p>
            <a:pPr lvl="1"/>
            <a:r>
              <a:rPr lang="en-US" sz="2000" dirty="0" smtClean="0"/>
              <a:t>Some </a:t>
            </a:r>
            <a:r>
              <a:rPr lang="en-US" sz="2000" dirty="0"/>
              <a:t>flexibility may be appropriate for less significant breaches</a:t>
            </a:r>
          </a:p>
          <a:p>
            <a:pPr lvl="1"/>
            <a:r>
              <a:rPr lang="en-US" sz="2000" dirty="0" smtClean="0"/>
              <a:t>Task Force to consider whether timing/protocol for less significant breaches could be agreed with TCWG</a:t>
            </a:r>
          </a:p>
          <a:p>
            <a:pPr lvl="1"/>
            <a:r>
              <a:rPr lang="en-US" sz="2000" dirty="0" smtClean="0"/>
              <a:t>Consider whether communication should be in writing </a:t>
            </a:r>
          </a:p>
          <a:p>
            <a:r>
              <a:rPr lang="en-US" dirty="0" smtClean="0"/>
              <a:t>Board agreed views should be sought from TCWG</a:t>
            </a:r>
          </a:p>
          <a:p>
            <a:pPr lvl="1"/>
            <a:r>
              <a:rPr lang="en-US" sz="2000" dirty="0" smtClean="0">
                <a:latin typeface="Arial" charset="0"/>
                <a:cs typeface="ＭＳ Ｐゴシック" charset="0"/>
              </a:rPr>
              <a:t>Survey </a:t>
            </a:r>
            <a:r>
              <a:rPr lang="en-US" sz="2000" dirty="0">
                <a:latin typeface="Arial" charset="0"/>
                <a:cs typeface="ＭＳ Ｐゴシック" charset="0"/>
              </a:rPr>
              <a:t>developed and posted on IESBA </a:t>
            </a:r>
            <a:r>
              <a:rPr lang="en-US" sz="2000" dirty="0" smtClean="0">
                <a:latin typeface="Arial" charset="0"/>
                <a:cs typeface="ＭＳ Ｐゴシック" charset="0"/>
              </a:rPr>
              <a:t>website</a:t>
            </a:r>
          </a:p>
          <a:p>
            <a:pPr lvl="1"/>
            <a:r>
              <a:rPr lang="en-US" sz="2000" dirty="0" smtClean="0">
                <a:latin typeface="Arial" charset="0"/>
              </a:rPr>
              <a:t>517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>
                <a:latin typeface="Arial" charset="0"/>
              </a:rPr>
              <a:t>responses to the survey as at 8 June </a:t>
            </a:r>
            <a:r>
              <a:rPr lang="en-US" sz="2000" dirty="0" smtClean="0">
                <a:latin typeface="Arial" charset="0"/>
              </a:rPr>
              <a:t>2012</a:t>
            </a:r>
            <a:endParaRPr lang="en-US" sz="2000" dirty="0">
              <a:latin typeface="Arial" charset="0"/>
            </a:endParaRPr>
          </a:p>
          <a:p>
            <a:pPr lvl="1"/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Communicating breaches &amp; timing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76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086100"/>
          </a:xfrm>
        </p:spPr>
        <p:txBody>
          <a:bodyPr/>
          <a:lstStyle/>
          <a:p>
            <a:pPr lvl="1"/>
            <a:r>
              <a:rPr lang="en-US" sz="2000" dirty="0" smtClean="0">
                <a:latin typeface="Arial" charset="0"/>
              </a:rPr>
              <a:t>Majority agree all breaches should be reported (</a:t>
            </a:r>
            <a:r>
              <a:rPr lang="en-US" sz="2000" dirty="0" smtClean="0">
                <a:latin typeface="Arial" charset="0"/>
              </a:rPr>
              <a:t>88%)</a:t>
            </a:r>
            <a:endParaRPr lang="en-US" sz="2000" dirty="0" smtClean="0">
              <a:latin typeface="Arial" charset="0"/>
            </a:endParaRPr>
          </a:p>
          <a:p>
            <a:pPr lvl="1"/>
            <a:r>
              <a:rPr lang="en-US" sz="2000" dirty="0" smtClean="0">
                <a:latin typeface="Arial" charset="0"/>
              </a:rPr>
              <a:t>Timing of communication should be:</a:t>
            </a:r>
          </a:p>
          <a:p>
            <a:pPr lvl="2"/>
            <a:r>
              <a:rPr lang="en-US" sz="1800" dirty="0">
                <a:latin typeface="Arial" charset="0"/>
              </a:rPr>
              <a:t>A</a:t>
            </a:r>
            <a:r>
              <a:rPr lang="en-US" sz="1800" dirty="0" smtClean="0">
                <a:latin typeface="Arial" charset="0"/>
              </a:rPr>
              <a:t>s soon as possible (</a:t>
            </a:r>
            <a:r>
              <a:rPr lang="en-US" sz="1800" dirty="0" smtClean="0">
                <a:latin typeface="Arial" charset="0"/>
              </a:rPr>
              <a:t>33%)</a:t>
            </a:r>
            <a:endParaRPr lang="en-US" sz="1800" dirty="0" smtClean="0">
              <a:latin typeface="Arial" charset="0"/>
            </a:endParaRPr>
          </a:p>
          <a:p>
            <a:pPr lvl="2"/>
            <a:r>
              <a:rPr lang="en-US" sz="1800" dirty="0" smtClean="0">
                <a:latin typeface="Arial" charset="0"/>
              </a:rPr>
              <a:t>Flexible (total of </a:t>
            </a:r>
            <a:r>
              <a:rPr lang="en-US" sz="1800" dirty="0" smtClean="0">
                <a:latin typeface="Arial" charset="0"/>
              </a:rPr>
              <a:t>67%)</a:t>
            </a:r>
            <a:endParaRPr lang="en-US" sz="1800" dirty="0" smtClean="0">
              <a:latin typeface="Arial" charset="0"/>
            </a:endParaRPr>
          </a:p>
          <a:p>
            <a:pPr lvl="3"/>
            <a:r>
              <a:rPr lang="en-US" dirty="0" smtClean="0">
                <a:latin typeface="Arial" charset="0"/>
              </a:rPr>
              <a:t>ASAP unless breach is clearly trivial and inconsequential </a:t>
            </a:r>
            <a:r>
              <a:rPr lang="en-US" dirty="0" smtClean="0">
                <a:latin typeface="Arial" charset="0"/>
              </a:rPr>
              <a:t>(</a:t>
            </a:r>
            <a:r>
              <a:rPr lang="en-US" dirty="0" smtClean="0">
                <a:latin typeface="Arial" charset="0"/>
              </a:rPr>
              <a:t>27</a:t>
            </a:r>
            <a:r>
              <a:rPr lang="en-US" dirty="0" smtClean="0">
                <a:latin typeface="Arial" charset="0"/>
              </a:rPr>
              <a:t>%)</a:t>
            </a:r>
            <a:endParaRPr lang="en-US" dirty="0" smtClean="0">
              <a:latin typeface="Arial" charset="0"/>
            </a:endParaRPr>
          </a:p>
          <a:p>
            <a:pPr lvl="3"/>
            <a:r>
              <a:rPr lang="en-US" dirty="0" smtClean="0">
                <a:latin typeface="Arial" charset="0"/>
              </a:rPr>
              <a:t>On a timely basis left to the judgment of the auditor </a:t>
            </a:r>
            <a:r>
              <a:rPr lang="en-US" dirty="0" smtClean="0">
                <a:latin typeface="Arial" charset="0"/>
              </a:rPr>
              <a:t>(</a:t>
            </a:r>
            <a:r>
              <a:rPr lang="en-US" dirty="0" smtClean="0">
                <a:latin typeface="Arial" charset="0"/>
              </a:rPr>
              <a:t>30</a:t>
            </a:r>
            <a:r>
              <a:rPr lang="en-US" dirty="0" smtClean="0">
                <a:latin typeface="Arial" charset="0"/>
              </a:rPr>
              <a:t>%)</a:t>
            </a:r>
            <a:endParaRPr lang="en-US" dirty="0" smtClean="0">
              <a:latin typeface="Arial" charset="0"/>
            </a:endParaRPr>
          </a:p>
          <a:p>
            <a:pPr lvl="3"/>
            <a:r>
              <a:rPr lang="en-US" dirty="0" smtClean="0">
                <a:latin typeface="Arial" charset="0"/>
              </a:rPr>
              <a:t>In accordance with a timeline agreed with TCWG </a:t>
            </a:r>
            <a:r>
              <a:rPr lang="en-US" dirty="0" smtClean="0">
                <a:latin typeface="Arial" charset="0"/>
              </a:rPr>
              <a:t>(</a:t>
            </a:r>
            <a:r>
              <a:rPr lang="en-US" dirty="0" smtClean="0">
                <a:latin typeface="Arial" charset="0"/>
              </a:rPr>
              <a:t>10</a:t>
            </a:r>
            <a:r>
              <a:rPr lang="en-US" dirty="0" smtClean="0">
                <a:latin typeface="Arial" charset="0"/>
              </a:rPr>
              <a:t>%)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sz="2000" dirty="0">
                <a:latin typeface="Arial" charset="0"/>
              </a:rPr>
              <a:t>Form of communication should be:</a:t>
            </a:r>
          </a:p>
          <a:p>
            <a:pPr lvl="3"/>
            <a:r>
              <a:rPr lang="en-US" dirty="0">
                <a:latin typeface="Arial" charset="0"/>
              </a:rPr>
              <a:t>Verbal ASAP, followed by written communication (51%)</a:t>
            </a:r>
          </a:p>
          <a:p>
            <a:pPr lvl="3"/>
            <a:r>
              <a:rPr lang="en-US" dirty="0">
                <a:latin typeface="Arial" charset="0"/>
              </a:rPr>
              <a:t>Depends on urgency and significance </a:t>
            </a:r>
            <a:r>
              <a:rPr lang="en-US" dirty="0" smtClean="0">
                <a:latin typeface="Arial" charset="0"/>
              </a:rPr>
              <a:t>(</a:t>
            </a:r>
            <a:r>
              <a:rPr lang="en-US" dirty="0" smtClean="0">
                <a:latin typeface="Arial" charset="0"/>
              </a:rPr>
              <a:t>18</a:t>
            </a:r>
            <a:r>
              <a:rPr lang="en-US" dirty="0" smtClean="0">
                <a:latin typeface="Arial" charset="0"/>
              </a:rPr>
              <a:t>%)</a:t>
            </a:r>
            <a:endParaRPr lang="en-US" dirty="0">
              <a:latin typeface="Arial" charset="0"/>
            </a:endParaRPr>
          </a:p>
          <a:p>
            <a:pPr lvl="3"/>
            <a:r>
              <a:rPr lang="en-US" dirty="0">
                <a:latin typeface="Arial" charset="0"/>
              </a:rPr>
              <a:t>In writing (</a:t>
            </a:r>
            <a:r>
              <a:rPr lang="en-US" dirty="0" smtClean="0">
                <a:latin typeface="Arial" charset="0"/>
              </a:rPr>
              <a:t>14%) </a:t>
            </a:r>
            <a:endParaRPr lang="en-US" dirty="0">
              <a:latin typeface="Arial" charset="0"/>
            </a:endParaRPr>
          </a:p>
          <a:p>
            <a:pPr lvl="3"/>
            <a:r>
              <a:rPr lang="en-US" dirty="0">
                <a:latin typeface="Arial" charset="0"/>
              </a:rPr>
              <a:t>Verbal (</a:t>
            </a:r>
            <a:r>
              <a:rPr lang="en-US" dirty="0" smtClean="0">
                <a:latin typeface="Arial" charset="0"/>
              </a:rPr>
              <a:t>15%)</a:t>
            </a:r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2900"/>
            <a:ext cx="77724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Survey results: Communicating breaches &amp; timing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36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123950"/>
            <a:ext cx="8458200" cy="30861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Amendments made to </a:t>
            </a:r>
            <a:r>
              <a:rPr lang="en-US" dirty="0" smtClean="0">
                <a:latin typeface="Arial"/>
                <a:cs typeface="Arial"/>
              </a:rPr>
              <a:t>¶290.46 and ¶290.47</a:t>
            </a:r>
            <a:r>
              <a:rPr lang="en-US" dirty="0" smtClean="0">
                <a:latin typeface="Arial" charset="0"/>
              </a:rPr>
              <a:t>:</a:t>
            </a:r>
          </a:p>
          <a:p>
            <a:pPr lvl="1"/>
            <a:r>
              <a:rPr lang="en-US" dirty="0" smtClean="0">
                <a:latin typeface="Arial" charset="0"/>
              </a:rPr>
              <a:t>Retain requirement that all breaches are to be discussed ASAP however proposed changes to </a:t>
            </a:r>
            <a:r>
              <a:rPr lang="en-US" dirty="0" smtClean="0">
                <a:latin typeface="Arial"/>
                <a:cs typeface="Arial"/>
              </a:rPr>
              <a:t>¶290.46 so that </a:t>
            </a:r>
            <a:r>
              <a:rPr lang="en-US" dirty="0" smtClean="0">
                <a:latin typeface="Arial" charset="0"/>
              </a:rPr>
              <a:t>timing for less significant breaches can be agreed with TCWG</a:t>
            </a:r>
          </a:p>
          <a:p>
            <a:pPr lvl="1"/>
            <a:r>
              <a:rPr lang="en-US" dirty="0" smtClean="0">
                <a:latin typeface="Arial" charset="0"/>
              </a:rPr>
              <a:t>Proposed changes to </a:t>
            </a:r>
            <a:r>
              <a:rPr lang="en-US" dirty="0" smtClean="0">
                <a:latin typeface="Arial"/>
                <a:cs typeface="Arial"/>
              </a:rPr>
              <a:t>¶290.47 to require communication in writing after discussion has occurred so that concurrence can be obtained from TCWG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Other changes made to </a:t>
            </a:r>
            <a:r>
              <a:rPr lang="en-US" dirty="0" smtClean="0">
                <a:cs typeface="Arial"/>
              </a:rPr>
              <a:t>¶</a:t>
            </a:r>
            <a:r>
              <a:rPr lang="en-US" dirty="0" smtClean="0">
                <a:latin typeface="Arial"/>
                <a:cs typeface="Arial"/>
              </a:rPr>
              <a:t>290.46 and</a:t>
            </a:r>
            <a:r>
              <a:rPr lang="en-US" dirty="0">
                <a:cs typeface="Arial"/>
              </a:rPr>
              <a:t> </a:t>
            </a:r>
            <a:r>
              <a:rPr lang="en-US" dirty="0" smtClean="0">
                <a:cs typeface="Arial"/>
              </a:rPr>
              <a:t>¶</a:t>
            </a:r>
            <a:r>
              <a:rPr lang="en-US" dirty="0" smtClean="0">
                <a:latin typeface="Arial"/>
                <a:cs typeface="Arial"/>
              </a:rPr>
              <a:t>290.47 so communication of firm’s policies and procedures and steps to reduce reoccurrence is in writing </a:t>
            </a:r>
          </a:p>
          <a:p>
            <a:pPr lvl="1"/>
            <a:r>
              <a:rPr lang="en-US" dirty="0" smtClean="0">
                <a:latin typeface="Arial"/>
                <a:cs typeface="Arial"/>
              </a:rPr>
              <a:t>¶290.40 amended to remove confusion that this suggested a different communication requirement</a:t>
            </a:r>
            <a:endParaRPr lang="en-US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42900"/>
            <a:ext cx="77724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Communicating breaches &amp; timing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236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</a:t>
            </a:r>
            <a:r>
              <a:rPr lang="en-US" dirty="0"/>
              <a:t>respondents suggested reporting breaches to a regulator in certain circumstances</a:t>
            </a:r>
          </a:p>
          <a:p>
            <a:r>
              <a:rPr lang="en-US" dirty="0" smtClean="0"/>
              <a:t>Board tentatively concluded not </a:t>
            </a:r>
            <a:r>
              <a:rPr lang="en-US" dirty="0"/>
              <a:t>appropriate for the Code to require reporting to a regulator</a:t>
            </a:r>
          </a:p>
          <a:p>
            <a:pPr lvl="1"/>
            <a:r>
              <a:rPr lang="en-US" sz="2000" dirty="0" smtClean="0"/>
              <a:t>Task Force to consider </a:t>
            </a:r>
            <a:r>
              <a:rPr lang="en-US" sz="2000" dirty="0"/>
              <a:t>acknowledging instances where reporting is encouraged or a best practice in a </a:t>
            </a:r>
            <a:r>
              <a:rPr lang="en-US" sz="2000" dirty="0" smtClean="0"/>
              <a:t>jurisdiction</a:t>
            </a:r>
          </a:p>
          <a:p>
            <a:pPr lvl="1"/>
            <a:r>
              <a:rPr lang="en-US" sz="2000" dirty="0" smtClean="0">
                <a:latin typeface="Arial"/>
                <a:cs typeface="Arial"/>
              </a:rPr>
              <a:t>¶</a:t>
            </a:r>
            <a:r>
              <a:rPr lang="en-US" sz="2000" dirty="0" smtClean="0"/>
              <a:t>290.41 amended to state that a firm may determine that consultation with a member body, relevant regulator or oversight authority is appropriate</a:t>
            </a:r>
            <a:endParaRPr lang="en-US" sz="20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Reporting to a regulator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76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One respondent (IOSCO) noted that the last factor in </a:t>
            </a:r>
            <a:r>
              <a:rPr lang="en-US" dirty="0" smtClean="0">
                <a:latin typeface="Arial"/>
                <a:cs typeface="Arial"/>
              </a:rPr>
              <a:t>¶290.42 was incomplete: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sz="2000" dirty="0" smtClean="0">
                <a:latin typeface="Arial" charset="0"/>
              </a:rPr>
              <a:t>Independence impairing non-assurance services may not necessarily have an impact on the financial statements</a:t>
            </a:r>
          </a:p>
          <a:p>
            <a:pPr lvl="1"/>
            <a:r>
              <a:rPr lang="en-US" dirty="0" smtClean="0">
                <a:latin typeface="Arial" charset="0"/>
              </a:rPr>
              <a:t>Amendments made to </a:t>
            </a:r>
            <a:r>
              <a:rPr lang="en-US" dirty="0" smtClean="0">
                <a:latin typeface="Arial"/>
                <a:cs typeface="Arial"/>
              </a:rPr>
              <a:t>¶290.42: </a:t>
            </a:r>
          </a:p>
          <a:p>
            <a:pPr lvl="2"/>
            <a:r>
              <a:rPr lang="en-US" sz="2000" dirty="0" smtClean="0">
                <a:latin typeface="Arial"/>
                <a:cs typeface="Arial"/>
              </a:rPr>
              <a:t>Second last bullet amended to make statement more generally about impact on financial statements</a:t>
            </a:r>
          </a:p>
          <a:p>
            <a:pPr lvl="2"/>
            <a:r>
              <a:rPr lang="en-US" sz="2000" dirty="0" smtClean="0">
                <a:latin typeface="Arial"/>
                <a:cs typeface="Arial"/>
              </a:rPr>
              <a:t>Another bullet point added to recognize impacts other than on the financial statements</a:t>
            </a:r>
            <a:endParaRPr lang="en-US" sz="2000" dirty="0" smtClean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Significance of the breach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36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</a:t>
            </a:r>
            <a:r>
              <a:rPr lang="en-US" dirty="0"/>
              <a:t>of </a:t>
            </a:r>
            <a:r>
              <a:rPr lang="en-US" dirty="0" smtClean="0"/>
              <a:t>respondents supported </a:t>
            </a:r>
            <a:r>
              <a:rPr lang="en-US" dirty="0"/>
              <a:t>overall approach of continuing only with the agreement of </a:t>
            </a:r>
            <a:r>
              <a:rPr lang="en-US" dirty="0" smtClean="0"/>
              <a:t>TCWG</a:t>
            </a:r>
          </a:p>
          <a:p>
            <a:r>
              <a:rPr lang="en-US" dirty="0" smtClean="0"/>
              <a:t>Board tentatively concluded: </a:t>
            </a:r>
            <a:endParaRPr lang="en-US" dirty="0"/>
          </a:p>
          <a:p>
            <a:pPr lvl="1"/>
            <a:r>
              <a:rPr lang="en-US" sz="2000" dirty="0"/>
              <a:t>TCWG </a:t>
            </a:r>
            <a:r>
              <a:rPr lang="en-US" sz="2000" dirty="0" smtClean="0"/>
              <a:t>should agree </a:t>
            </a:r>
            <a:r>
              <a:rPr lang="en-US" sz="2000" dirty="0"/>
              <a:t>that firm can continue with the </a:t>
            </a:r>
            <a:r>
              <a:rPr lang="en-US" sz="2000" dirty="0" smtClean="0"/>
              <a:t>audit</a:t>
            </a:r>
          </a:p>
          <a:p>
            <a:pPr lvl="1"/>
            <a:r>
              <a:rPr lang="en-US" sz="2000" dirty="0" smtClean="0"/>
              <a:t>Task Force to look at wording to avoid suggestion that audit activity must be suspended until agreement is obtained, or that responsibility is being devolved to TCWG</a:t>
            </a:r>
            <a:endParaRPr lang="en-US" sz="20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Agreement of those charged with governance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768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263</TotalTime>
  <Words>858</Words>
  <Application>Microsoft Office PowerPoint</Application>
  <PresentationFormat>On-screen Show (16:9)</PresentationFormat>
  <Paragraphs>95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IFAC_Powerpoint_template_GREEN RIBBON_IESBA</vt:lpstr>
      <vt:lpstr>Breach of a Requirement of the Code</vt:lpstr>
      <vt:lpstr>Exposure draft and responses – recap of key issues</vt:lpstr>
      <vt:lpstr>General provision</vt:lpstr>
      <vt:lpstr>Communicating breaches &amp; timing</vt:lpstr>
      <vt:lpstr>Survey results: Communicating breaches &amp; timing</vt:lpstr>
      <vt:lpstr>Communicating breaches &amp; timing</vt:lpstr>
      <vt:lpstr>Reporting to a regulator</vt:lpstr>
      <vt:lpstr>Significance of the breach</vt:lpstr>
      <vt:lpstr>Agreement of those charged with governance</vt:lpstr>
      <vt:lpstr>Agreement of those charged with governance</vt:lpstr>
      <vt:lpstr>Other amendments</vt:lpstr>
      <vt:lpstr>Effective date</vt:lpstr>
      <vt:lpstr>Next steps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sluciani</dc:creator>
  <cp:lastModifiedBy>IFAC</cp:lastModifiedBy>
  <cp:revision>53</cp:revision>
  <cp:lastPrinted>2011-09-27T17:54:21Z</cp:lastPrinted>
  <dcterms:created xsi:type="dcterms:W3CDTF">2012-06-14T15:30:37Z</dcterms:created>
  <dcterms:modified xsi:type="dcterms:W3CDTF">2012-06-19T12:03:07Z</dcterms:modified>
</cp:coreProperties>
</file>