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01" r:id="rId1"/>
  </p:sldMasterIdLst>
  <p:notesMasterIdLst>
    <p:notesMasterId r:id="rId15"/>
  </p:notesMasterIdLst>
  <p:sldIdLst>
    <p:sldId id="260" r:id="rId2"/>
    <p:sldId id="261" r:id="rId3"/>
    <p:sldId id="262" r:id="rId4"/>
    <p:sldId id="263" r:id="rId5"/>
    <p:sldId id="264" r:id="rId6"/>
    <p:sldId id="275" r:id="rId7"/>
    <p:sldId id="265" r:id="rId8"/>
    <p:sldId id="266" r:id="rId9"/>
    <p:sldId id="267" r:id="rId10"/>
    <p:sldId id="274" r:id="rId11"/>
    <p:sldId id="273" r:id="rId12"/>
    <p:sldId id="268" r:id="rId13"/>
    <p:sldId id="269" r:id="rId14"/>
  </p:sldIdLst>
  <p:sldSz cx="9144000" cy="5143500" type="screen16x9"/>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rhughes" initials="prh"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200" autoAdjust="0"/>
    <p:restoredTop sz="94660"/>
  </p:normalViewPr>
  <p:slideViewPr>
    <p:cSldViewPr showGuides="1">
      <p:cViewPr>
        <p:scale>
          <a:sx n="100" d="100"/>
          <a:sy n="100" d="100"/>
        </p:scale>
        <p:origin x="-58" y="514"/>
      </p:cViewPr>
      <p:guideLst>
        <p:guide orient="horz" pos="1493"/>
        <p:guide pos="26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B12CF44F-EFC8-E748-80EB-4ED396B872D8}" type="datetime1">
              <a:rPr lang="en-US"/>
              <a:pPr>
                <a:defRPr/>
              </a:pPr>
              <a:t>6/15/2012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ethicsboard.org/"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 name="Rectangle 5"/>
          <p:cNvSpPr>
            <a:spLocks noChangeArrowheads="1"/>
          </p:cNvSpPr>
          <p:nvPr userDrawn="1"/>
        </p:nvSpPr>
        <p:spPr bwMode="auto">
          <a:xfrm>
            <a:off x="0" y="1198960"/>
            <a:ext cx="9144000" cy="3942159"/>
          </a:xfrm>
          <a:prstGeom prst="rect">
            <a:avLst/>
          </a:prstGeom>
          <a:gradFill rotWithShape="0">
            <a:gsLst>
              <a:gs pos="0">
                <a:srgbClr val="18276E"/>
              </a:gs>
              <a:gs pos="100000">
                <a:srgbClr val="0092D2"/>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6" name="Picture 6" descr="Ribbon_green_1.25in_width.png"/>
          <p:cNvPicPr>
            <a:picLocks noChangeAspect="1"/>
          </p:cNvPicPr>
          <p:nvPr userDrawn="1"/>
        </p:nvPicPr>
        <p:blipFill>
          <a:blip r:embed="rId2">
            <a:extLst>
              <a:ext uri="{28A0092B-C50C-407E-A947-70E740481C1C}">
                <a14:useLocalDpi xmlns="" xmlns:a14="http://schemas.microsoft.com/office/drawing/2010/main" val="0"/>
              </a:ext>
            </a:extLst>
          </a:blip>
          <a:srcRect/>
          <a:stretch>
            <a:fillRect/>
          </a:stretch>
        </p:blipFill>
        <p:spPr bwMode="auto">
          <a:xfrm>
            <a:off x="2514600" y="1195388"/>
            <a:ext cx="66294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IFAC_Logo_MASTERcolor_092711-CS4.png"/>
          <p:cNvPicPr>
            <a:picLocks noChangeAspect="1"/>
          </p:cNvPicPr>
          <p:nvPr userDrawn="1"/>
        </p:nvPicPr>
        <p:blipFill>
          <a:blip r:embed="rId3"/>
          <a:stretch>
            <a:fillRect/>
          </a:stretch>
        </p:blipFill>
        <p:spPr bwMode="auto">
          <a:xfrm>
            <a:off x="304800" y="549316"/>
            <a:ext cx="2058988" cy="4491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257300"/>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extLst>
      <p:ext uri="{BB962C8B-B14F-4D97-AF65-F5344CB8AC3E}">
        <p14:creationId xmlns="" xmlns:p14="http://schemas.microsoft.com/office/powerpoint/2010/main" val="480418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4" name="Rectangle 5"/>
          <p:cNvSpPr>
            <a:spLocks noChangeArrowheads="1"/>
          </p:cNvSpPr>
          <p:nvPr userDrawn="1"/>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pic>
        <p:nvPicPr>
          <p:cNvPr id="5" name="Picture 9" descr="IFAC_Logo_MASTERcolor_092711-CS4.png"/>
          <p:cNvPicPr>
            <a:picLocks noChangeAspect="1"/>
          </p:cNvPicPr>
          <p:nvPr userDrawn="1"/>
        </p:nvPicPr>
        <p:blipFill>
          <a:blip r:embed="rId2"/>
          <a:stretch>
            <a:fillRect/>
          </a:stretch>
        </p:blipFill>
        <p:spPr bwMode="auto">
          <a:xfrm>
            <a:off x="3098597" y="1650244"/>
            <a:ext cx="2946809" cy="642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userDrawn="1"/>
        </p:nvSpPr>
        <p:spPr>
          <a:xfrm>
            <a:off x="3462103" y="3829050"/>
            <a:ext cx="2326342" cy="369332"/>
          </a:xfrm>
          <a:prstGeom prst="rect">
            <a:avLst/>
          </a:prstGeom>
          <a:noFill/>
        </p:spPr>
        <p:txBody>
          <a:bodyPr wrap="none" rtlCol="0">
            <a:spAutoFit/>
          </a:bodyPr>
          <a:lstStyle/>
          <a:p>
            <a:r>
              <a:rPr lang="en-US" sz="1800" dirty="0" smtClean="0">
                <a:solidFill>
                  <a:schemeClr val="tx2">
                    <a:lumMod val="65000"/>
                    <a:lumOff val="35000"/>
                  </a:schemeClr>
                </a:solidFill>
                <a:hlinkClick r:id="rId3"/>
              </a:rPr>
              <a:t>www.ethicsboard.org</a:t>
            </a:r>
            <a:endParaRPr lang="en-US" sz="1800" dirty="0">
              <a:solidFill>
                <a:schemeClr val="tx2">
                  <a:lumMod val="65000"/>
                  <a:lumOff val="35000"/>
                </a:schemeClr>
              </a:solidFill>
            </a:endParaRPr>
          </a:p>
        </p:txBody>
      </p:sp>
    </p:spTree>
    <p:extLst>
      <p:ext uri="{BB962C8B-B14F-4D97-AF65-F5344CB8AC3E}">
        <p14:creationId xmlns="" xmlns:p14="http://schemas.microsoft.com/office/powerpoint/2010/main" val="6392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9"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2230672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98178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4787"/>
            <a:ext cx="5791200" cy="481013"/>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200151"/>
            <a:ext cx="5111750" cy="3200400"/>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1" y="1200151"/>
            <a:ext cx="3084513" cy="32003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3596068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1" y="3305176"/>
            <a:ext cx="8113713" cy="1021556"/>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1"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369439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37100" y="1485900"/>
            <a:ext cx="4114800" cy="3086100"/>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3364652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p:cNvSpPr>
            <a:spLocks noGrp="1"/>
          </p:cNvSpPr>
          <p:nvPr>
            <p:ph type="title"/>
          </p:nvPr>
        </p:nvSpPr>
        <p:spPr>
          <a:xfrm>
            <a:off x="381000" y="342900"/>
            <a:ext cx="7543800" cy="400050"/>
          </a:xfrm>
        </p:spPr>
        <p:txBody>
          <a:bodyPr/>
          <a:lstStyle/>
          <a:p>
            <a:r>
              <a:rPr lang="en-US" smtClean="0"/>
              <a:t>Click to edit Master title style</a:t>
            </a:r>
            <a:endParaRPr lang="en-US" dirty="0"/>
          </a:p>
        </p:txBody>
      </p:sp>
      <p:sp>
        <p:nvSpPr>
          <p:cNvPr id="8" name="Subtitle 2"/>
          <p:cNvSpPr>
            <a:spLocks noGrp="1"/>
          </p:cNvSpPr>
          <p:nvPr>
            <p:ph type="subTitle" idx="10"/>
          </p:nvPr>
        </p:nvSpPr>
        <p:spPr>
          <a:xfrm>
            <a:off x="381000" y="11430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 xmlns:p14="http://schemas.microsoft.com/office/powerpoint/2010/main" val="233233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087530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200150"/>
            <a:ext cx="8458200" cy="3143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Tree>
    <p:extLst>
      <p:ext uri="{BB962C8B-B14F-4D97-AF65-F5344CB8AC3E}">
        <p14:creationId xmlns="" xmlns:p14="http://schemas.microsoft.com/office/powerpoint/2010/main" val="639295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17" descr="Ribbon_green_top.png"/>
          <p:cNvPicPr>
            <a:picLocks noChangeAspect="1"/>
          </p:cNvPicPr>
          <p:nvPr/>
        </p:nvPicPr>
        <p:blipFill>
          <a:blip r:embed="rId12">
            <a:extLst>
              <a:ext uri="{28A0092B-C50C-407E-A947-70E740481C1C}">
                <a14:useLocalDpi xmlns="" xmlns:a14="http://schemas.microsoft.com/office/drawing/2010/main" val="0"/>
              </a:ext>
            </a:extLst>
          </a:blip>
          <a:srcRect/>
          <a:stretch>
            <a:fillRect/>
          </a:stretch>
        </p:blipFill>
        <p:spPr bwMode="auto">
          <a:xfrm>
            <a:off x="-6350" y="1"/>
            <a:ext cx="9131300" cy="9263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3" name="Rectangle 2"/>
          <p:cNvSpPr>
            <a:spLocks noGrp="1" noChangeArrowheads="1"/>
          </p:cNvSpPr>
          <p:nvPr>
            <p:ph type="title"/>
          </p:nvPr>
        </p:nvSpPr>
        <p:spPr bwMode="auto">
          <a:xfrm>
            <a:off x="381000" y="285750"/>
            <a:ext cx="7543800" cy="400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a:p>
        </p:txBody>
      </p:sp>
      <p:sp>
        <p:nvSpPr>
          <p:cNvPr id="15364" name="Rectangle 3"/>
          <p:cNvSpPr>
            <a:spLocks noGrp="1" noChangeArrowheads="1"/>
          </p:cNvSpPr>
          <p:nvPr>
            <p:ph type="body" idx="1"/>
          </p:nvPr>
        </p:nvSpPr>
        <p:spPr bwMode="auto">
          <a:xfrm>
            <a:off x="381000" y="1143000"/>
            <a:ext cx="8458200" cy="308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5365" name="Picture 6" descr="IFAC_Logo_MASTERcolor_092711-CS4.png"/>
          <p:cNvPicPr>
            <a:picLocks noChangeAspect="1"/>
          </p:cNvPicPr>
          <p:nvPr/>
        </p:nvPicPr>
        <p:blipFill>
          <a:blip r:embed="rId13"/>
          <a:stretch>
            <a:fillRect/>
          </a:stretch>
        </p:blipFill>
        <p:spPr bwMode="auto">
          <a:xfrm>
            <a:off x="381000" y="4762504"/>
            <a:ext cx="1096963" cy="2393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367" name="Rectangle 5"/>
          <p:cNvSpPr>
            <a:spLocks noChangeArrowheads="1"/>
          </p:cNvSpPr>
          <p:nvPr/>
        </p:nvSpPr>
        <p:spPr bwMode="auto">
          <a:xfrm flipH="1">
            <a:off x="384176" y="4572000"/>
            <a:ext cx="8759825" cy="34529"/>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844" r:id="rId1"/>
    <p:sldLayoutId id="2147483831" r:id="rId2"/>
    <p:sldLayoutId id="2147483846" r:id="rId3"/>
    <p:sldLayoutId id="2147483847" r:id="rId4"/>
    <p:sldLayoutId id="2147483832" r:id="rId5"/>
    <p:sldLayoutId id="2147483833" r:id="rId6"/>
    <p:sldLayoutId id="2147483834" r:id="rId7"/>
    <p:sldLayoutId id="2147483835" r:id="rId8"/>
    <p:sldLayoutId id="2147483836" r:id="rId9"/>
    <p:sldLayoutId id="2147483845" r:id="rId10"/>
  </p:sldLayoutIdLst>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ct val="20000"/>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a:solidFill>
            <a:schemeClr val="tx2">
              <a:lumMod val="65000"/>
              <a:lumOff val="35000"/>
            </a:schemeClr>
          </a:solidFill>
          <a:latin typeface="+mn-lt"/>
          <a:ea typeface="ＭＳ Ｐゴシック" charset="0"/>
          <a:cs typeface="+mn-cs"/>
        </a:defRPr>
      </a:lvl2pPr>
      <a:lvl3pPr marL="1143000" indent="-228600" algn="l" rtl="0" eaLnBrk="1" fontAlgn="base" hangingPunct="1">
        <a:spcBef>
          <a:spcPct val="20000"/>
        </a:spcBef>
        <a:spcAft>
          <a:spcPct val="0"/>
        </a:spcAft>
        <a:buChar char="•"/>
        <a:defRPr sz="1600">
          <a:solidFill>
            <a:schemeClr val="tx2">
              <a:lumMod val="65000"/>
              <a:lumOff val="35000"/>
            </a:schemeClr>
          </a:solidFill>
          <a:latin typeface="+mn-lt"/>
          <a:ea typeface="ＭＳ Ｐゴシック" charset="0"/>
          <a:cs typeface="+mn-cs"/>
        </a:defRPr>
      </a:lvl3pPr>
      <a:lvl4pPr marL="1600200" indent="-228600" algn="l" rtl="0" eaLnBrk="1" fontAlgn="base" hangingPunct="1">
        <a:spcBef>
          <a:spcPct val="20000"/>
        </a:spcBef>
        <a:spcAft>
          <a:spcPct val="0"/>
        </a:spcAft>
        <a:buChar char="–"/>
        <a:defRPr sz="1400">
          <a:solidFill>
            <a:schemeClr val="tx2">
              <a:lumMod val="65000"/>
              <a:lumOff val="35000"/>
            </a:schemeClr>
          </a:solidFill>
          <a:latin typeface="+mn-lt"/>
          <a:ea typeface="ＭＳ Ｐゴシック" charset="0"/>
          <a:cs typeface="+mn-cs"/>
        </a:defRPr>
      </a:lvl4pPr>
      <a:lvl5pPr marL="2057400" indent="-228600" algn="l" rtl="0" eaLnBrk="1" fontAlgn="base" hangingPunct="1">
        <a:spcBef>
          <a:spcPct val="20000"/>
        </a:spcBef>
        <a:spcAft>
          <a:spcPct val="0"/>
        </a:spcAft>
        <a:buChar char="»"/>
        <a:defRPr sz="12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1"/>
          <p:cNvSpPr txBox="1">
            <a:spLocks noChangeArrowheads="1"/>
          </p:cNvSpPr>
          <p:nvPr/>
        </p:nvSpPr>
        <p:spPr bwMode="auto">
          <a:xfrm>
            <a:off x="5664200" y="3343276"/>
            <a:ext cx="184731"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742950" indent="-285750">
              <a:defRPr sz="2400">
                <a:solidFill>
                  <a:schemeClr val="tx1"/>
                </a:solidFill>
                <a:latin typeface="Arial" charset="0"/>
                <a:ea typeface="ヒラギノ角ゴ Pro W3" charset="0"/>
                <a:cs typeface="ヒラギノ角ゴ Pro W3" charset="0"/>
              </a:defRPr>
            </a:lvl2pPr>
            <a:lvl3pPr marL="1143000" indent="-228600">
              <a:defRPr sz="2400">
                <a:solidFill>
                  <a:schemeClr val="tx1"/>
                </a:solidFill>
                <a:latin typeface="Arial" charset="0"/>
                <a:ea typeface="ヒラギノ角ゴ Pro W3" charset="0"/>
                <a:cs typeface="ヒラギノ角ゴ Pro W3" charset="0"/>
              </a:defRPr>
            </a:lvl3pPr>
            <a:lvl4pPr marL="1600200" indent="-228600">
              <a:defRPr sz="2400">
                <a:solidFill>
                  <a:schemeClr val="tx1"/>
                </a:solidFill>
                <a:latin typeface="Arial" charset="0"/>
                <a:ea typeface="ヒラギノ角ゴ Pro W3" charset="0"/>
                <a:cs typeface="ヒラギノ角ゴ Pro W3" charset="0"/>
              </a:defRPr>
            </a:lvl4pPr>
            <a:lvl5pPr marL="2057400" indent="-22860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endParaRPr lang="en-US"/>
          </a:p>
        </p:txBody>
      </p:sp>
      <p:sp>
        <p:nvSpPr>
          <p:cNvPr id="2" name="Title 1"/>
          <p:cNvSpPr>
            <a:spLocks noGrp="1"/>
          </p:cNvSpPr>
          <p:nvPr>
            <p:ph type="ctrTitle"/>
          </p:nvPr>
        </p:nvSpPr>
        <p:spPr/>
        <p:txBody>
          <a:bodyPr/>
          <a:lstStyle/>
          <a:p>
            <a:r>
              <a:rPr lang="en-US" sz="2800" dirty="0" smtClean="0">
                <a:latin typeface="Arial" charset="0"/>
              </a:rPr>
              <a:t>Conflicts of Interest </a:t>
            </a:r>
            <a:endParaRPr lang="en-US" sz="2800" dirty="0"/>
          </a:p>
        </p:txBody>
      </p:sp>
      <p:sp>
        <p:nvSpPr>
          <p:cNvPr id="4" name="Subtitle 3"/>
          <p:cNvSpPr>
            <a:spLocks noGrp="1"/>
          </p:cNvSpPr>
          <p:nvPr>
            <p:ph type="subTitle" idx="1"/>
          </p:nvPr>
        </p:nvSpPr>
        <p:spPr/>
        <p:txBody>
          <a:bodyPr/>
          <a:lstStyle/>
          <a:p>
            <a:r>
              <a:rPr lang="en-US" sz="2800" dirty="0" smtClean="0">
                <a:latin typeface="Arial" charset="0"/>
              </a:rPr>
              <a:t>Peter Hughes</a:t>
            </a:r>
          </a:p>
          <a:p>
            <a:r>
              <a:rPr lang="en-US" sz="2800" dirty="0" smtClean="0">
                <a:latin typeface="Arial" charset="0"/>
              </a:rPr>
              <a:t>IESBA  June 2012</a:t>
            </a:r>
          </a:p>
          <a:p>
            <a:r>
              <a:rPr lang="en-US" sz="2800" dirty="0" smtClean="0">
                <a:latin typeface="Arial" charset="0"/>
              </a:rPr>
              <a:t>New York, USA </a:t>
            </a:r>
            <a:endParaRPr lang="en-US" sz="2800" dirty="0">
              <a:latin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To clarify and strengthen the paragraph, the Task Force proposes:</a:t>
            </a:r>
          </a:p>
          <a:p>
            <a:pPr lvl="1"/>
            <a:r>
              <a:rPr lang="en-CA" sz="2000" dirty="0" smtClean="0"/>
              <a:t>To address disclosure and consent separately</a:t>
            </a:r>
          </a:p>
          <a:p>
            <a:pPr lvl="1"/>
            <a:r>
              <a:rPr lang="en-CA" sz="2000" dirty="0" smtClean="0"/>
              <a:t>To subdivide disclosure into “specific” and “general”</a:t>
            </a:r>
          </a:p>
          <a:p>
            <a:pPr lvl="1"/>
            <a:r>
              <a:rPr lang="en-CA" sz="2000" dirty="0" smtClean="0"/>
              <a:t>To analyze consent into verbal, written and implied</a:t>
            </a:r>
          </a:p>
          <a:p>
            <a:pPr lvl="1"/>
            <a:r>
              <a:rPr lang="en-CA" sz="2000" dirty="0" smtClean="0"/>
              <a:t>To place the examples of safeguards in a separate paragraph</a:t>
            </a:r>
          </a:p>
          <a:p>
            <a:pPr lvl="1"/>
            <a:r>
              <a:rPr lang="en-CA" sz="2000" dirty="0" smtClean="0"/>
              <a:t>To add an example of when implied consent might be acceptable</a:t>
            </a:r>
          </a:p>
          <a:p>
            <a:pPr lvl="1"/>
            <a:r>
              <a:rPr lang="en-CA" sz="2000" dirty="0" smtClean="0"/>
              <a:t>To require determination of whether specific disclosure and consent is needed depending on the significance of the threat</a:t>
            </a:r>
          </a:p>
          <a:p>
            <a:r>
              <a:rPr lang="en-US" sz="2000" dirty="0" smtClean="0"/>
              <a:t>The Task Force does not propose to strengthen documenting consent</a:t>
            </a:r>
            <a:endParaRPr lang="en-US" sz="2000" dirty="0"/>
          </a:p>
        </p:txBody>
      </p:sp>
      <p:sp>
        <p:nvSpPr>
          <p:cNvPr id="3" name="Title 2"/>
          <p:cNvSpPr>
            <a:spLocks noGrp="1"/>
          </p:cNvSpPr>
          <p:nvPr>
            <p:ph type="title"/>
          </p:nvPr>
        </p:nvSpPr>
        <p:spPr/>
        <p:txBody>
          <a:bodyPr/>
          <a:lstStyle/>
          <a:p>
            <a:r>
              <a:rPr lang="en-US" dirty="0" smtClean="0"/>
              <a:t>Disclosure and Consent 2</a:t>
            </a:r>
            <a:endParaRPr lang="en-US" dirty="0"/>
          </a:p>
        </p:txBody>
      </p:sp>
      <p:sp>
        <p:nvSpPr>
          <p:cNvPr id="4" name="Subtitle 3"/>
          <p:cNvSpPr>
            <a:spLocks noGrp="1"/>
          </p:cNvSpPr>
          <p:nvPr>
            <p:ph type="subTitle" idx="10"/>
          </p:nvPr>
        </p:nvSpPr>
        <p:spPr/>
        <p:txBody>
          <a:bodyPr/>
          <a:lstStyle/>
          <a:p>
            <a:r>
              <a:rPr lang="en-US" dirty="0" smtClean="0"/>
              <a:t>Conflicts of Interest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CA" sz="2000" dirty="0" smtClean="0"/>
              <a:t>IESBA members are asked whether they agree with:</a:t>
            </a:r>
            <a:endParaRPr lang="en-US" sz="2000" dirty="0" smtClean="0"/>
          </a:p>
          <a:p>
            <a:pPr lvl="0"/>
            <a:r>
              <a:rPr lang="en-CA" sz="2000" dirty="0" smtClean="0"/>
              <a:t>Separating disclosure and consent</a:t>
            </a:r>
            <a:endParaRPr lang="en-US" sz="2000" dirty="0" smtClean="0"/>
          </a:p>
          <a:p>
            <a:pPr lvl="0"/>
            <a:r>
              <a:rPr lang="en-CA" sz="2000" dirty="0" smtClean="0"/>
              <a:t>Analyzing consent into implied, specific and general</a:t>
            </a:r>
            <a:endParaRPr lang="en-US" sz="2000" dirty="0" smtClean="0"/>
          </a:p>
          <a:p>
            <a:pPr lvl="0"/>
            <a:r>
              <a:rPr lang="en-CA" sz="2000" dirty="0" smtClean="0"/>
              <a:t>Including a new “shall” statement requiring the professional accountant to determine whether the significance of the threat is such that specific disclosure and consent are necessary </a:t>
            </a:r>
            <a:endParaRPr lang="en-US" sz="2000" i="1" dirty="0" smtClean="0"/>
          </a:p>
          <a:p>
            <a:pPr>
              <a:buNone/>
            </a:pPr>
            <a:endParaRPr lang="en-US" dirty="0"/>
          </a:p>
        </p:txBody>
      </p:sp>
      <p:sp>
        <p:nvSpPr>
          <p:cNvPr id="3" name="Title 2"/>
          <p:cNvSpPr>
            <a:spLocks noGrp="1"/>
          </p:cNvSpPr>
          <p:nvPr>
            <p:ph type="title"/>
          </p:nvPr>
        </p:nvSpPr>
        <p:spPr/>
        <p:txBody>
          <a:bodyPr/>
          <a:lstStyle/>
          <a:p>
            <a:r>
              <a:rPr lang="en-US" dirty="0" smtClean="0"/>
              <a:t>Disclosure and Consent 3</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The ED proposed three conditions to be in place for an engagement to be accepted when consent cannot be obtained </a:t>
            </a:r>
          </a:p>
          <a:p>
            <a:r>
              <a:rPr lang="en-US" sz="2000" dirty="0" smtClean="0"/>
              <a:t>36 respondents agreed</a:t>
            </a:r>
            <a:endParaRPr lang="en-CA" sz="2000" dirty="0" smtClean="0"/>
          </a:p>
          <a:p>
            <a:r>
              <a:rPr lang="en-CA" sz="2000" dirty="0" smtClean="0"/>
              <a:t>4 respondents stated the firm should decline engagement</a:t>
            </a:r>
          </a:p>
          <a:p>
            <a:r>
              <a:rPr lang="en-CA" sz="2000" dirty="0" smtClean="0"/>
              <a:t>Proposed changes: </a:t>
            </a:r>
          </a:p>
          <a:p>
            <a:pPr lvl="1"/>
            <a:r>
              <a:rPr lang="en-CA" sz="2000" dirty="0" smtClean="0"/>
              <a:t>clarifying conditions, in particular that professional accountant can only proceed if inability to do so would result in a “disproportionate adverse outcome to the clients or other relevant third parties” </a:t>
            </a:r>
          </a:p>
          <a:p>
            <a:pPr lvl="1"/>
            <a:r>
              <a:rPr lang="en-CA" sz="2000" dirty="0" smtClean="0"/>
              <a:t>documentation to be </a:t>
            </a:r>
            <a:r>
              <a:rPr lang="en-CA" sz="2000" u="sng" dirty="0" smtClean="0"/>
              <a:t>required</a:t>
            </a:r>
            <a:endParaRPr lang="en-US" sz="2000" dirty="0" smtClean="0"/>
          </a:p>
          <a:p>
            <a:endParaRPr lang="en-US" dirty="0" smtClean="0"/>
          </a:p>
          <a:p>
            <a:endParaRPr lang="en-US" dirty="0" smtClean="0"/>
          </a:p>
          <a:p>
            <a:endParaRPr lang="en-US" dirty="0"/>
          </a:p>
        </p:txBody>
      </p:sp>
      <p:sp>
        <p:nvSpPr>
          <p:cNvPr id="3" name="Title 2"/>
          <p:cNvSpPr>
            <a:spLocks noGrp="1"/>
          </p:cNvSpPr>
          <p:nvPr>
            <p:ph type="title"/>
          </p:nvPr>
        </p:nvSpPr>
        <p:spPr/>
        <p:txBody>
          <a:bodyPr/>
          <a:lstStyle/>
          <a:p>
            <a:r>
              <a:rPr lang="en-US" dirty="0" smtClean="0"/>
              <a:t>When consent cannot be obtained</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The Task Force did not identify any points of </a:t>
            </a:r>
            <a:r>
              <a:rPr lang="en-CA" sz="2000" dirty="0" smtClean="0"/>
              <a:t>principle </a:t>
            </a:r>
            <a:r>
              <a:rPr lang="en-CA" sz="2000" dirty="0" smtClean="0"/>
              <a:t>arising from responses to Questions 6, 7 and 8 on which it needs the Board’s direction at this time.  It will review the detailed responses in more depth at a later stage and will request the Board’s input at a future meeting</a:t>
            </a:r>
            <a:endParaRPr lang="en-US" sz="2000" dirty="0"/>
          </a:p>
        </p:txBody>
      </p:sp>
      <p:sp>
        <p:nvSpPr>
          <p:cNvPr id="3" name="Title 2"/>
          <p:cNvSpPr>
            <a:spLocks noGrp="1"/>
          </p:cNvSpPr>
          <p:nvPr>
            <p:ph type="title"/>
          </p:nvPr>
        </p:nvSpPr>
        <p:spPr/>
        <p:txBody>
          <a:bodyPr/>
          <a:lstStyle/>
          <a:p>
            <a:r>
              <a:rPr lang="en-US" dirty="0" smtClean="0"/>
              <a:t>Part C</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8"/>
          <p:cNvSpPr>
            <a:spLocks noGrp="1"/>
          </p:cNvSpPr>
          <p:nvPr>
            <p:ph idx="1"/>
          </p:nvPr>
        </p:nvSpPr>
        <p:spPr/>
        <p:txBody>
          <a:bodyPr/>
          <a:lstStyle/>
          <a:p>
            <a:r>
              <a:rPr lang="en-US" sz="2000" dirty="0" smtClean="0">
                <a:latin typeface="Arial" charset="0"/>
              </a:rPr>
              <a:t>Project approved October 2009</a:t>
            </a:r>
          </a:p>
          <a:p>
            <a:r>
              <a:rPr lang="en-US" sz="2000" dirty="0" smtClean="0">
                <a:latin typeface="Arial" charset="0"/>
              </a:rPr>
              <a:t>ED issued December 2011</a:t>
            </a:r>
          </a:p>
          <a:p>
            <a:r>
              <a:rPr lang="en-US" sz="2000" dirty="0" smtClean="0">
                <a:latin typeface="Arial" charset="0"/>
              </a:rPr>
              <a:t>50 responses to June 2012</a:t>
            </a:r>
          </a:p>
          <a:p>
            <a:r>
              <a:rPr lang="en-US" sz="2000" dirty="0" smtClean="0">
                <a:latin typeface="Arial" charset="0"/>
              </a:rPr>
              <a:t>Completion anticipated in 2013</a:t>
            </a:r>
          </a:p>
          <a:p>
            <a:endParaRPr lang="en-US" dirty="0" smtClean="0">
              <a:latin typeface="Arial" charset="0"/>
            </a:endParaRPr>
          </a:p>
          <a:p>
            <a:endParaRPr lang="en-US" dirty="0" smtClean="0">
              <a:latin typeface="Arial" charset="0"/>
            </a:endParaRPr>
          </a:p>
          <a:p>
            <a:endParaRPr lang="en-US" dirty="0">
              <a:latin typeface="Arial" charset="0"/>
            </a:endParaRPr>
          </a:p>
        </p:txBody>
      </p:sp>
      <p:sp>
        <p:nvSpPr>
          <p:cNvPr id="30722" name="Title 14"/>
          <p:cNvSpPr>
            <a:spLocks noGrp="1"/>
          </p:cNvSpPr>
          <p:nvPr>
            <p:ph type="title"/>
          </p:nvPr>
        </p:nvSpPr>
        <p:spPr/>
        <p:txBody>
          <a:bodyPr/>
          <a:lstStyle/>
          <a:p>
            <a:r>
              <a:rPr lang="en-US" dirty="0" smtClean="0">
                <a:latin typeface="Arial" charset="0"/>
                <a:ea typeface="ヒラギノ角ゴ Pro W3" charset="0"/>
                <a:cs typeface="ヒラギノ角ゴ Pro W3" charset="0"/>
              </a:rPr>
              <a:t>Timeline</a:t>
            </a:r>
            <a:endParaRPr lang="en-US" dirty="0">
              <a:latin typeface="Arial" charset="0"/>
            </a:endParaRPr>
          </a:p>
        </p:txBody>
      </p:sp>
      <p:sp>
        <p:nvSpPr>
          <p:cNvPr id="30723" name="Subtitle 15"/>
          <p:cNvSpPr>
            <a:spLocks noGrp="1"/>
          </p:cNvSpPr>
          <p:nvPr>
            <p:ph type="subTitle" idx="10"/>
          </p:nvPr>
        </p:nvSpPr>
        <p:spPr/>
        <p:txBody>
          <a:bodyPr/>
          <a:lstStyle/>
          <a:p>
            <a:r>
              <a:rPr lang="en-US" dirty="0" smtClean="0">
                <a:latin typeface="Arial" charset="0"/>
              </a:rPr>
              <a:t>Conflicts of  Interest</a:t>
            </a:r>
            <a:endParaRPr lang="en-US" dirty="0">
              <a:latin typeface="Arial" charset="0"/>
            </a:endParaRPr>
          </a:p>
          <a:p>
            <a:endParaRPr lang="en-US" dirty="0">
              <a:latin typeface="Arial" charset="0"/>
            </a:endParaRPr>
          </a:p>
        </p:txBody>
      </p:sp>
    </p:spTree>
    <p:extLst>
      <p:ext uri="{BB962C8B-B14F-4D97-AF65-F5344CB8AC3E}">
        <p14:creationId xmlns="" xmlns:p14="http://schemas.microsoft.com/office/powerpoint/2010/main" val="297439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latin typeface="Arial" charset="0"/>
              </a:rPr>
              <a:t>To provide more comprehensive guidance on identifying, evaluating and managing conflicts of interest</a:t>
            </a:r>
          </a:p>
          <a:p>
            <a:r>
              <a:rPr lang="en-US" sz="2000" dirty="0" smtClean="0">
                <a:latin typeface="Arial" charset="0"/>
              </a:rPr>
              <a:t>To address issues both for professional accountants in public practice and in business in a broadly similar way</a:t>
            </a:r>
          </a:p>
          <a:p>
            <a:r>
              <a:rPr lang="en-US" sz="2000" dirty="0" smtClean="0">
                <a:latin typeface="Arial" charset="0"/>
              </a:rPr>
              <a:t>To recognize, however, the particular considerations for professional accountants in public practice where conflicts might be created by relationships of other members of the accountant’s firm</a:t>
            </a:r>
          </a:p>
          <a:p>
            <a:endParaRPr lang="en-US" sz="2000" dirty="0"/>
          </a:p>
        </p:txBody>
      </p:sp>
      <p:sp>
        <p:nvSpPr>
          <p:cNvPr id="3" name="Title 2"/>
          <p:cNvSpPr>
            <a:spLocks noGrp="1"/>
          </p:cNvSpPr>
          <p:nvPr>
            <p:ph type="title"/>
          </p:nvPr>
        </p:nvSpPr>
        <p:spPr/>
        <p:txBody>
          <a:bodyPr/>
          <a:lstStyle/>
          <a:p>
            <a:r>
              <a:rPr lang="en-US" dirty="0" smtClean="0"/>
              <a:t>Objective</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381000" y="2114548"/>
          <a:ext cx="8458200" cy="2417722"/>
        </p:xfrm>
        <a:graphic>
          <a:graphicData uri="http://schemas.openxmlformats.org/drawingml/2006/table">
            <a:tbl>
              <a:tblPr firstRow="1" bandRow="1">
                <a:tableStyleId>{5C22544A-7EE6-4342-B048-85BDC9FD1C3A}</a:tableStyleId>
              </a:tblPr>
              <a:tblGrid>
                <a:gridCol w="4229100"/>
                <a:gridCol w="4229100"/>
              </a:tblGrid>
              <a:tr h="343490">
                <a:tc>
                  <a:txBody>
                    <a:bodyPr/>
                    <a:lstStyle/>
                    <a:p>
                      <a:pPr marL="0" marR="0" algn="just">
                        <a:lnSpc>
                          <a:spcPts val="1400"/>
                        </a:lnSpc>
                        <a:spcBef>
                          <a:spcPts val="300"/>
                        </a:spcBef>
                        <a:spcAft>
                          <a:spcPts val="300"/>
                        </a:spcAft>
                      </a:pPr>
                      <a:r>
                        <a:rPr lang="en-CA" sz="800" b="1" i="1" dirty="0">
                          <a:latin typeface="Arial"/>
                          <a:ea typeface="Times New Roman"/>
                        </a:rPr>
                        <a:t>Exposure Draft</a:t>
                      </a:r>
                      <a:endParaRPr lang="en-US" sz="900" dirty="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b="1" i="1" dirty="0">
                          <a:latin typeface="Arial"/>
                          <a:ea typeface="Times New Roman"/>
                        </a:rPr>
                        <a:t>Task Force proposal</a:t>
                      </a:r>
                      <a:endParaRPr lang="en-US" sz="900" dirty="0">
                        <a:latin typeface="Times New Roman"/>
                        <a:ea typeface="Times New Roman"/>
                      </a:endParaRPr>
                    </a:p>
                  </a:txBody>
                  <a:tcPr marL="68580" marR="68580" marT="0" marB="0"/>
                </a:tc>
              </a:tr>
              <a:tr h="343490">
                <a:tc>
                  <a:txBody>
                    <a:bodyPr/>
                    <a:lstStyle/>
                    <a:p>
                      <a:pPr marL="0" marR="0" algn="just">
                        <a:lnSpc>
                          <a:spcPts val="1400"/>
                        </a:lnSpc>
                        <a:spcBef>
                          <a:spcPts val="300"/>
                        </a:spcBef>
                        <a:spcAft>
                          <a:spcPts val="300"/>
                        </a:spcAft>
                      </a:pPr>
                      <a:r>
                        <a:rPr lang="en-CA" sz="800" i="1" dirty="0">
                          <a:latin typeface="Arial"/>
                          <a:ea typeface="Times New Roman"/>
                        </a:rPr>
                        <a:t>220.3 Reasonable steps</a:t>
                      </a:r>
                      <a:endParaRPr lang="en-US" sz="900" dirty="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220.3 Third party test</a:t>
                      </a:r>
                      <a:endParaRPr lang="en-US" sz="900" dirty="0">
                        <a:latin typeface="Times New Roman"/>
                        <a:ea typeface="Times New Roman"/>
                      </a:endParaRPr>
                    </a:p>
                  </a:txBody>
                  <a:tcPr marL="68580" marR="68580" marT="0" marB="0"/>
                </a:tc>
              </a:tr>
              <a:tr h="343490">
                <a:tc>
                  <a:txBody>
                    <a:bodyPr/>
                    <a:lstStyle/>
                    <a:p>
                      <a:pPr marL="0" marR="0" algn="just">
                        <a:lnSpc>
                          <a:spcPts val="1400"/>
                        </a:lnSpc>
                        <a:spcBef>
                          <a:spcPts val="300"/>
                        </a:spcBef>
                        <a:spcAft>
                          <a:spcPts val="300"/>
                        </a:spcAft>
                      </a:pPr>
                      <a:r>
                        <a:rPr lang="en-CA" sz="800" i="1">
                          <a:latin typeface="Arial"/>
                          <a:ea typeface="Times New Roman"/>
                        </a:rPr>
                        <a:t>220.4 Third party test</a:t>
                      </a:r>
                      <a:endParaRPr lang="en-US" sz="90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220.4 Reasonable steps to </a:t>
                      </a:r>
                      <a:r>
                        <a:rPr lang="en-CA" sz="800" i="1" dirty="0" smtClean="0">
                          <a:latin typeface="Arial"/>
                          <a:ea typeface="Times New Roman"/>
                        </a:rPr>
                        <a:t>identify</a:t>
                      </a:r>
                      <a:endParaRPr lang="en-US" sz="900" dirty="0">
                        <a:latin typeface="Times New Roman"/>
                        <a:ea typeface="Times New Roman"/>
                      </a:endParaRPr>
                    </a:p>
                  </a:txBody>
                  <a:tcPr marL="68580" marR="68580" marT="0" marB="0"/>
                </a:tc>
              </a:tr>
              <a:tr h="343490">
                <a:tc>
                  <a:txBody>
                    <a:bodyPr/>
                    <a:lstStyle/>
                    <a:p>
                      <a:pPr marL="0" marR="0" algn="just">
                        <a:lnSpc>
                          <a:spcPts val="1400"/>
                        </a:lnSpc>
                        <a:spcBef>
                          <a:spcPts val="300"/>
                        </a:spcBef>
                        <a:spcAft>
                          <a:spcPts val="300"/>
                        </a:spcAft>
                      </a:pPr>
                      <a:r>
                        <a:rPr lang="en-CA" sz="800" i="1">
                          <a:latin typeface="Arial"/>
                          <a:ea typeface="Times New Roman"/>
                        </a:rPr>
                        <a:t>220.5 Identify and evaluate</a:t>
                      </a:r>
                      <a:endParaRPr lang="en-US" sz="90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220.5 Effective process</a:t>
                      </a:r>
                      <a:endParaRPr lang="en-US" sz="900" dirty="0">
                        <a:latin typeface="Times New Roman"/>
                        <a:ea typeface="Times New Roman"/>
                      </a:endParaRPr>
                    </a:p>
                  </a:txBody>
                  <a:tcPr marL="68580" marR="68580" marT="0" marB="0"/>
                </a:tc>
              </a:tr>
              <a:tr h="356782">
                <a:tc>
                  <a:txBody>
                    <a:bodyPr/>
                    <a:lstStyle/>
                    <a:p>
                      <a:pPr marL="0" marR="0" algn="just">
                        <a:lnSpc>
                          <a:spcPts val="1400"/>
                        </a:lnSpc>
                        <a:spcBef>
                          <a:spcPts val="300"/>
                        </a:spcBef>
                        <a:spcAft>
                          <a:spcPts val="300"/>
                        </a:spcAft>
                      </a:pPr>
                      <a:r>
                        <a:rPr lang="en-CA" sz="800" i="1" dirty="0">
                          <a:latin typeface="Arial"/>
                          <a:ea typeface="Times New Roman"/>
                        </a:rPr>
                        <a:t>220.6 Effective process</a:t>
                      </a:r>
                      <a:endParaRPr lang="en-US" sz="900" dirty="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220.6 Evaluation</a:t>
                      </a:r>
                      <a:endParaRPr lang="en-US" sz="900" dirty="0">
                        <a:latin typeface="Times New Roman"/>
                        <a:ea typeface="Times New Roman"/>
                      </a:endParaRPr>
                    </a:p>
                  </a:txBody>
                  <a:tcPr marL="68580" marR="68580" marT="0" marB="0"/>
                </a:tc>
              </a:tr>
              <a:tr h="343490">
                <a:tc>
                  <a:txBody>
                    <a:bodyPr/>
                    <a:lstStyle/>
                    <a:p>
                      <a:pPr marL="0" marR="0" algn="just">
                        <a:lnSpc>
                          <a:spcPts val="1400"/>
                        </a:lnSpc>
                        <a:spcBef>
                          <a:spcPts val="300"/>
                        </a:spcBef>
                        <a:spcAft>
                          <a:spcPts val="300"/>
                        </a:spcAft>
                      </a:pPr>
                      <a:r>
                        <a:rPr lang="en-CA" sz="800" i="1" dirty="0">
                          <a:latin typeface="Arial"/>
                          <a:ea typeface="Times New Roman"/>
                        </a:rPr>
                        <a:t>220.7 Evaluation, disclosure, consent and safeguards</a:t>
                      </a:r>
                      <a:endParaRPr lang="en-US" sz="900" dirty="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220.7 Safeguards</a:t>
                      </a:r>
                      <a:endParaRPr lang="en-US" sz="900" dirty="0">
                        <a:latin typeface="Times New Roman"/>
                        <a:ea typeface="Times New Roman"/>
                      </a:endParaRPr>
                    </a:p>
                  </a:txBody>
                  <a:tcPr marL="68580" marR="68580" marT="0" marB="0"/>
                </a:tc>
              </a:tr>
              <a:tr h="343490">
                <a:tc>
                  <a:txBody>
                    <a:bodyPr/>
                    <a:lstStyle/>
                    <a:p>
                      <a:pPr marL="0" marR="0" algn="just">
                        <a:lnSpc>
                          <a:spcPts val="1400"/>
                        </a:lnSpc>
                        <a:spcBef>
                          <a:spcPts val="300"/>
                        </a:spcBef>
                        <a:spcAft>
                          <a:spcPts val="300"/>
                        </a:spcAft>
                      </a:pPr>
                      <a:endParaRPr lang="en-US" sz="900" dirty="0">
                        <a:latin typeface="Times New Roman"/>
                        <a:ea typeface="Times New Roman"/>
                      </a:endParaRPr>
                    </a:p>
                  </a:txBody>
                  <a:tcPr marL="68580" marR="68580" marT="0" marB="0"/>
                </a:tc>
                <a:tc>
                  <a:txBody>
                    <a:bodyPr/>
                    <a:lstStyle/>
                    <a:p>
                      <a:pPr marL="0" marR="0" algn="just">
                        <a:lnSpc>
                          <a:spcPts val="1400"/>
                        </a:lnSpc>
                        <a:spcBef>
                          <a:spcPts val="300"/>
                        </a:spcBef>
                        <a:spcAft>
                          <a:spcPts val="300"/>
                        </a:spcAft>
                      </a:pPr>
                      <a:r>
                        <a:rPr lang="en-CA" sz="800" i="1" dirty="0">
                          <a:latin typeface="Arial"/>
                          <a:ea typeface="Times New Roman"/>
                        </a:rPr>
                        <a:t>220.8 Disclosure and consent</a:t>
                      </a:r>
                      <a:endParaRPr lang="en-US" sz="900" dirty="0">
                        <a:latin typeface="Times New Roman"/>
                        <a:ea typeface="Times New Roman"/>
                      </a:endParaRPr>
                    </a:p>
                  </a:txBody>
                  <a:tcPr marL="68580" marR="68580" marT="0" marB="0"/>
                </a:tc>
              </a:tr>
            </a:tbl>
          </a:graphicData>
        </a:graphic>
      </p:graphicFrame>
      <p:sp>
        <p:nvSpPr>
          <p:cNvPr id="3" name="Title 2"/>
          <p:cNvSpPr>
            <a:spLocks noGrp="1"/>
          </p:cNvSpPr>
          <p:nvPr>
            <p:ph type="title"/>
          </p:nvPr>
        </p:nvSpPr>
        <p:spPr/>
        <p:txBody>
          <a:bodyPr/>
          <a:lstStyle/>
          <a:p>
            <a:r>
              <a:rPr lang="en-US" dirty="0" smtClean="0"/>
              <a:t>Revised Structure</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
        <p:nvSpPr>
          <p:cNvPr id="7" name="Content Placeholder 1"/>
          <p:cNvSpPr txBox="1">
            <a:spLocks/>
          </p:cNvSpPr>
          <p:nvPr/>
        </p:nvSpPr>
        <p:spPr bwMode="auto">
          <a:xfrm>
            <a:off x="381000" y="1028700"/>
            <a:ext cx="8458200" cy="6286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2">
                    <a:lumMod val="65000"/>
                    <a:lumOff val="35000"/>
                  </a:schemeClr>
                </a:solidFill>
                <a:effectLst/>
                <a:uLnTx/>
                <a:uFillTx/>
                <a:latin typeface="Arial" charset="0"/>
                <a:ea typeface="ＭＳ Ｐゴシック" charset="0"/>
                <a:cs typeface="ＭＳ Ｐゴシック" charset="0"/>
              </a:rPr>
              <a:t>Five respondents commented that the order</a:t>
            </a:r>
            <a:r>
              <a:rPr kumimoji="0" lang="en-US" sz="1600" b="0" i="0" u="none" strike="noStrike" kern="0" cap="none" spc="0" normalizeH="0" noProof="0" dirty="0" smtClean="0">
                <a:ln>
                  <a:noFill/>
                </a:ln>
                <a:solidFill>
                  <a:schemeClr val="tx2">
                    <a:lumMod val="65000"/>
                    <a:lumOff val="35000"/>
                  </a:schemeClr>
                </a:solidFill>
                <a:effectLst/>
                <a:uLnTx/>
                <a:uFillTx/>
                <a:latin typeface="Arial" charset="0"/>
                <a:ea typeface="ＭＳ Ｐゴシック" charset="0"/>
                <a:cs typeface="ＭＳ Ｐゴシック" charset="0"/>
              </a:rPr>
              <a:t> of paragraphs should make clearer distinction between identification, evaluation and management of conflicts</a:t>
            </a:r>
            <a:endParaRPr kumimoji="0" lang="en-US" sz="1600" b="0" i="0" u="none" strike="noStrike" kern="0" cap="none" spc="0" normalizeH="0" baseline="0" noProof="0" dirty="0" smtClean="0">
              <a:ln>
                <a:noFill/>
              </a:ln>
              <a:solidFill>
                <a:schemeClr val="tx2">
                  <a:lumMod val="65000"/>
                  <a:lumOff val="35000"/>
                </a:schemeClr>
              </a:solidFill>
              <a:effectLst/>
              <a:uLnTx/>
              <a:uFillTx/>
              <a:latin typeface="Arial" charset="0"/>
              <a:ea typeface="ＭＳ Ｐゴシック" charset="0"/>
              <a:cs typeface="ＭＳ Ｐゴシック" charset="0"/>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dirty="0" err="1" smtClean="0">
                <a:ln>
                  <a:noFill/>
                </a:ln>
                <a:solidFill>
                  <a:schemeClr val="tx2">
                    <a:lumMod val="65000"/>
                    <a:lumOff val="35000"/>
                  </a:schemeClr>
                </a:solidFill>
                <a:effectLst/>
                <a:uLnTx/>
                <a:uFillTx/>
                <a:latin typeface="Arial" charset="0"/>
                <a:ea typeface="ＭＳ Ｐゴシック" charset="0"/>
                <a:cs typeface="ＭＳ Ｐゴシック" charset="0"/>
              </a:rPr>
              <a:t>Tas</a:t>
            </a:r>
            <a:r>
              <a:rPr lang="en-US" sz="1600" kern="0" dirty="0" smtClean="0">
                <a:solidFill>
                  <a:schemeClr val="tx2">
                    <a:lumMod val="65000"/>
                    <a:lumOff val="35000"/>
                  </a:schemeClr>
                </a:solidFill>
                <a:ea typeface="ＭＳ Ｐゴシック" charset="0"/>
                <a:cs typeface="ＭＳ Ｐゴシック" charset="0"/>
              </a:rPr>
              <a:t>k Force proposes the following revised structure</a:t>
            </a:r>
            <a:r>
              <a:rPr lang="en-US" sz="2000" kern="0" dirty="0" smtClean="0">
                <a:solidFill>
                  <a:schemeClr val="tx2">
                    <a:lumMod val="65000"/>
                    <a:lumOff val="35000"/>
                  </a:schemeClr>
                </a:solidFill>
                <a:ea typeface="ＭＳ Ｐゴシック" charset="0"/>
                <a:cs typeface="ＭＳ Ｐゴシック" charset="0"/>
              </a:rPr>
              <a:t>:</a:t>
            </a:r>
            <a:endParaRPr kumimoji="0" lang="en-US" sz="2000" b="0" i="0" u="none" strike="noStrike" kern="0" cap="none" spc="0" normalizeH="0" baseline="0" noProof="0" dirty="0" smtClean="0">
              <a:ln>
                <a:noFill/>
              </a:ln>
              <a:solidFill>
                <a:schemeClr val="tx2">
                  <a:lumMod val="65000"/>
                  <a:lumOff val="35000"/>
                </a:schemeClr>
              </a:solidFill>
              <a:effectLst/>
              <a:uLnTx/>
              <a:uFillTx/>
              <a:latin typeface="Arial" charset="0"/>
              <a:ea typeface="ＭＳ Ｐゴシック" charset="0"/>
              <a:cs typeface="ＭＳ Ｐゴシック" charset="0"/>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2400" b="0" i="0" u="none" strike="noStrike" kern="0" cap="none" spc="0" normalizeH="0" baseline="0" noProof="0" dirty="0">
              <a:ln>
                <a:noFill/>
              </a:ln>
              <a:solidFill>
                <a:schemeClr val="tx2">
                  <a:lumMod val="65000"/>
                  <a:lumOff val="35000"/>
                </a:schemeClr>
              </a:solidFill>
              <a:effectLst/>
              <a:uLnTx/>
              <a:uFillTx/>
              <a:latin typeface="+mn-lt"/>
              <a:ea typeface="ＭＳ Ｐゴシック" charset="0"/>
              <a:cs typeface="ＭＳ Ｐゴシック"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028700"/>
            <a:ext cx="8458200" cy="3086100"/>
          </a:xfrm>
        </p:spPr>
        <p:txBody>
          <a:bodyPr/>
          <a:lstStyle/>
          <a:p>
            <a:r>
              <a:rPr lang="en-US" sz="2000" dirty="0" smtClean="0"/>
              <a:t>Majority of respondents agreed with the description and examples, but six respondents prefer a definition or made other suggestions to improve clarity</a:t>
            </a:r>
          </a:p>
          <a:p>
            <a:r>
              <a:rPr lang="en-US" sz="2000" dirty="0" smtClean="0"/>
              <a:t>Task Force proposes revisions to examples to reflect comments received</a:t>
            </a:r>
          </a:p>
          <a:p>
            <a:r>
              <a:rPr lang="en-US" sz="2000" dirty="0" smtClean="0"/>
              <a:t>To address concerns about the lack of clarity in the description, the Task Force proposes to revise description to provide a clearer linkage between the subject of a professional service and the existence of a conflicting interest or relationship</a:t>
            </a:r>
          </a:p>
          <a:p>
            <a:pPr>
              <a:buNone/>
            </a:pPr>
            <a:endParaRPr lang="en-US" dirty="0" smtClean="0"/>
          </a:p>
          <a:p>
            <a:pPr>
              <a:buNone/>
            </a:pPr>
            <a:r>
              <a:rPr lang="en-CA" sz="1400" i="1" dirty="0" smtClean="0"/>
              <a:t>	</a:t>
            </a:r>
            <a:endParaRPr lang="en-US" dirty="0" smtClean="0"/>
          </a:p>
          <a:p>
            <a:endParaRPr lang="en-US" dirty="0"/>
          </a:p>
        </p:txBody>
      </p:sp>
      <p:sp>
        <p:nvSpPr>
          <p:cNvPr id="3" name="Title 2"/>
          <p:cNvSpPr>
            <a:spLocks noGrp="1"/>
          </p:cNvSpPr>
          <p:nvPr>
            <p:ph type="title"/>
          </p:nvPr>
        </p:nvSpPr>
        <p:spPr/>
        <p:txBody>
          <a:bodyPr/>
          <a:lstStyle/>
          <a:p>
            <a:r>
              <a:rPr lang="en-US" dirty="0" smtClean="0"/>
              <a:t>Description of a conflict of interest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CA" sz="2000" i="1" dirty="0" smtClean="0"/>
              <a:t>	</a:t>
            </a:r>
            <a:r>
              <a:rPr lang="en-CA" sz="1800" i="1" dirty="0" smtClean="0"/>
              <a:t>A professional accountant in public practice may be faced with a conflict of interest when performing a professional service.  A conflict of interest creates a threat to objectivity and may create threats to other fundamental principles.  Such threats may be created </a:t>
            </a:r>
            <a:r>
              <a:rPr lang="en-CA" sz="1800" i="1" strike="sngStrike" dirty="0" err="1" smtClean="0"/>
              <a:t>by</a:t>
            </a:r>
            <a:r>
              <a:rPr lang="en-CA" sz="1800" i="1" u="sng" dirty="0" err="1" smtClean="0"/>
              <a:t>when</a:t>
            </a:r>
            <a:r>
              <a:rPr lang="en-CA" sz="1800" i="1" dirty="0" smtClean="0"/>
              <a:t>: </a:t>
            </a:r>
            <a:endParaRPr lang="en-US" sz="1800" dirty="0" smtClean="0"/>
          </a:p>
          <a:p>
            <a:pPr lvl="0">
              <a:buNone/>
            </a:pPr>
            <a:r>
              <a:rPr lang="en-CA" sz="1800" i="1" dirty="0" smtClean="0"/>
              <a:t>	</a:t>
            </a:r>
            <a:r>
              <a:rPr lang="en-CA" sz="1800" i="1" strike="sngStrike" dirty="0" smtClean="0"/>
              <a:t>Conflicts </a:t>
            </a:r>
            <a:r>
              <a:rPr lang="en-CA" sz="1800" i="1" u="sng" dirty="0" smtClean="0"/>
              <a:t>The professional accountant provides professional services with respect to a particular matter </a:t>
            </a:r>
            <a:r>
              <a:rPr lang="en-CA" sz="1800" i="1" u="sng" dirty="0" err="1" smtClean="0"/>
              <a:t>for</a:t>
            </a:r>
            <a:r>
              <a:rPr lang="en-CA" sz="1800" i="1" strike="sngStrike" dirty="0" err="1" smtClean="0"/>
              <a:t>between</a:t>
            </a:r>
            <a:r>
              <a:rPr lang="en-CA" sz="1800" i="1" strike="sngStrike" dirty="0" smtClean="0"/>
              <a:t> the interests of</a:t>
            </a:r>
            <a:r>
              <a:rPr lang="en-CA" sz="1800" i="1" dirty="0" smtClean="0"/>
              <a:t> two or more clients</a:t>
            </a:r>
            <a:r>
              <a:rPr lang="en-CA" sz="1800" i="1" u="sng" dirty="0" smtClean="0"/>
              <a:t> whose interests with respect to that matter are in conflict</a:t>
            </a:r>
            <a:r>
              <a:rPr lang="en-CA" sz="1800" i="1" dirty="0" smtClean="0"/>
              <a:t>; or</a:t>
            </a:r>
            <a:endParaRPr lang="en-US" sz="1800" dirty="0" smtClean="0"/>
          </a:p>
          <a:p>
            <a:pPr lvl="0">
              <a:buNone/>
            </a:pPr>
            <a:r>
              <a:rPr lang="en-CA" sz="1800" i="1" dirty="0" smtClean="0"/>
              <a:t>	</a:t>
            </a:r>
            <a:r>
              <a:rPr lang="en-CA" sz="1800" i="1" strike="sngStrike" dirty="0" smtClean="0"/>
              <a:t>Conflicts between </a:t>
            </a:r>
            <a:r>
              <a:rPr lang="en-CA" sz="1800" i="1" strike="sngStrike" dirty="0" err="1" smtClean="0"/>
              <a:t>t</a:t>
            </a:r>
            <a:r>
              <a:rPr lang="en-CA" sz="1800" i="1" u="sng" dirty="0" err="1" smtClean="0"/>
              <a:t>T</a:t>
            </a:r>
            <a:r>
              <a:rPr lang="en-CA" sz="1800" i="1" dirty="0" err="1" smtClean="0"/>
              <a:t>he</a:t>
            </a:r>
            <a:r>
              <a:rPr lang="en-CA" sz="1800" i="1" dirty="0" smtClean="0"/>
              <a:t> interests of the professional accountant</a:t>
            </a:r>
            <a:r>
              <a:rPr lang="en-CA" sz="1800" i="1" u="sng" dirty="0" smtClean="0"/>
              <a:t> with respect to a particular matter</a:t>
            </a:r>
            <a:r>
              <a:rPr lang="en-CA" sz="1800" i="1" dirty="0" smtClean="0"/>
              <a:t> and the interests of the client</a:t>
            </a:r>
            <a:r>
              <a:rPr lang="en-CA" sz="1800" i="1" u="sng" dirty="0" smtClean="0"/>
              <a:t> for whom the professional accountant provides professional services with respect to that same matter are in conflict</a:t>
            </a:r>
            <a:r>
              <a:rPr lang="en-CA" sz="1800" i="1" dirty="0" smtClean="0"/>
              <a:t>.</a:t>
            </a:r>
            <a:endParaRPr lang="en-US" sz="1800" dirty="0" smtClean="0"/>
          </a:p>
        </p:txBody>
      </p:sp>
      <p:sp>
        <p:nvSpPr>
          <p:cNvPr id="3" name="Title 2"/>
          <p:cNvSpPr>
            <a:spLocks noGrp="1"/>
          </p:cNvSpPr>
          <p:nvPr>
            <p:ph type="title"/>
          </p:nvPr>
        </p:nvSpPr>
        <p:spPr/>
        <p:txBody>
          <a:bodyPr/>
          <a:lstStyle/>
          <a:p>
            <a:r>
              <a:rPr lang="en-GB" dirty="0" smtClean="0"/>
              <a:t>Proposed revised description</a:t>
            </a:r>
            <a:endParaRPr lang="en-GB" dirty="0"/>
          </a:p>
        </p:txBody>
      </p:sp>
      <p:sp>
        <p:nvSpPr>
          <p:cNvPr id="4" name="Subtitle 3"/>
          <p:cNvSpPr>
            <a:spLocks noGrp="1"/>
          </p:cNvSpPr>
          <p:nvPr>
            <p:ph type="subTitle" idx="10"/>
          </p:nvPr>
        </p:nvSpPr>
        <p:spPr/>
        <p:txBody>
          <a:bodyPr/>
          <a:lstStyle/>
          <a:p>
            <a:r>
              <a:rPr lang="en-GB" dirty="0" smtClean="0"/>
              <a:t>Conflict of Interest</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600" dirty="0" smtClean="0"/>
              <a:t>ED: </a:t>
            </a:r>
            <a:r>
              <a:rPr lang="en-US" sz="1600" i="1" dirty="0" smtClean="0"/>
              <a:t>whether a reasonable and informed third party, weighing all the specific facts and circumstances available to the professional accountant at that time, would be likely to conclude that compliance with the fundamental principles is compromised</a:t>
            </a:r>
          </a:p>
          <a:p>
            <a:r>
              <a:rPr lang="en-US" sz="1600" dirty="0" smtClean="0"/>
              <a:t>36 respondents agreed </a:t>
            </a:r>
          </a:p>
          <a:p>
            <a:r>
              <a:rPr lang="en-US" sz="1600" dirty="0" smtClean="0"/>
              <a:t>Seven respondents noted that the third party test is subjective and a matter of judgment and</a:t>
            </a:r>
            <a:r>
              <a:rPr lang="en-CA" sz="1600" dirty="0" smtClean="0"/>
              <a:t> cultural differences may result in inconsistent application of the test: Staff Question &amp; Answers </a:t>
            </a:r>
          </a:p>
          <a:p>
            <a:r>
              <a:rPr lang="en-CA" sz="1600" dirty="0" smtClean="0"/>
              <a:t>Propose to emphasise the need to exercise professional judgement when applying the test</a:t>
            </a:r>
          </a:p>
          <a:p>
            <a:r>
              <a:rPr lang="en-CA" sz="1600" dirty="0" smtClean="0"/>
              <a:t>Propose to conform the test to that used in paragraph 100.2(c) that compliance with the fundamental principles is </a:t>
            </a:r>
            <a:r>
              <a:rPr lang="en-CA" sz="1600" i="1" u="sng" dirty="0" smtClean="0"/>
              <a:t>not</a:t>
            </a:r>
            <a:r>
              <a:rPr lang="en-CA" sz="1600" dirty="0" smtClean="0"/>
              <a:t> compromised </a:t>
            </a:r>
            <a:endParaRPr lang="en-US" sz="1600" dirty="0" smtClean="0"/>
          </a:p>
          <a:p>
            <a:endParaRPr lang="en-CA" dirty="0" smtClean="0"/>
          </a:p>
          <a:p>
            <a:endParaRPr lang="en-US" dirty="0"/>
          </a:p>
        </p:txBody>
      </p:sp>
      <p:sp>
        <p:nvSpPr>
          <p:cNvPr id="3" name="Title 2"/>
          <p:cNvSpPr>
            <a:spLocks noGrp="1"/>
          </p:cNvSpPr>
          <p:nvPr>
            <p:ph type="title"/>
          </p:nvPr>
        </p:nvSpPr>
        <p:spPr/>
        <p:txBody>
          <a:bodyPr/>
          <a:lstStyle/>
          <a:p>
            <a:r>
              <a:rPr lang="en-US" dirty="0" smtClean="0"/>
              <a:t>Third party test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000" dirty="0" smtClean="0"/>
              <a:t>ED:</a:t>
            </a:r>
            <a:r>
              <a:rPr lang="en-CA" sz="2000" i="1" dirty="0" smtClean="0"/>
              <a:t> evaluate any potential conflicts of interest that the professional accountant has reason to believe may exist due to interests and relationships of a network firm</a:t>
            </a:r>
          </a:p>
          <a:p>
            <a:r>
              <a:rPr lang="en-CA" sz="2000" dirty="0" smtClean="0"/>
              <a:t>31 respondents agreed</a:t>
            </a:r>
          </a:p>
          <a:p>
            <a:r>
              <a:rPr lang="en-CA" sz="2000" dirty="0" smtClean="0"/>
              <a:t>Six respondents disagreed with the threshold: the requirement should be strengthened to a “reasonably be expected to know threshold” or “knows or could reasonably be expected to know” threshold</a:t>
            </a:r>
          </a:p>
          <a:p>
            <a:r>
              <a:rPr lang="en-US" sz="2000" dirty="0" smtClean="0"/>
              <a:t>Task Force </a:t>
            </a:r>
            <a:r>
              <a:rPr lang="en-US" sz="2000" dirty="0" smtClean="0"/>
              <a:t>recommends </a:t>
            </a:r>
            <a:r>
              <a:rPr lang="en-US" sz="2000" dirty="0" smtClean="0"/>
              <a:t>that no significant changes need be made to the Exposure Draft wording</a:t>
            </a:r>
          </a:p>
          <a:p>
            <a:endParaRPr lang="en-US" sz="2000" dirty="0"/>
          </a:p>
        </p:txBody>
      </p:sp>
      <p:sp>
        <p:nvSpPr>
          <p:cNvPr id="3" name="Title 2"/>
          <p:cNvSpPr>
            <a:spLocks noGrp="1"/>
          </p:cNvSpPr>
          <p:nvPr>
            <p:ph type="title"/>
          </p:nvPr>
        </p:nvSpPr>
        <p:spPr/>
        <p:txBody>
          <a:bodyPr/>
          <a:lstStyle/>
          <a:p>
            <a:r>
              <a:rPr lang="en-US" dirty="0" smtClean="0"/>
              <a:t>“Reason to believe” threshold for network firms</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1600" dirty="0" smtClean="0"/>
              <a:t>ED: </a:t>
            </a:r>
            <a:r>
              <a:rPr lang="en-US" sz="1600" i="1" dirty="0" smtClean="0"/>
              <a:t>it is generally necessary to disclose the nature of the conflict to the client and all known relevant parties and to obtain written consent from the client and such parties before performing the professional service. </a:t>
            </a:r>
          </a:p>
          <a:p>
            <a:r>
              <a:rPr lang="en-US" sz="1600" dirty="0" smtClean="0"/>
              <a:t>26 respondents agreed</a:t>
            </a:r>
            <a:r>
              <a:rPr lang="en-CA" sz="1600" dirty="0" smtClean="0"/>
              <a:t>. Six respondents did not support the guidance. Various other comments:</a:t>
            </a:r>
          </a:p>
          <a:p>
            <a:pPr lvl="1"/>
            <a:r>
              <a:rPr lang="en-CA" sz="1600" dirty="0" smtClean="0"/>
              <a:t>Guidance is insufficiently clear as a result of some of the phrases used in 220.7 (e.g. “generally necessary”, “in certain circumstances”, “common commercial practice”) </a:t>
            </a:r>
          </a:p>
          <a:p>
            <a:pPr lvl="1"/>
            <a:r>
              <a:rPr lang="en-CA" sz="1600" dirty="0" smtClean="0"/>
              <a:t>More guidance requested for when verbal or implied consent would be acceptable</a:t>
            </a:r>
          </a:p>
          <a:p>
            <a:pPr lvl="1"/>
            <a:r>
              <a:rPr lang="en-CA" sz="1600" dirty="0" smtClean="0"/>
              <a:t>Provide guidance about the circumstances when disclosure and consent apply</a:t>
            </a:r>
          </a:p>
        </p:txBody>
      </p:sp>
      <p:sp>
        <p:nvSpPr>
          <p:cNvPr id="3" name="Title 2"/>
          <p:cNvSpPr>
            <a:spLocks noGrp="1"/>
          </p:cNvSpPr>
          <p:nvPr>
            <p:ph type="title"/>
          </p:nvPr>
        </p:nvSpPr>
        <p:spPr/>
        <p:txBody>
          <a:bodyPr/>
          <a:lstStyle/>
          <a:p>
            <a:r>
              <a:rPr lang="en-US" dirty="0" smtClean="0"/>
              <a:t>Disclosure and Consent</a:t>
            </a:r>
            <a:endParaRPr lang="en-US" dirty="0"/>
          </a:p>
        </p:txBody>
      </p:sp>
      <p:sp>
        <p:nvSpPr>
          <p:cNvPr id="4" name="Subtitle 3"/>
          <p:cNvSpPr>
            <a:spLocks noGrp="1"/>
          </p:cNvSpPr>
          <p:nvPr>
            <p:ph type="subTitle" idx="10"/>
          </p:nvPr>
        </p:nvSpPr>
        <p:spPr/>
        <p:txBody>
          <a:bodyPr/>
          <a:lstStyle/>
          <a:p>
            <a:r>
              <a:rPr lang="en-US" dirty="0" smtClean="0">
                <a:latin typeface="Arial" charset="0"/>
              </a:rPr>
              <a:t>Conflicts of  Interest</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FAC_Powerpoint_template_GREEN RIBBON_IESBA">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IFAC_Powerpoint_template_GREEN RIBBON_IESBA</Template>
  <TotalTime>496</TotalTime>
  <Words>872</Words>
  <Application>Microsoft Office PowerPoint</Application>
  <PresentationFormat>On-screen Show (16:9)</PresentationFormat>
  <Paragraphs>94</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IFAC_Powerpoint_template_GREEN RIBBON_IESBA</vt:lpstr>
      <vt:lpstr>Conflicts of Interest </vt:lpstr>
      <vt:lpstr>Timeline</vt:lpstr>
      <vt:lpstr>Objective</vt:lpstr>
      <vt:lpstr>Revised Structure</vt:lpstr>
      <vt:lpstr>Description of a conflict of interest</vt:lpstr>
      <vt:lpstr>Proposed revised description</vt:lpstr>
      <vt:lpstr>Third party test</vt:lpstr>
      <vt:lpstr>“Reason to believe” threshold for network firms</vt:lpstr>
      <vt:lpstr>Disclosure and Consent</vt:lpstr>
      <vt:lpstr>Disclosure and Consent 2</vt:lpstr>
      <vt:lpstr>Disclosure and Consent 3</vt:lpstr>
      <vt:lpstr>When consent cannot be obtained</vt:lpstr>
      <vt:lpstr>Part C</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cjackson</dc:creator>
  <cp:lastModifiedBy>prhughes</cp:lastModifiedBy>
  <cp:revision>41</cp:revision>
  <cp:lastPrinted>2011-09-27T17:54:21Z</cp:lastPrinted>
  <dcterms:created xsi:type="dcterms:W3CDTF">2012-06-12T15:09:10Z</dcterms:created>
  <dcterms:modified xsi:type="dcterms:W3CDTF">2012-06-15T08:20:27Z</dcterms:modified>
</cp:coreProperties>
</file>