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12"/>
  </p:notesMasterIdLst>
  <p:sldIdLst>
    <p:sldId id="260" r:id="rId2"/>
    <p:sldId id="261" r:id="rId3"/>
    <p:sldId id="269" r:id="rId4"/>
    <p:sldId id="268" r:id="rId5"/>
    <p:sldId id="267" r:id="rId6"/>
    <p:sldId id="273" r:id="rId7"/>
    <p:sldId id="272" r:id="rId8"/>
    <p:sldId id="274" r:id="rId9"/>
    <p:sldId id="275" r:id="rId10"/>
    <p:sldId id="276" r:id="rId11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00" autoAdjust="0"/>
    <p:restoredTop sz="94660"/>
  </p:normalViewPr>
  <p:slideViewPr>
    <p:cSldViewPr showGuides="1">
      <p:cViewPr>
        <p:scale>
          <a:sx n="100" d="100"/>
          <a:sy n="100" d="100"/>
        </p:scale>
        <p:origin x="-540" y="-174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>
                <a:solidFill>
                  <a:prstClr val="black"/>
                </a:solidFill>
              </a:rPr>
              <a:pPr/>
              <a:t>3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>
                <a:solidFill>
                  <a:prstClr val="black"/>
                </a:solidFill>
              </a:rPr>
              <a:pPr/>
              <a:t>4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>
                <a:solidFill>
                  <a:prstClr val="black"/>
                </a:solidFill>
              </a:rPr>
              <a:pPr/>
              <a:t>5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>
                <a:solidFill>
                  <a:prstClr val="black"/>
                </a:solidFill>
              </a:rPr>
              <a:pPr/>
              <a:t>6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>
                <a:solidFill>
                  <a:prstClr val="black"/>
                </a:solidFill>
              </a:rPr>
              <a:pPr/>
              <a:t>7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xmlns="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0" y="1257300"/>
            <a:ext cx="5105400" cy="74295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Experience with Adopting the Code</a:t>
            </a:r>
            <a:endParaRPr lang="en-US" sz="28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4038600" cy="1314450"/>
          </a:xfrm>
        </p:spPr>
        <p:txBody>
          <a:bodyPr/>
          <a:lstStyle/>
          <a:p>
            <a:r>
              <a:rPr lang="en-CA" sz="2400" dirty="0" smtClean="0">
                <a:latin typeface="Calibri"/>
                <a:ea typeface="Times New Roman"/>
              </a:rPr>
              <a:t>CA  Canada – Gary Hannaford</a:t>
            </a:r>
          </a:p>
          <a:p>
            <a:r>
              <a:rPr lang="en-CA" sz="2400" dirty="0" smtClean="0">
                <a:latin typeface="Calibri"/>
              </a:rPr>
              <a:t>AICPA US – Lisa Snyder</a:t>
            </a:r>
          </a:p>
          <a:p>
            <a:r>
              <a:rPr lang="en-CA" sz="2400" dirty="0" smtClean="0">
                <a:latin typeface="Calibri"/>
              </a:rPr>
              <a:t>ICAEW – </a:t>
            </a:r>
            <a:r>
              <a:rPr lang="en-CA" sz="2400" smtClean="0">
                <a:latin typeface="Calibri"/>
              </a:rPr>
              <a:t>Tony </a:t>
            </a:r>
            <a:r>
              <a:rPr lang="en-CA" sz="2400" smtClean="0">
                <a:latin typeface="Calibri"/>
              </a:rPr>
              <a:t>Bromell</a:t>
            </a: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/>
              <a:t>s290/291</a:t>
            </a:r>
          </a:p>
          <a:p>
            <a:r>
              <a:rPr lang="en-US" sz="2000" dirty="0" smtClean="0"/>
              <a:t>General issues with IESBA/ local requirement overlap</a:t>
            </a:r>
          </a:p>
          <a:p>
            <a:r>
              <a:rPr lang="en-US" sz="2000" dirty="0" smtClean="0"/>
              <a:t>Specific reformatting?</a:t>
            </a:r>
          </a:p>
          <a:p>
            <a:pPr>
              <a:buNone/>
            </a:pPr>
            <a:r>
              <a:rPr lang="en-US" sz="2800" dirty="0" smtClean="0"/>
              <a:t>Other sections</a:t>
            </a:r>
          </a:p>
          <a:p>
            <a:r>
              <a:rPr lang="en-US" sz="2000" dirty="0" smtClean="0"/>
              <a:t>General issues with any changes to IESBA code (own add-ons, process, links and website, publicity)</a:t>
            </a:r>
          </a:p>
          <a:p>
            <a:r>
              <a:rPr lang="en-US" sz="2000" dirty="0" smtClean="0"/>
              <a:t>Bringing in others on joint projects</a:t>
            </a:r>
          </a:p>
          <a:p>
            <a:r>
              <a:rPr lang="en-US" sz="2000" dirty="0" smtClean="0"/>
              <a:t>Specific reformatting?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ICAEW issues with potential reformatting?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+mj-lt"/>
                <a:ea typeface="Calibri"/>
              </a:rPr>
              <a:t>Code </a:t>
            </a:r>
            <a:r>
              <a:rPr lang="en-US" sz="2800" dirty="0">
                <a:latin typeface="+mj-lt"/>
                <a:ea typeface="Calibri"/>
              </a:rPr>
              <a:t>uses the threats and safeguards </a:t>
            </a:r>
            <a:r>
              <a:rPr lang="en-US" sz="2800" dirty="0" smtClean="0">
                <a:latin typeface="+mj-lt"/>
                <a:ea typeface="Calibri"/>
              </a:rPr>
              <a:t>(“T&amp;S”)approach </a:t>
            </a:r>
            <a:r>
              <a:rPr lang="en-US" sz="2800" dirty="0">
                <a:latin typeface="+mj-lt"/>
                <a:ea typeface="Calibri"/>
              </a:rPr>
              <a:t>more extensively </a:t>
            </a:r>
            <a:r>
              <a:rPr lang="en-US" sz="2800" dirty="0" smtClean="0">
                <a:latin typeface="+mj-lt"/>
                <a:ea typeface="Calibri"/>
              </a:rPr>
              <a:t>throughout; Rules only use T&amp;S </a:t>
            </a:r>
            <a:r>
              <a:rPr lang="en-US" sz="2800" dirty="0">
                <a:latin typeface="+mj-lt"/>
                <a:ea typeface="Calibri"/>
              </a:rPr>
              <a:t>when dealing </a:t>
            </a:r>
            <a:r>
              <a:rPr lang="en-US" sz="2800" dirty="0" smtClean="0">
                <a:latin typeface="+mj-lt"/>
                <a:ea typeface="Calibri"/>
              </a:rPr>
              <a:t>with independence</a:t>
            </a:r>
            <a:endParaRPr lang="en-US" sz="2800" dirty="0" smtClean="0">
              <a:latin typeface="Arial" charset="0"/>
            </a:endParaRPr>
          </a:p>
          <a:p>
            <a:pPr lvl="1"/>
            <a:r>
              <a:rPr lang="en-US" sz="2400" dirty="0" smtClean="0">
                <a:latin typeface="Arial" charset="0"/>
              </a:rPr>
              <a:t>Rules approach based on same five fundamental principles as Code, but specific requirements are “rules” in relation to all five principles instead of being framed in terms of T&amp;S</a:t>
            </a:r>
          </a:p>
          <a:p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781050"/>
          </a:xfrm>
        </p:spPr>
        <p:txBody>
          <a:bodyPr/>
          <a:lstStyle/>
          <a:p>
            <a:r>
              <a:rPr lang="en-CA" sz="2400" b="1" dirty="0" smtClean="0">
                <a:ea typeface="Times New Roman"/>
              </a:rPr>
              <a:t>CA Canada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Rules set out specifics of what “must” and what “cannot” be done</a:t>
            </a:r>
          </a:p>
          <a:p>
            <a:pPr marL="714375">
              <a:buNone/>
            </a:pPr>
            <a:r>
              <a:rPr lang="en-US" dirty="0" smtClean="0">
                <a:latin typeface="Arial" charset="0"/>
              </a:rPr>
              <a:t>-	</a:t>
            </a:r>
            <a:r>
              <a:rPr lang="en-US" sz="1900" dirty="0" smtClean="0">
                <a:latin typeface="Arial" charset="0"/>
              </a:rPr>
              <a:t>Explanatory </a:t>
            </a:r>
            <a:r>
              <a:rPr lang="en-US" sz="1900" dirty="0">
                <a:latin typeface="Arial" charset="0"/>
              </a:rPr>
              <a:t>language as to why something “must” or “cannot” be done is segregated in “Council Interpretations” (“CIs</a:t>
            </a:r>
            <a:r>
              <a:rPr lang="en-US" sz="1900" dirty="0" smtClean="0">
                <a:latin typeface="Arial" charset="0"/>
              </a:rPr>
              <a:t>”)</a:t>
            </a:r>
          </a:p>
          <a:p>
            <a:pPr marL="714375" indent="-352425">
              <a:buFontTx/>
              <a:buChar char="-"/>
            </a:pPr>
            <a:r>
              <a:rPr lang="en-US" sz="1900" dirty="0" smtClean="0">
                <a:latin typeface="Arial" charset="0"/>
              </a:rPr>
              <a:t>CIs </a:t>
            </a:r>
            <a:r>
              <a:rPr lang="en-US" sz="1900" dirty="0">
                <a:latin typeface="Arial" charset="0"/>
              </a:rPr>
              <a:t>provide guidance on how Rule is </a:t>
            </a:r>
            <a:r>
              <a:rPr lang="en-US" sz="1900" dirty="0" smtClean="0">
                <a:latin typeface="Arial" charset="0"/>
              </a:rPr>
              <a:t>applied; occasionally provide </a:t>
            </a:r>
            <a:r>
              <a:rPr lang="en-US" sz="1900" dirty="0">
                <a:latin typeface="Arial" charset="0"/>
              </a:rPr>
              <a:t>some </a:t>
            </a:r>
            <a:r>
              <a:rPr lang="en-US" sz="1900" dirty="0" smtClean="0">
                <a:latin typeface="Arial" charset="0"/>
              </a:rPr>
              <a:t>“relief” </a:t>
            </a:r>
            <a:r>
              <a:rPr lang="en-US" sz="1900" dirty="0">
                <a:latin typeface="Arial" charset="0"/>
              </a:rPr>
              <a:t>from a </a:t>
            </a:r>
            <a:r>
              <a:rPr lang="en-US" sz="1900" dirty="0" smtClean="0">
                <a:latin typeface="Arial" charset="0"/>
              </a:rPr>
              <a:t>Rule</a:t>
            </a:r>
          </a:p>
          <a:p>
            <a:pPr marL="714375" lvl="1" indent="-352425">
              <a:buFontTx/>
              <a:buChar char="-"/>
            </a:pPr>
            <a:r>
              <a:rPr lang="en-US" sz="1900" dirty="0">
                <a:latin typeface="Arial" charset="0"/>
              </a:rPr>
              <a:t>Rules are what we enforce, so requirements are precise, not explanatory</a:t>
            </a:r>
          </a:p>
          <a:p>
            <a:pPr marL="714375" indent="-352425">
              <a:buFontTx/>
              <a:buChar char="-"/>
            </a:pPr>
            <a:r>
              <a:rPr lang="en-US" sz="1900" dirty="0" smtClean="0">
                <a:latin typeface="Arial" charset="0"/>
              </a:rPr>
              <a:t>Legal advice - combining precise requirement with interpretative language reduces strength of requirement</a:t>
            </a:r>
          </a:p>
          <a:p>
            <a:endParaRPr lang="en-US" sz="2000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781050"/>
          </a:xfrm>
        </p:spPr>
        <p:txBody>
          <a:bodyPr/>
          <a:lstStyle/>
          <a:p>
            <a:r>
              <a:rPr lang="en-CA" sz="3200" b="1" dirty="0" smtClean="0">
                <a:latin typeface="Calibri"/>
                <a:ea typeface="Times New Roman"/>
              </a:rPr>
              <a:t>CA Canada</a:t>
            </a:r>
            <a:endParaRPr lang="en-US" sz="32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270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Arial" charset="0"/>
              </a:rPr>
              <a:t>Rules contain some specific detailed provisions not included in Code </a:t>
            </a:r>
          </a:p>
          <a:p>
            <a:pPr marL="714375" indent="-266700">
              <a:buNone/>
            </a:pPr>
            <a:r>
              <a:rPr lang="en-US" sz="2800" dirty="0" smtClean="0">
                <a:latin typeface="Arial" charset="0"/>
              </a:rPr>
              <a:t>- 	</a:t>
            </a:r>
            <a:r>
              <a:rPr lang="en-US" dirty="0" smtClean="0">
                <a:latin typeface="Arial" charset="0"/>
              </a:rPr>
              <a:t>But Code T&amp;S approach may create the same result without specifically detailing a requirement</a:t>
            </a:r>
          </a:p>
          <a:p>
            <a:pPr lvl="1"/>
            <a:r>
              <a:rPr lang="en-US" sz="2400" dirty="0" smtClean="0">
                <a:latin typeface="Arial" charset="0"/>
              </a:rPr>
              <a:t>Examples – borrowing from clients, co-operation on client succession,  reporting criminal offences, fee quotations</a:t>
            </a:r>
          </a:p>
          <a:p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781050"/>
          </a:xfrm>
        </p:spPr>
        <p:txBody>
          <a:bodyPr/>
          <a:lstStyle/>
          <a:p>
            <a:r>
              <a:rPr lang="en-CA" sz="3200" b="1" dirty="0" smtClean="0">
                <a:latin typeface="Calibri"/>
                <a:ea typeface="Times New Roman"/>
              </a:rPr>
              <a:t>CA Canada</a:t>
            </a:r>
            <a:endParaRPr lang="en-US" sz="32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270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047750"/>
            <a:ext cx="8458200" cy="308610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</a:rPr>
              <a:t>Code is divided into 3 parts  - general provisions, professional accountants in public practice, professional accountants in business</a:t>
            </a:r>
          </a:p>
          <a:p>
            <a:r>
              <a:rPr lang="en-US" sz="2800" dirty="0" smtClean="0">
                <a:latin typeface="Arial" charset="0"/>
              </a:rPr>
              <a:t>Rules divided into 5 parts - general provisions, conduct affecting public interest, conduct between members in public accounting, organization of a professional practice, and firms (as opposed to members/students)</a:t>
            </a:r>
            <a:endParaRPr lang="en-US" sz="2800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781050"/>
          </a:xfrm>
        </p:spPr>
        <p:txBody>
          <a:bodyPr/>
          <a:lstStyle/>
          <a:p>
            <a:r>
              <a:rPr lang="en-CA" sz="3200" b="1" dirty="0" smtClean="0">
                <a:latin typeface="Calibri"/>
                <a:ea typeface="Times New Roman"/>
              </a:rPr>
              <a:t>CA Canada</a:t>
            </a:r>
            <a:endParaRPr lang="en-US" sz="32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270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Arial" charset="0"/>
              </a:rPr>
              <a:t>Code applies to “professional accountants”</a:t>
            </a:r>
          </a:p>
          <a:p>
            <a:r>
              <a:rPr lang="en-US" sz="2800" dirty="0" smtClean="0">
                <a:latin typeface="Arial" charset="0"/>
              </a:rPr>
              <a:t>Rules apply to “members”, “students” and “firms” (where permitted by legislation)</a:t>
            </a:r>
            <a:endParaRPr lang="en-US" sz="2800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781050"/>
          </a:xfrm>
        </p:spPr>
        <p:txBody>
          <a:bodyPr/>
          <a:lstStyle/>
          <a:p>
            <a:r>
              <a:rPr lang="en-CA" sz="3200" b="1" dirty="0" smtClean="0">
                <a:latin typeface="Calibri"/>
                <a:ea typeface="Times New Roman"/>
              </a:rPr>
              <a:t>CA Canada</a:t>
            </a:r>
            <a:endParaRPr lang="en-US" sz="32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537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Arial" charset="0"/>
              </a:rPr>
              <a:t>Independence Update</a:t>
            </a:r>
          </a:p>
          <a:p>
            <a:pPr lvl="1"/>
            <a:r>
              <a:rPr lang="en-US" sz="2000" dirty="0" smtClean="0">
                <a:latin typeface="Arial" charset="0"/>
              </a:rPr>
              <a:t>Rules </a:t>
            </a:r>
            <a:r>
              <a:rPr lang="en-US" sz="2000" dirty="0">
                <a:latin typeface="Arial" charset="0"/>
              </a:rPr>
              <a:t>originally based (in 2003) on substance of Code for private enterprises and SEC for public interest </a:t>
            </a:r>
            <a:r>
              <a:rPr lang="en-US" sz="2000" dirty="0" smtClean="0">
                <a:latin typeface="Arial" charset="0"/>
              </a:rPr>
              <a:t>entities</a:t>
            </a:r>
          </a:p>
          <a:p>
            <a:pPr lvl="1"/>
            <a:r>
              <a:rPr lang="en-US" sz="2000" dirty="0" smtClean="0">
                <a:latin typeface="Arial" charset="0"/>
              </a:rPr>
              <a:t>In adopting the recent changes to the independence provisions, regulators expressed concern that adopting Code would reduce </a:t>
            </a:r>
            <a:r>
              <a:rPr lang="en-US" sz="2000" dirty="0" err="1" smtClean="0">
                <a:latin typeface="Arial" charset="0"/>
              </a:rPr>
              <a:t>rigour</a:t>
            </a:r>
            <a:r>
              <a:rPr lang="en-US" sz="2000" dirty="0" smtClean="0">
                <a:latin typeface="Arial" charset="0"/>
              </a:rPr>
              <a:t> of existing SEC-based provisions for PIEs</a:t>
            </a:r>
          </a:p>
          <a:p>
            <a:pPr lvl="1"/>
            <a:r>
              <a:rPr lang="en-US" sz="2000" dirty="0" smtClean="0">
                <a:latin typeface="Arial" charset="0"/>
              </a:rPr>
              <a:t>Further complicated by process that requires approval of amendments by  members in many individual Canadian jurisdictions</a:t>
            </a:r>
            <a:endParaRPr lang="en-US" sz="2000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781050"/>
          </a:xfrm>
        </p:spPr>
        <p:txBody>
          <a:bodyPr/>
          <a:lstStyle/>
          <a:p>
            <a:r>
              <a:rPr lang="en-CA" sz="3200" b="1" dirty="0" smtClean="0">
                <a:latin typeface="Calibri"/>
                <a:ea typeface="Times New Roman"/>
              </a:rPr>
              <a:t>CA Canada</a:t>
            </a:r>
            <a:endParaRPr lang="en-US" sz="3200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537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/>
              <a:t>Use IESBA verbatim apart from</a:t>
            </a:r>
          </a:p>
          <a:p>
            <a:r>
              <a:rPr lang="en-US" dirty="0" smtClean="0"/>
              <a:t>- Add-on sections (corporate finance, agencies and referrals, insolvency)</a:t>
            </a:r>
          </a:p>
          <a:p>
            <a:r>
              <a:rPr lang="en-US" dirty="0" smtClean="0"/>
              <a:t>- Add-ons to existing sections </a:t>
            </a:r>
          </a:p>
          <a:p>
            <a:r>
              <a:rPr lang="en-US" dirty="0" smtClean="0"/>
              <a:t>- Diversion of UK and Irish audits to APB material</a:t>
            </a:r>
          </a:p>
          <a:p>
            <a:r>
              <a:rPr lang="en-US" dirty="0" smtClean="0"/>
              <a:t>- Spelling</a:t>
            </a:r>
          </a:p>
          <a:p>
            <a:r>
              <a:rPr lang="en-US" dirty="0" smtClean="0"/>
              <a:t>- Links to other material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ICAEW approach to adopting IESBA code of ethics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 few additional definitions (mostly scope of coverage but including ‘shall’)</a:t>
            </a:r>
          </a:p>
          <a:p>
            <a:r>
              <a:rPr lang="en-US" sz="2000" dirty="0" smtClean="0"/>
              <a:t>Additional discussion, largely from previous code (</a:t>
            </a:r>
            <a:r>
              <a:rPr lang="en-US" sz="2000" dirty="0" err="1" smtClean="0"/>
              <a:t>eg</a:t>
            </a:r>
            <a:r>
              <a:rPr lang="en-US" sz="2000" dirty="0" smtClean="0"/>
              <a:t>. the public interest, the fundamental principles, disclosure in the public interest, ethical conflict resolution)</a:t>
            </a:r>
          </a:p>
          <a:p>
            <a:r>
              <a:rPr lang="en-US" sz="2000" dirty="0" smtClean="0"/>
              <a:t>Additional requirements (</a:t>
            </a:r>
            <a:r>
              <a:rPr lang="en-US" sz="2000" dirty="0" err="1" smtClean="0"/>
              <a:t>eg</a:t>
            </a:r>
            <a:r>
              <a:rPr lang="en-US" sz="2000" dirty="0" smtClean="0"/>
              <a:t>. contacting existing accountant, communicating fee basis in writing, ‘accounting’ for commissions)</a:t>
            </a:r>
          </a:p>
          <a:p>
            <a:r>
              <a:rPr lang="en-US" sz="2000" dirty="0" smtClean="0"/>
              <a:t>Relevant legal commentaries (</a:t>
            </a:r>
            <a:r>
              <a:rPr lang="en-US" sz="2000" dirty="0" err="1" smtClean="0"/>
              <a:t>eg</a:t>
            </a:r>
            <a:r>
              <a:rPr lang="en-US" sz="2000" dirty="0" smtClean="0"/>
              <a:t>. qualified privilege, tipping off, fiduciary relationships)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ICAEW add-ons to existing sections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71</TotalTime>
  <Words>424</Words>
  <Application>Microsoft Office PowerPoint</Application>
  <PresentationFormat>On-screen Show (16:9)</PresentationFormat>
  <Paragraphs>54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IFAC_Powerpoint_template_GREEN RIBBON_IESBA</vt:lpstr>
      <vt:lpstr>Experience with Adopting the Code</vt:lpstr>
      <vt:lpstr>Slide 2</vt:lpstr>
      <vt:lpstr>Slide 3</vt:lpstr>
      <vt:lpstr>Slide 4</vt:lpstr>
      <vt:lpstr>Slide 5</vt:lpstr>
      <vt:lpstr>Slide 6</vt:lpstr>
      <vt:lpstr>Slide 7</vt:lpstr>
      <vt:lpstr> ICAEW approach to adopting IESBA code of ethics </vt:lpstr>
      <vt:lpstr> ICAEW add-ons to existing sections </vt:lpstr>
      <vt:lpstr> ICAEW issues with potential reformatting?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sluciani</dc:creator>
  <cp:lastModifiedBy>sluciani</cp:lastModifiedBy>
  <cp:revision>12</cp:revision>
  <cp:lastPrinted>2011-09-27T17:54:21Z</cp:lastPrinted>
  <dcterms:created xsi:type="dcterms:W3CDTF">2012-06-14T15:30:37Z</dcterms:created>
  <dcterms:modified xsi:type="dcterms:W3CDTF">2012-06-18T18:39:33Z</dcterms:modified>
</cp:coreProperties>
</file>