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22"/>
  </p:notesMasterIdLst>
  <p:sldIdLst>
    <p:sldId id="260" r:id="rId2"/>
    <p:sldId id="261" r:id="rId3"/>
    <p:sldId id="273" r:id="rId4"/>
    <p:sldId id="274" r:id="rId5"/>
    <p:sldId id="262" r:id="rId6"/>
    <p:sldId id="263" r:id="rId7"/>
    <p:sldId id="276" r:id="rId8"/>
    <p:sldId id="275" r:id="rId9"/>
    <p:sldId id="271" r:id="rId10"/>
    <p:sldId id="280" r:id="rId11"/>
    <p:sldId id="264" r:id="rId12"/>
    <p:sldId id="265" r:id="rId13"/>
    <p:sldId id="272" r:id="rId14"/>
    <p:sldId id="266" r:id="rId15"/>
    <p:sldId id="277" r:id="rId16"/>
    <p:sldId id="267" r:id="rId17"/>
    <p:sldId id="279" r:id="rId18"/>
    <p:sldId id="278" r:id="rId19"/>
    <p:sldId id="268" r:id="rId20"/>
    <p:sldId id="270" r:id="rId21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00" autoAdjust="0"/>
    <p:restoredTop sz="94660"/>
  </p:normalViewPr>
  <p:slideViewPr>
    <p:cSldViewPr showGuides="1">
      <p:cViewPr>
        <p:scale>
          <a:sx n="100" d="100"/>
          <a:sy n="100" d="100"/>
        </p:scale>
        <p:origin x="-546" y="-72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xmlns="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C of the Code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b="1" dirty="0" smtClean="0">
                <a:latin typeface="Arial" charset="0"/>
              </a:rPr>
              <a:t>Jim Gaa</a:t>
            </a:r>
          </a:p>
          <a:p>
            <a:r>
              <a:rPr lang="en-US" sz="2400" b="1" dirty="0" smtClean="0">
                <a:latin typeface="Arial" charset="0"/>
              </a:rPr>
              <a:t>IESBA  June 2012</a:t>
            </a:r>
          </a:p>
          <a:p>
            <a:r>
              <a:rPr lang="en-US" sz="2400" b="1" dirty="0" smtClean="0">
                <a:latin typeface="Arial" charset="0"/>
              </a:rPr>
              <a:t>New York, USA </a:t>
            </a:r>
          </a:p>
          <a:p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Financial reporting</a:t>
            </a:r>
          </a:p>
          <a:p>
            <a:pPr lvl="1"/>
            <a:r>
              <a:rPr lang="en-GB" sz="2000" dirty="0" smtClean="0"/>
              <a:t>More guidance to PAIBs about preparing and reporting faithfully representative (truthful) information</a:t>
            </a:r>
          </a:p>
          <a:p>
            <a:pPr lvl="1"/>
            <a:r>
              <a:rPr lang="en-GB" sz="2000" dirty="0" smtClean="0"/>
              <a:t>Confirm that 320.1 is intended to go beyond financial reporting principles</a:t>
            </a:r>
          </a:p>
          <a:p>
            <a:pPr lvl="1"/>
            <a:r>
              <a:rPr lang="en-GB" sz="2000" dirty="0"/>
              <a:t>P</a:t>
            </a:r>
            <a:r>
              <a:rPr lang="en-GB" sz="2000" dirty="0" smtClean="0"/>
              <a:t>rovide guidance on earnings management</a:t>
            </a:r>
          </a:p>
          <a:p>
            <a:r>
              <a:rPr lang="en-GB" sz="2000" dirty="0" smtClean="0"/>
              <a:t>Pressure</a:t>
            </a:r>
          </a:p>
          <a:p>
            <a:pPr lvl="1"/>
            <a:r>
              <a:rPr lang="en-GB" sz="2000" dirty="0" smtClean="0"/>
              <a:t>Section 340 could be expanded to include pressures of all kinds, not just financial self-interest</a:t>
            </a:r>
          </a:p>
          <a:p>
            <a:pPr lvl="1"/>
            <a:r>
              <a:rPr lang="en-GB" sz="2000" dirty="0" smtClean="0"/>
              <a:t>Code could include guidance for PAIBs who may exert pressure</a:t>
            </a:r>
            <a:endParaRPr lang="en-US" sz="2000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recommendations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PAIBs have a responsibility to produce financial reports that are faithful (complete, neutral and free of material errors) </a:t>
            </a:r>
            <a:r>
              <a:rPr lang="en-CA" dirty="0"/>
              <a:t>or truthful representations </a:t>
            </a:r>
            <a:r>
              <a:rPr lang="en-CA" dirty="0" smtClean="0"/>
              <a:t>of the economics of transactions</a:t>
            </a:r>
          </a:p>
          <a:p>
            <a:endParaRPr lang="en-CA" dirty="0" smtClean="0"/>
          </a:p>
          <a:p>
            <a:r>
              <a:rPr lang="en-GB" dirty="0" smtClean="0"/>
              <a:t>Code mentions this only briefly in two places: indirectly in paragraph 110.1 (“truthful”) and in 320.1 (“fair and honest”) </a:t>
            </a:r>
          </a:p>
          <a:p>
            <a:endParaRPr lang="en-GB" dirty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CA" dirty="0" smtClean="0"/>
              <a:t>Faithful representation: Limited content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320.1 requires information to be presented “fairly, honestly </a:t>
            </a:r>
            <a:r>
              <a:rPr lang="en-GB" sz="2000" u="sng" dirty="0" smtClean="0"/>
              <a:t>and</a:t>
            </a:r>
            <a:r>
              <a:rPr lang="en-GB" sz="2000" dirty="0" smtClean="0"/>
              <a:t> in accordance with relevant professional standards.”</a:t>
            </a:r>
          </a:p>
          <a:p>
            <a:r>
              <a:rPr lang="en-GB" sz="2000" dirty="0" smtClean="0"/>
              <a:t>Issue: 320.1 contains two tests:</a:t>
            </a:r>
          </a:p>
          <a:p>
            <a:pPr lvl="1"/>
            <a:r>
              <a:rPr lang="en-GB" sz="2000" dirty="0" smtClean="0"/>
              <a:t>To present information fairly and honestly</a:t>
            </a:r>
          </a:p>
          <a:p>
            <a:pPr lvl="1"/>
            <a:r>
              <a:rPr lang="en-GB" sz="2000" dirty="0" smtClean="0"/>
              <a:t>To present information in accordance with relevant professional standards</a:t>
            </a:r>
            <a:endParaRPr lang="en-GB" sz="2000" dirty="0"/>
          </a:p>
          <a:p>
            <a:r>
              <a:rPr lang="en-GB" sz="2000" dirty="0"/>
              <a:t>Should  the Code </a:t>
            </a:r>
            <a:r>
              <a:rPr lang="en-GB" sz="2000" dirty="0" smtClean="0"/>
              <a:t>provide guidance </a:t>
            </a:r>
            <a:r>
              <a:rPr lang="en-GB" sz="2000" dirty="0"/>
              <a:t>about what accountants should </a:t>
            </a:r>
            <a:r>
              <a:rPr lang="en-GB" sz="2000" dirty="0" smtClean="0"/>
              <a:t>do </a:t>
            </a:r>
          </a:p>
          <a:p>
            <a:pPr lvl="1"/>
            <a:r>
              <a:rPr lang="en-GB" sz="2000" dirty="0" smtClean="0"/>
              <a:t>Provide faithfully representative (truthful) information?</a:t>
            </a:r>
            <a:endParaRPr lang="en-US" sz="2000" dirty="0"/>
          </a:p>
          <a:p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Faithful representation: two “tests”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PAIBs have a responsibility not to be associated with misleading information and reports</a:t>
            </a:r>
          </a:p>
          <a:p>
            <a:pPr lvl="1"/>
            <a:r>
              <a:rPr lang="en-CA" sz="2400" dirty="0"/>
              <a:t>A number of </a:t>
            </a:r>
            <a:r>
              <a:rPr lang="en-CA" sz="2400" dirty="0" smtClean="0"/>
              <a:t>references, </a:t>
            </a:r>
            <a:r>
              <a:rPr lang="en-CA" sz="2400" dirty="0"/>
              <a:t>especially 110.2 and 310.2 (current code), but limited </a:t>
            </a:r>
            <a:r>
              <a:rPr lang="en-CA" sz="2400" dirty="0" smtClean="0"/>
              <a:t>guidance</a:t>
            </a:r>
            <a:endParaRPr lang="en-GB" sz="2400" dirty="0" smtClean="0"/>
          </a:p>
          <a:p>
            <a:r>
              <a:rPr lang="en-GB" dirty="0" smtClean="0"/>
              <a:t>Financial </a:t>
            </a:r>
            <a:r>
              <a:rPr lang="en-GB" dirty="0"/>
              <a:t>statements may be misleading even though they do not violate applicable financial reporting standards. </a:t>
            </a:r>
            <a:endParaRPr lang="en-US" dirty="0" smtClean="0"/>
          </a:p>
          <a:p>
            <a:r>
              <a:rPr lang="en-CA" dirty="0"/>
              <a:t>Earnings management is an important issue in relation </a:t>
            </a:r>
            <a:r>
              <a:rPr lang="en-CA" dirty="0" smtClean="0"/>
              <a:t>to truthful versus misleading information</a:t>
            </a:r>
            <a:endParaRPr lang="en-CA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Association with misleading information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720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Most </a:t>
            </a:r>
            <a:r>
              <a:rPr lang="en-US" sz="2000" dirty="0"/>
              <a:t>businesses undertake earnings management </a:t>
            </a:r>
            <a:r>
              <a:rPr lang="en-US" sz="2000" dirty="0" smtClean="0"/>
              <a:t>without </a:t>
            </a:r>
            <a:r>
              <a:rPr lang="en-US" sz="2000" dirty="0"/>
              <a:t>violating any </a:t>
            </a:r>
            <a:r>
              <a:rPr lang="en-US" sz="2000" dirty="0" smtClean="0"/>
              <a:t>laws </a:t>
            </a:r>
            <a:endParaRPr lang="en-CA" sz="2000" dirty="0" smtClean="0"/>
          </a:p>
          <a:p>
            <a:r>
              <a:rPr lang="en-CA" sz="2000" dirty="0" smtClean="0"/>
              <a:t>Diversity of views about its ethical status</a:t>
            </a:r>
          </a:p>
          <a:p>
            <a:pPr lvl="1"/>
            <a:r>
              <a:rPr lang="en-CA" sz="2000" dirty="0" smtClean="0"/>
              <a:t>There is no problem</a:t>
            </a:r>
          </a:p>
          <a:p>
            <a:pPr lvl="1"/>
            <a:r>
              <a:rPr lang="en-CA" sz="2000" dirty="0" smtClean="0"/>
              <a:t>It is never acceptable (always misleading)</a:t>
            </a:r>
          </a:p>
          <a:p>
            <a:pPr lvl="1"/>
            <a:r>
              <a:rPr lang="en-CA" sz="2000" dirty="0" smtClean="0"/>
              <a:t>It is acceptable in some circumstances, not in others</a:t>
            </a:r>
          </a:p>
          <a:p>
            <a:r>
              <a:rPr lang="en-CA" sz="2000" dirty="0"/>
              <a:t>C</a:t>
            </a:r>
            <a:r>
              <a:rPr lang="en-CA" sz="2000" dirty="0" smtClean="0"/>
              <a:t>urrent </a:t>
            </a:r>
            <a:r>
              <a:rPr lang="en-CA" sz="2000" dirty="0"/>
              <a:t>C</a:t>
            </a:r>
            <a:r>
              <a:rPr lang="en-CA" sz="2000" dirty="0" smtClean="0"/>
              <a:t>ode makes no reference to it </a:t>
            </a:r>
          </a:p>
          <a:p>
            <a:pPr lvl="1"/>
            <a:r>
              <a:rPr lang="en-CA" sz="2000" dirty="0" smtClean="0"/>
              <a:t>It is included in proposed 300.6, and also 210.5  (Illegal Acts task force)</a:t>
            </a:r>
            <a:endParaRPr lang="en-US" sz="2000" dirty="0" smtClean="0"/>
          </a:p>
          <a:p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Earnings management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Should Part C address earnings management</a:t>
            </a:r>
            <a:r>
              <a:rPr lang="en-CA" dirty="0" smtClean="0"/>
              <a:t>?</a:t>
            </a:r>
          </a:p>
          <a:p>
            <a:endParaRPr lang="en-CA" dirty="0"/>
          </a:p>
          <a:p>
            <a:r>
              <a:rPr lang="en-CA" dirty="0"/>
              <a:t>Should Part C provide guidance on distinguishing acceptable from improper earnings management?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Earnings Management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6851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200" dirty="0" smtClean="0"/>
              <a:t>Part C provides limited guidance about how a PAIB should deal with </a:t>
            </a:r>
          </a:p>
          <a:p>
            <a:pPr lvl="1"/>
            <a:r>
              <a:rPr lang="en-GB" sz="2200" dirty="0" smtClean="0"/>
              <a:t>The </a:t>
            </a:r>
            <a:r>
              <a:rPr lang="en-GB" sz="2200" u="sng" dirty="0" smtClean="0"/>
              <a:t>unethical</a:t>
            </a:r>
            <a:r>
              <a:rPr lang="en-GB" sz="2200" dirty="0" smtClean="0"/>
              <a:t> acts of others (small addition to 300.5 (Illegal acts Task Force)</a:t>
            </a:r>
          </a:p>
          <a:p>
            <a:pPr lvl="1"/>
            <a:r>
              <a:rPr lang="en-GB" sz="2200" dirty="0" smtClean="0"/>
              <a:t>Pressure to engage in illegal or unethical acts</a:t>
            </a:r>
          </a:p>
          <a:p>
            <a:r>
              <a:rPr lang="en-GB" sz="2200" dirty="0" smtClean="0"/>
              <a:t>Survey and working group discussion: Pressure to improperly influence earnings are as likely to be the result of corporate culture, cajoling, bullying and threats of job loss as personal financial gain </a:t>
            </a:r>
            <a:endParaRPr lang="en-US" sz="22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Pressure from Superiors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Section 310 (current version) addresses pressures of many types</a:t>
            </a:r>
          </a:p>
          <a:p>
            <a:pPr lvl="1"/>
            <a:r>
              <a:rPr lang="en-GB" sz="2400" dirty="0"/>
              <a:t>Deleted from Part C by conflict of interest exposure </a:t>
            </a:r>
            <a:r>
              <a:rPr lang="en-GB" sz="2400" dirty="0" smtClean="0"/>
              <a:t>draft</a:t>
            </a:r>
            <a:endParaRPr lang="en-GB" sz="2400" dirty="0"/>
          </a:p>
          <a:p>
            <a:r>
              <a:rPr lang="en-GB" dirty="0"/>
              <a:t>Section 320 focuses on threats relating specifically to financial </a:t>
            </a:r>
            <a:r>
              <a:rPr lang="en-GB" dirty="0" smtClean="0"/>
              <a:t>reporting</a:t>
            </a:r>
            <a:endParaRPr lang="en-US" dirty="0"/>
          </a:p>
          <a:p>
            <a:r>
              <a:rPr lang="en-GB" dirty="0"/>
              <a:t>Section 340 is limited to </a:t>
            </a:r>
            <a:r>
              <a:rPr lang="en-GB" dirty="0" smtClean="0"/>
              <a:t>self-interest and familiarity threats (incentives) </a:t>
            </a:r>
            <a:r>
              <a:rPr lang="en-GB" dirty="0"/>
              <a:t>related to financial reporting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Sections 310,320,340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6968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Subordinates: Should </a:t>
            </a:r>
            <a:r>
              <a:rPr lang="en-GB" dirty="0"/>
              <a:t>section 340 be expanded beyond financial interests and </a:t>
            </a:r>
            <a:r>
              <a:rPr lang="en-GB" dirty="0" smtClean="0"/>
              <a:t>incorporate </a:t>
            </a:r>
            <a:r>
              <a:rPr lang="en-GB" dirty="0"/>
              <a:t>the </a:t>
            </a:r>
            <a:r>
              <a:rPr lang="en-GB" dirty="0" smtClean="0"/>
              <a:t>pressure on subordinates </a:t>
            </a:r>
            <a:r>
              <a:rPr lang="en-GB" dirty="0"/>
              <a:t>to act inappropriately in Section 320? </a:t>
            </a:r>
            <a:endParaRPr lang="en-GB" dirty="0" smtClean="0"/>
          </a:p>
          <a:p>
            <a:pPr lvl="1"/>
            <a:r>
              <a:rPr lang="en-CA" sz="2400" dirty="0" smtClean="0"/>
              <a:t>Guidance </a:t>
            </a:r>
            <a:r>
              <a:rPr lang="en-CA" sz="2400" dirty="0"/>
              <a:t>similar to the escalation process in proposed Section </a:t>
            </a:r>
            <a:r>
              <a:rPr lang="en-CA" sz="2400" dirty="0" smtClean="0"/>
              <a:t>360 (Illegal </a:t>
            </a:r>
            <a:r>
              <a:rPr lang="en-CA" sz="2400" dirty="0"/>
              <a:t>acts) may help the </a:t>
            </a:r>
            <a:r>
              <a:rPr lang="en-CA" sz="2400" dirty="0" smtClean="0"/>
              <a:t>PAIB</a:t>
            </a:r>
          </a:p>
          <a:p>
            <a:pPr lvl="1"/>
            <a:endParaRPr lang="en-US" sz="2400" dirty="0"/>
          </a:p>
          <a:p>
            <a:r>
              <a:rPr lang="en-GB" dirty="0" smtClean="0"/>
              <a:t>Superiors: Should </a:t>
            </a:r>
            <a:r>
              <a:rPr lang="en-GB" dirty="0"/>
              <a:t>the Code include guidance </a:t>
            </a:r>
            <a:r>
              <a:rPr lang="en-GB" dirty="0" smtClean="0"/>
              <a:t>for </a:t>
            </a:r>
            <a:r>
              <a:rPr lang="en-GB" dirty="0"/>
              <a:t>PAIBs who may exert </a:t>
            </a:r>
            <a:r>
              <a:rPr lang="en-GB" dirty="0" smtClean="0"/>
              <a:t>pressure on subordinates?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Pressure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9297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Receipts and Offers of Items of Value (Section 350)</a:t>
            </a:r>
            <a:endParaRPr lang="en-US" dirty="0" smtClean="0"/>
          </a:p>
          <a:p>
            <a:r>
              <a:rPr lang="en-US" dirty="0" smtClean="0"/>
              <a:t>Should </a:t>
            </a:r>
            <a:r>
              <a:rPr lang="en-US" dirty="0"/>
              <a:t>section 330 (“Sufficient Expertise”) be incorporated into section 300</a:t>
            </a:r>
            <a:r>
              <a:rPr lang="en-US" dirty="0" smtClean="0"/>
              <a:t>?</a:t>
            </a:r>
          </a:p>
          <a:p>
            <a:r>
              <a:rPr lang="en-GB" dirty="0" smtClean="0"/>
              <a:t>Whistleblowing (reporting unethical/illegal acts of others)</a:t>
            </a:r>
            <a:endParaRPr lang="en-US" dirty="0" smtClean="0"/>
          </a:p>
          <a:p>
            <a:r>
              <a:rPr lang="en-GB" dirty="0" smtClean="0"/>
              <a:t>Responsibility of PAIBs to advance the legitimate objectives of the employing organization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matters identified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200" dirty="0" smtClean="0"/>
              <a:t>To inform the development of IESBA’s Strategy and Work Plan</a:t>
            </a:r>
          </a:p>
          <a:p>
            <a:endParaRPr lang="en-US" sz="2200" dirty="0" smtClean="0"/>
          </a:p>
          <a:p>
            <a:r>
              <a:rPr lang="en-US" sz="2200" dirty="0" smtClean="0"/>
              <a:t>To determine whether recent accounting irregularities reveal ethical implications for professional accountants in business (PAIBs) </a:t>
            </a:r>
          </a:p>
          <a:p>
            <a:endParaRPr lang="en-US" sz="2200" dirty="0" smtClean="0"/>
          </a:p>
          <a:p>
            <a:r>
              <a:rPr lang="en-US" sz="2200" dirty="0" smtClean="0"/>
              <a:t>To determine whether Part C of the Code should be amended</a:t>
            </a: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38150"/>
            <a:ext cx="7543800" cy="4000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  <a:ea typeface="ヒラギノ角ゴ Pro W3" charset="0"/>
                <a:cs typeface="ヒラギノ角ゴ Pro W3" charset="0"/>
              </a:rPr>
              <a:t>Background</a:t>
            </a:r>
            <a:endParaRPr lang="en-US" sz="2800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3581400" cy="247650"/>
          </a:xfrm>
        </p:spPr>
        <p:txBody>
          <a:bodyPr/>
          <a:lstStyle/>
          <a:p>
            <a:r>
              <a:rPr lang="en-US" sz="1600" dirty="0" smtClean="0">
                <a:latin typeface="Arial" charset="0"/>
              </a:rPr>
              <a:t>Review of Part  C of the Code</a:t>
            </a:r>
            <a:endParaRPr lang="en-US" sz="1600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Are there any other issues the IESBA would like the Working Group to examine?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  <a:endParaRPr lang="en-U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Jim Gaa (Chair) </a:t>
            </a:r>
          </a:p>
          <a:p>
            <a:r>
              <a:rPr lang="en-CA" dirty="0" smtClean="0"/>
              <a:t>Alice </a:t>
            </a:r>
            <a:r>
              <a:rPr lang="en-CA" dirty="0"/>
              <a:t>McCleary (</a:t>
            </a:r>
            <a:r>
              <a:rPr lang="en-CA" dirty="0" smtClean="0"/>
              <a:t>Board member) </a:t>
            </a:r>
          </a:p>
          <a:p>
            <a:r>
              <a:rPr lang="en-CA" dirty="0" smtClean="0"/>
              <a:t>Lisa </a:t>
            </a:r>
            <a:r>
              <a:rPr lang="en-CA" dirty="0"/>
              <a:t>Snyder (Technical </a:t>
            </a:r>
            <a:r>
              <a:rPr lang="en-CA" dirty="0" smtClean="0"/>
              <a:t>Adviser)</a:t>
            </a:r>
            <a:endParaRPr lang="en-CA" dirty="0"/>
          </a:p>
          <a:p>
            <a:r>
              <a:rPr lang="en-CA" dirty="0" smtClean="0"/>
              <a:t>Larry Kean (SME -- USA)</a:t>
            </a:r>
          </a:p>
          <a:p>
            <a:r>
              <a:rPr lang="en-CA" dirty="0" smtClean="0"/>
              <a:t>Ian </a:t>
            </a:r>
            <a:r>
              <a:rPr lang="en-CA" dirty="0" err="1"/>
              <a:t>Rushby</a:t>
            </a:r>
            <a:r>
              <a:rPr lang="en-CA" dirty="0"/>
              <a:t> (</a:t>
            </a:r>
            <a:r>
              <a:rPr lang="en-CA" dirty="0" smtClean="0"/>
              <a:t>PAIB Committee -- UK)</a:t>
            </a:r>
            <a:endParaRPr lang="en-CA" dirty="0"/>
          </a:p>
          <a:p>
            <a:endParaRPr lang="en-CA" dirty="0"/>
          </a:p>
          <a:p>
            <a:r>
              <a:rPr lang="en-CA" dirty="0"/>
              <a:t>Significant input from PAIB/SME perspective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Membership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1902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Consideration of </a:t>
            </a:r>
            <a:r>
              <a:rPr lang="en-US" sz="2800" dirty="0"/>
              <a:t>a</a:t>
            </a:r>
            <a:r>
              <a:rPr lang="en-US" sz="2800" dirty="0" smtClean="0"/>
              <a:t>ccounting irregularities</a:t>
            </a:r>
          </a:p>
          <a:p>
            <a:r>
              <a:rPr lang="en-US" sz="2800" dirty="0" smtClean="0"/>
              <a:t>Informal </a:t>
            </a:r>
            <a:r>
              <a:rPr lang="en-US" sz="2800" dirty="0" smtClean="0"/>
              <a:t>survey of selected member bodies</a:t>
            </a:r>
          </a:p>
          <a:p>
            <a:r>
              <a:rPr lang="en-US" sz="2800" dirty="0" smtClean="0"/>
              <a:t>Analysis </a:t>
            </a:r>
            <a:r>
              <a:rPr lang="en-US" sz="2800" dirty="0" smtClean="0"/>
              <a:t>of Part C of Code</a:t>
            </a:r>
          </a:p>
          <a:p>
            <a:r>
              <a:rPr lang="en-US" sz="2800" dirty="0" smtClean="0"/>
              <a:t>Tentative </a:t>
            </a:r>
            <a:r>
              <a:rPr lang="en-US" sz="2800" dirty="0" smtClean="0"/>
              <a:t>conclusions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 to Date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6525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Reports focus mainly on illegal acts rather than “legal but unethical”, and actions of senior management</a:t>
            </a:r>
          </a:p>
          <a:p>
            <a:r>
              <a:rPr lang="en-CA" dirty="0" smtClean="0"/>
              <a:t>Little attention to </a:t>
            </a:r>
          </a:p>
          <a:p>
            <a:pPr lvl="1"/>
            <a:r>
              <a:rPr lang="en-CA" sz="2400" dirty="0" smtClean="0"/>
              <a:t>Legal </a:t>
            </a:r>
            <a:r>
              <a:rPr lang="en-CA" sz="2400" dirty="0"/>
              <a:t>but unethical acts </a:t>
            </a:r>
            <a:endParaRPr lang="en-CA" sz="2400" dirty="0" smtClean="0"/>
          </a:p>
          <a:p>
            <a:pPr lvl="1"/>
            <a:r>
              <a:rPr lang="en-CA" sz="2400" dirty="0" smtClean="0"/>
              <a:t>PAIBs who act on the instructions of superiors</a:t>
            </a:r>
          </a:p>
          <a:p>
            <a:r>
              <a:rPr lang="en-CA" dirty="0" smtClean="0"/>
              <a:t>Role </a:t>
            </a:r>
            <a:r>
              <a:rPr lang="en-CA" dirty="0"/>
              <a:t>of auditors not </a:t>
            </a:r>
            <a:r>
              <a:rPr lang="en-CA" dirty="0" smtClean="0"/>
              <a:t>directly relevant </a:t>
            </a:r>
            <a:r>
              <a:rPr lang="en-CA" dirty="0"/>
              <a:t>to Part </a:t>
            </a:r>
            <a:r>
              <a:rPr lang="en-CA" dirty="0" smtClean="0"/>
              <a:t>C</a:t>
            </a:r>
            <a:endParaRPr lang="en-CA" dirty="0"/>
          </a:p>
          <a:p>
            <a:r>
              <a:rPr lang="en-CA" dirty="0" smtClean="0"/>
              <a:t>Limited discussion of questionable payments (section 350)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CA" b="0" i="1" dirty="0" smtClean="0"/>
              <a:t/>
            </a:r>
            <a:br>
              <a:rPr lang="en-CA" b="0" i="1" dirty="0" smtClean="0"/>
            </a:br>
            <a:r>
              <a:rPr lang="en-CA" dirty="0" smtClean="0"/>
              <a:t>Consideration of Accounting Irregularities </a:t>
            </a:r>
            <a:r>
              <a:rPr lang="en-US" b="0" dirty="0" smtClean="0"/>
              <a:t/>
            </a:r>
            <a:br>
              <a:rPr lang="en-US" b="0" dirty="0" smtClean="0"/>
            </a:br>
            <a:endParaRPr lang="en-US" b="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Survey of selected member bodies that have significant number of PAIBs</a:t>
            </a:r>
          </a:p>
          <a:p>
            <a:endParaRPr lang="en-CA" dirty="0" smtClean="0"/>
          </a:p>
          <a:p>
            <a:r>
              <a:rPr lang="en-CA" dirty="0" smtClean="0"/>
              <a:t>Conducted to identify PAIBs’ ethical issues as reported to member bodies and to identify ways of providing guidance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 smtClean="0"/>
              <a:t/>
            </a:r>
            <a:br>
              <a:rPr lang="en-CA" i="1" dirty="0" smtClean="0"/>
            </a:br>
            <a:r>
              <a:rPr lang="en-CA" dirty="0" smtClean="0"/>
              <a:t>Survey of member bodies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Few ethical </a:t>
            </a:r>
            <a:r>
              <a:rPr lang="en-CA" dirty="0"/>
              <a:t>queries received </a:t>
            </a:r>
            <a:r>
              <a:rPr lang="en-CA" dirty="0" smtClean="0"/>
              <a:t>from </a:t>
            </a:r>
            <a:r>
              <a:rPr lang="en-CA" dirty="0"/>
              <a:t>PAIBs </a:t>
            </a:r>
            <a:r>
              <a:rPr lang="en-CA" dirty="0" smtClean="0"/>
              <a:t>than from </a:t>
            </a:r>
            <a:r>
              <a:rPr lang="en-CA" dirty="0"/>
              <a:t>from </a:t>
            </a:r>
            <a:r>
              <a:rPr lang="en-CA" dirty="0" smtClean="0"/>
              <a:t>PAIPs</a:t>
            </a:r>
          </a:p>
          <a:p>
            <a:r>
              <a:rPr lang="en-CA" dirty="0" smtClean="0"/>
              <a:t>Only </a:t>
            </a:r>
            <a:r>
              <a:rPr lang="en-CA" dirty="0"/>
              <a:t>significant recurring issue: pressure by senior management or supervisors to report misleading </a:t>
            </a:r>
            <a:r>
              <a:rPr lang="en-CA" dirty="0" smtClean="0"/>
              <a:t>information</a:t>
            </a:r>
          </a:p>
          <a:p>
            <a:r>
              <a:rPr lang="en-CA" dirty="0" smtClean="0"/>
              <a:t>Some </a:t>
            </a:r>
            <a:r>
              <a:rPr lang="en-CA" dirty="0" smtClean="0"/>
              <a:t>information was provided </a:t>
            </a:r>
            <a:r>
              <a:rPr lang="en-CA" dirty="0"/>
              <a:t>about forms of additional guidance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CA" dirty="0"/>
              <a:t>Survey of member bodies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3893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Focus:</a:t>
            </a:r>
          </a:p>
          <a:p>
            <a:pPr lvl="1"/>
            <a:r>
              <a:rPr lang="en-US" sz="2400" dirty="0" smtClean="0"/>
              <a:t>Areas </a:t>
            </a:r>
            <a:r>
              <a:rPr lang="en-US" sz="2400" dirty="0"/>
              <a:t>in Part C </a:t>
            </a:r>
            <a:r>
              <a:rPr lang="en-US" sz="2400" dirty="0" smtClean="0"/>
              <a:t>that could </a:t>
            </a:r>
            <a:r>
              <a:rPr lang="en-US" sz="2400" dirty="0"/>
              <a:t>be </a:t>
            </a:r>
            <a:r>
              <a:rPr lang="en-US" sz="2400" dirty="0" smtClean="0"/>
              <a:t>amended</a:t>
            </a:r>
            <a:endParaRPr lang="en-US" sz="2400" dirty="0"/>
          </a:p>
          <a:p>
            <a:pPr lvl="1"/>
            <a:r>
              <a:rPr lang="en-US" sz="2400" dirty="0" smtClean="0"/>
              <a:t>Areas not currently in </a:t>
            </a:r>
            <a:r>
              <a:rPr lang="en-US" sz="2400" dirty="0"/>
              <a:t>Part C that </a:t>
            </a:r>
            <a:r>
              <a:rPr lang="en-US" sz="2400" dirty="0" smtClean="0"/>
              <a:t>could </a:t>
            </a:r>
            <a:r>
              <a:rPr lang="en-US" sz="2400" dirty="0"/>
              <a:t>be addressed</a:t>
            </a:r>
          </a:p>
          <a:p>
            <a:pPr lvl="1"/>
            <a:r>
              <a:rPr lang="en-US" sz="2400" dirty="0"/>
              <a:t>What </a:t>
            </a:r>
            <a:r>
              <a:rPr lang="en-US" sz="2400" dirty="0" smtClean="0"/>
              <a:t>forms </a:t>
            </a:r>
            <a:r>
              <a:rPr lang="en-US" sz="2400" dirty="0"/>
              <a:t>additional guidance might </a:t>
            </a:r>
            <a:r>
              <a:rPr lang="en-US" sz="2400" dirty="0" smtClean="0"/>
              <a:t>take</a:t>
            </a:r>
            <a:endParaRPr lang="en-US" sz="2400" dirty="0"/>
          </a:p>
          <a:p>
            <a:r>
              <a:rPr lang="en-US" dirty="0" smtClean="0"/>
              <a:t>Discussion of results of selected cases of accounting irregularities and survey of member bodies</a:t>
            </a:r>
            <a:endParaRPr lang="en-US" dirty="0"/>
          </a:p>
          <a:p>
            <a:r>
              <a:rPr lang="en-US" dirty="0" smtClean="0"/>
              <a:t>Paragraph by paragraph examination of Part C</a:t>
            </a:r>
          </a:p>
          <a:p>
            <a:r>
              <a:rPr lang="en-US" dirty="0" smtClean="0"/>
              <a:t>Preliminary discussion of additional guidance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 Activity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2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200" dirty="0" smtClean="0"/>
              <a:t>Part C provides limited guidance on:</a:t>
            </a:r>
            <a:r>
              <a:rPr lang="en-CA" sz="2200" dirty="0" smtClean="0"/>
              <a:t> </a:t>
            </a:r>
          </a:p>
          <a:p>
            <a:r>
              <a:rPr lang="en-CA" sz="2200" dirty="0" smtClean="0"/>
              <a:t>R</a:t>
            </a:r>
            <a:r>
              <a:rPr lang="en-US" sz="2200" dirty="0" err="1" smtClean="0"/>
              <a:t>esponsibilities</a:t>
            </a:r>
            <a:r>
              <a:rPr lang="en-US" sz="2200" dirty="0" smtClean="0"/>
              <a:t> of PAIBs:</a:t>
            </a:r>
          </a:p>
          <a:p>
            <a:pPr lvl="1"/>
            <a:r>
              <a:rPr lang="en-US" sz="2200" dirty="0" smtClean="0"/>
              <a:t>W</a:t>
            </a:r>
            <a:r>
              <a:rPr lang="en-CA" sz="2200" dirty="0" smtClean="0"/>
              <a:t>hat PAIBs should do: produce financial information that is a faithful representation of the economics of transactions </a:t>
            </a:r>
          </a:p>
          <a:p>
            <a:pPr lvl="1"/>
            <a:r>
              <a:rPr lang="en-CA" sz="2200" dirty="0" smtClean="0"/>
              <a:t>What PAIBs should not do: be associated with misleading information and reports</a:t>
            </a:r>
          </a:p>
          <a:p>
            <a:r>
              <a:rPr lang="en-CA" sz="2200" dirty="0" smtClean="0"/>
              <a:t>Dealing with pressure on PAIBs from superiors to violate legal or ethical standards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group’s major findings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Review of Part  C of the Code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1004</TotalTime>
  <Words>1050</Words>
  <Application>Microsoft Office PowerPoint</Application>
  <PresentationFormat>On-screen Show (16:9)</PresentationFormat>
  <Paragraphs>136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IFAC_Powerpoint_template_GREEN RIBBON_IESBA</vt:lpstr>
      <vt:lpstr>Review of Part C of the Code</vt:lpstr>
      <vt:lpstr>Background</vt:lpstr>
      <vt:lpstr>Working Group Membership</vt:lpstr>
      <vt:lpstr>Activities to Date</vt:lpstr>
      <vt:lpstr> Consideration of Accounting Irregularities  </vt:lpstr>
      <vt:lpstr> Survey of member bodies  </vt:lpstr>
      <vt:lpstr> Survey of member bodies  </vt:lpstr>
      <vt:lpstr>Working Group Activity</vt:lpstr>
      <vt:lpstr>Working group’s major findings</vt:lpstr>
      <vt:lpstr>Preliminary recommendations</vt:lpstr>
      <vt:lpstr> Faithful representation: Limited content </vt:lpstr>
      <vt:lpstr>Faithful representation: two “tests”</vt:lpstr>
      <vt:lpstr>Association with misleading information</vt:lpstr>
      <vt:lpstr>Earnings management</vt:lpstr>
      <vt:lpstr>Earnings Management</vt:lpstr>
      <vt:lpstr>Pressure from Superiors</vt:lpstr>
      <vt:lpstr>Sections 310,320,340</vt:lpstr>
      <vt:lpstr>Pressure</vt:lpstr>
      <vt:lpstr>Other matters identified</vt:lpstr>
      <vt:lpstr>Discussion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IFAC</cp:lastModifiedBy>
  <cp:revision>73</cp:revision>
  <cp:lastPrinted>2011-09-27T17:54:21Z</cp:lastPrinted>
  <dcterms:created xsi:type="dcterms:W3CDTF">2012-06-13T13:25:15Z</dcterms:created>
  <dcterms:modified xsi:type="dcterms:W3CDTF">2012-06-18T17:08:10Z</dcterms:modified>
</cp:coreProperties>
</file>