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9"/>
  </p:notesMasterIdLst>
  <p:sldIdLst>
    <p:sldId id="260" r:id="rId2"/>
    <p:sldId id="261" r:id="rId3"/>
    <p:sldId id="262" r:id="rId4"/>
    <p:sldId id="272" r:id="rId5"/>
    <p:sldId id="263" r:id="rId6"/>
    <p:sldId id="271" r:id="rId7"/>
    <p:sldId id="273" r:id="rId8"/>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00" autoAdjust="0"/>
    <p:restoredTop sz="94660"/>
  </p:normalViewPr>
  <p:slideViewPr>
    <p:cSldViewPr showGuides="1">
      <p:cViewPr>
        <p:scale>
          <a:sx n="100" d="100"/>
          <a:sy n="100" d="100"/>
        </p:scale>
        <p:origin x="-546" y="-78"/>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6/18/2012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xmlns=""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a14="http://schemas.microsoft.com/office/drawing/2010/main" xmlns="" val="0"/>
              </a:ext>
            </a:extLst>
          </a:blip>
          <a:srcRect/>
          <a:stretch>
            <a:fillRect/>
          </a:stretch>
        </p:blipFill>
        <p:spPr bwMode="auto">
          <a:xfrm>
            <a:off x="2514600" y="1195388"/>
            <a:ext cx="66294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p14="http://schemas.microsoft.com/office/powerpoint/2010/main" xmlns=""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xmlns=""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xmlns=""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a14="http://schemas.microsoft.com/office/drawing/2010/main" xmlns="" val="0"/>
              </a:ext>
            </a:extLst>
          </a:blip>
          <a:srcRect/>
          <a:stretch>
            <a:fillRect/>
          </a:stretch>
        </p:blipFill>
        <p:spPr bwMode="auto">
          <a:xfrm>
            <a:off x="-6350" y="1"/>
            <a:ext cx="9131300" cy="9263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a:p>
        </p:txBody>
      </p:sp>
      <p:sp>
        <p:nvSpPr>
          <p:cNvPr id="2" name="Title 1"/>
          <p:cNvSpPr>
            <a:spLocks noGrp="1"/>
          </p:cNvSpPr>
          <p:nvPr>
            <p:ph type="ctrTitle"/>
          </p:nvPr>
        </p:nvSpPr>
        <p:spPr>
          <a:xfrm>
            <a:off x="4114800" y="1257300"/>
            <a:ext cx="4800600" cy="742950"/>
          </a:xfrm>
        </p:spPr>
        <p:txBody>
          <a:bodyPr/>
          <a:lstStyle/>
          <a:p>
            <a:r>
              <a:rPr lang="en-US" dirty="0" smtClean="0">
                <a:latin typeface="Arial" charset="0"/>
              </a:rPr>
              <a:t>Those Charged with Governance</a:t>
            </a:r>
            <a:endParaRPr lang="en-US" dirty="0"/>
          </a:p>
        </p:txBody>
      </p:sp>
      <p:sp>
        <p:nvSpPr>
          <p:cNvPr id="4" name="Subtitle 3"/>
          <p:cNvSpPr>
            <a:spLocks noGrp="1"/>
          </p:cNvSpPr>
          <p:nvPr>
            <p:ph type="subTitle" idx="1"/>
          </p:nvPr>
        </p:nvSpPr>
        <p:spPr/>
        <p:txBody>
          <a:bodyPr/>
          <a:lstStyle/>
          <a:p>
            <a:r>
              <a:rPr lang="en-US" sz="2400" b="1" dirty="0" smtClean="0">
                <a:latin typeface="Arial" charset="0"/>
              </a:rPr>
              <a:t>Jan  Munro</a:t>
            </a:r>
          </a:p>
          <a:p>
            <a:r>
              <a:rPr lang="en-US" sz="2400" b="1" dirty="0" smtClean="0">
                <a:latin typeface="Arial" charset="0"/>
              </a:rPr>
              <a:t>IESBA  June 2012</a:t>
            </a:r>
          </a:p>
          <a:p>
            <a:r>
              <a:rPr lang="en-US" sz="2400" b="1" dirty="0" smtClean="0">
                <a:latin typeface="Arial" charset="0"/>
              </a:rPr>
              <a:t>New York, USA </a:t>
            </a:r>
          </a:p>
          <a:p>
            <a:endParaRPr lang="en-US" dirty="0" smtClean="0">
              <a:latin typeface="Arial" charset="0"/>
            </a:endParaRPr>
          </a:p>
          <a:p>
            <a:endParaRPr lang="en-US" dirty="0">
              <a:latin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sz="2800" dirty="0" smtClean="0"/>
              <a:t>Comment on breaches Exposure Draft</a:t>
            </a:r>
          </a:p>
          <a:p>
            <a:r>
              <a:rPr lang="en-US" sz="2800" dirty="0" smtClean="0"/>
              <a:t>Definition in Code not consistent with ISAs</a:t>
            </a:r>
          </a:p>
          <a:p>
            <a:r>
              <a:rPr lang="en-CA" sz="2800" dirty="0" smtClean="0"/>
              <a:t>IESBA February 2012 agreed to review and align</a:t>
            </a:r>
          </a:p>
          <a:p>
            <a:r>
              <a:rPr lang="en-CA" sz="2800" dirty="0" smtClean="0"/>
              <a:t>Breaches TF developed the material</a:t>
            </a:r>
          </a:p>
          <a:p>
            <a:endParaRPr lang="en-US" dirty="0">
              <a:latin typeface="Arial" charset="0"/>
            </a:endParaRPr>
          </a:p>
        </p:txBody>
      </p:sp>
      <p:sp>
        <p:nvSpPr>
          <p:cNvPr id="30722" name="Title 14"/>
          <p:cNvSpPr>
            <a:spLocks noGrp="1"/>
          </p:cNvSpPr>
          <p:nvPr>
            <p:ph type="title"/>
          </p:nvPr>
        </p:nvSpPr>
        <p:spPr>
          <a:xfrm>
            <a:off x="381000" y="438150"/>
            <a:ext cx="7543800" cy="400050"/>
          </a:xfrm>
        </p:spPr>
        <p:txBody>
          <a:bodyPr/>
          <a:lstStyle/>
          <a:p>
            <a:r>
              <a:rPr lang="en-US" sz="3200" dirty="0" smtClean="0">
                <a:latin typeface="Arial" charset="0"/>
                <a:ea typeface="ヒラギノ角ゴ Pro W3" charset="0"/>
                <a:cs typeface="ヒラギノ角ゴ Pro W3" charset="0"/>
              </a:rPr>
              <a:t>Background</a:t>
            </a:r>
            <a:endParaRPr lang="en-US" sz="3200" dirty="0">
              <a:latin typeface="Arial" charset="0"/>
            </a:endParaRPr>
          </a:p>
        </p:txBody>
      </p:sp>
      <p:sp>
        <p:nvSpPr>
          <p:cNvPr id="30723" name="Subtitle 15"/>
          <p:cNvSpPr>
            <a:spLocks noGrp="1"/>
          </p:cNvSpPr>
          <p:nvPr>
            <p:ph type="subTitle" idx="10"/>
          </p:nvPr>
        </p:nvSpPr>
        <p:spPr>
          <a:xfrm>
            <a:off x="381000" y="114300"/>
            <a:ext cx="3733800" cy="247650"/>
          </a:xfrm>
        </p:spPr>
        <p:txBody>
          <a:bodyPr/>
          <a:lstStyle/>
          <a:p>
            <a:r>
              <a:rPr lang="en-US" sz="1600" dirty="0" smtClean="0">
                <a:latin typeface="Arial" charset="0"/>
              </a:rPr>
              <a:t>Those Charged with Governance</a:t>
            </a:r>
          </a:p>
          <a:p>
            <a:endParaRPr lang="en-US" dirty="0">
              <a:latin typeface="Arial" charset="0"/>
            </a:endParaRPr>
          </a:p>
        </p:txBody>
      </p:sp>
    </p:spTree>
    <p:extLst>
      <p:ext uri="{BB962C8B-B14F-4D97-AF65-F5344CB8AC3E}">
        <p14:creationId xmlns:p14="http://schemas.microsoft.com/office/powerpoint/2010/main" xmlns="" val="297439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Project proposal</a:t>
            </a:r>
          </a:p>
          <a:p>
            <a:r>
              <a:rPr lang="en-CA" sz="3200" dirty="0" smtClean="0"/>
              <a:t>Exposure Draft</a:t>
            </a:r>
          </a:p>
          <a:p>
            <a:endParaRPr lang="en-US" dirty="0"/>
          </a:p>
        </p:txBody>
      </p:sp>
      <p:sp>
        <p:nvSpPr>
          <p:cNvPr id="3" name="Title 2"/>
          <p:cNvSpPr>
            <a:spLocks noGrp="1"/>
          </p:cNvSpPr>
          <p:nvPr>
            <p:ph type="title"/>
          </p:nvPr>
        </p:nvSpPr>
        <p:spPr>
          <a:xfrm>
            <a:off x="381000" y="438150"/>
            <a:ext cx="7543800" cy="400050"/>
          </a:xfrm>
        </p:spPr>
        <p:txBody>
          <a:bodyPr/>
          <a:lstStyle/>
          <a:p>
            <a:r>
              <a:rPr lang="en-CA" i="1" dirty="0" smtClean="0"/>
              <a:t/>
            </a:r>
            <a:br>
              <a:rPr lang="en-CA" i="1" dirty="0" smtClean="0"/>
            </a:br>
            <a:r>
              <a:rPr lang="en-CA" sz="3200" dirty="0" smtClean="0"/>
              <a:t>Process</a:t>
            </a:r>
            <a:r>
              <a:rPr lang="en-US" dirty="0" smtClean="0"/>
              <a:t/>
            </a:r>
            <a:br>
              <a:rPr lang="en-US" dirty="0" smtClean="0"/>
            </a:br>
            <a:endParaRPr lang="en-US" dirty="0"/>
          </a:p>
        </p:txBody>
      </p:sp>
      <p:sp>
        <p:nvSpPr>
          <p:cNvPr id="4" name="Subtitle 3"/>
          <p:cNvSpPr>
            <a:spLocks noGrp="1"/>
          </p:cNvSpPr>
          <p:nvPr>
            <p:ph type="subTitle" idx="10"/>
          </p:nvPr>
        </p:nvSpPr>
        <p:spPr>
          <a:xfrm>
            <a:off x="381000" y="114300"/>
            <a:ext cx="3733800" cy="323850"/>
          </a:xfrm>
        </p:spPr>
        <p:txBody>
          <a:bodyPr/>
          <a:lstStyle/>
          <a:p>
            <a:r>
              <a:rPr lang="en-US" sz="1600" dirty="0" smtClean="0">
                <a:latin typeface="Arial" charset="0"/>
              </a:rPr>
              <a:t>Those Charged with Governance</a:t>
            </a:r>
            <a:endParaRPr lang="en-US" sz="1600" dirty="0">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CA" sz="3200" dirty="0" smtClean="0"/>
              <a:t>	The persons with responsibility for overseeing the strategic direction of the entity and obligations related to the accountability of the entity. This includes overseeing the financial reporting process.</a:t>
            </a:r>
            <a:endParaRPr lang="en-US" sz="3200" dirty="0" smtClean="0"/>
          </a:p>
          <a:p>
            <a:pPr>
              <a:buNone/>
            </a:pPr>
            <a:endParaRPr lang="en-US" dirty="0"/>
          </a:p>
        </p:txBody>
      </p:sp>
      <p:sp>
        <p:nvSpPr>
          <p:cNvPr id="3" name="Title 2"/>
          <p:cNvSpPr>
            <a:spLocks noGrp="1"/>
          </p:cNvSpPr>
          <p:nvPr>
            <p:ph type="title"/>
          </p:nvPr>
        </p:nvSpPr>
        <p:spPr>
          <a:xfrm>
            <a:off x="381000" y="438150"/>
            <a:ext cx="7543800" cy="400050"/>
          </a:xfrm>
        </p:spPr>
        <p:txBody>
          <a:bodyPr/>
          <a:lstStyle/>
          <a:p>
            <a:r>
              <a:rPr lang="en-US" sz="3200" dirty="0" smtClean="0"/>
              <a:t>Existing Definition</a:t>
            </a:r>
            <a:endParaRPr lang="en-US" sz="3200" dirty="0"/>
          </a:p>
        </p:txBody>
      </p:sp>
      <p:sp>
        <p:nvSpPr>
          <p:cNvPr id="4" name="Subtitle 3"/>
          <p:cNvSpPr>
            <a:spLocks noGrp="1"/>
          </p:cNvSpPr>
          <p:nvPr>
            <p:ph type="subTitle" idx="10"/>
          </p:nvPr>
        </p:nvSpPr>
        <p:spPr>
          <a:xfrm>
            <a:off x="381000" y="114300"/>
            <a:ext cx="4038600" cy="247650"/>
          </a:xfrm>
        </p:spPr>
        <p:txBody>
          <a:bodyPr/>
          <a:lstStyle/>
          <a:p>
            <a:r>
              <a:rPr lang="en-US" sz="1600" dirty="0" smtClean="0"/>
              <a:t>Those Charged with Governance</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CA" sz="2500" dirty="0" smtClean="0"/>
              <a:t>	The person</a:t>
            </a:r>
            <a:r>
              <a:rPr lang="en-CA" sz="2500" u="sng" dirty="0" smtClean="0"/>
              <a:t>(</a:t>
            </a:r>
            <a:r>
              <a:rPr lang="en-CA" sz="2500" dirty="0" smtClean="0"/>
              <a:t>s</a:t>
            </a:r>
            <a:r>
              <a:rPr lang="en-CA" sz="2500" u="sng" dirty="0" smtClean="0"/>
              <a:t>) or organizations(s) (for example, a corporate trustee)</a:t>
            </a:r>
            <a:r>
              <a:rPr lang="en-CA" sz="2500" dirty="0" smtClean="0"/>
              <a:t> with responsibility for overseeing the strategic direction of the entity and obligations related to the accountability of the entity. This includes overseeing the financial reporting process.</a:t>
            </a:r>
            <a:r>
              <a:rPr lang="en-CA" sz="2500" u="sng" dirty="0" smtClean="0"/>
              <a:t> For some entities in some jurisdictions, those charged with governance may include management personnel for example executive members of a governance board of a private or public sector entity, or an owner-manager.</a:t>
            </a:r>
            <a:endParaRPr lang="en-US" sz="2500" dirty="0" smtClean="0"/>
          </a:p>
          <a:p>
            <a:endParaRPr lang="en-US" dirty="0"/>
          </a:p>
        </p:txBody>
      </p:sp>
      <p:sp>
        <p:nvSpPr>
          <p:cNvPr id="3" name="Title 2"/>
          <p:cNvSpPr>
            <a:spLocks noGrp="1"/>
          </p:cNvSpPr>
          <p:nvPr>
            <p:ph type="title"/>
          </p:nvPr>
        </p:nvSpPr>
        <p:spPr>
          <a:xfrm>
            <a:off x="381000" y="361950"/>
            <a:ext cx="7543800" cy="400050"/>
          </a:xfrm>
        </p:spPr>
        <p:txBody>
          <a:bodyPr/>
          <a:lstStyle/>
          <a:p>
            <a:r>
              <a:rPr lang="en-US" sz="3200" dirty="0" smtClean="0"/>
              <a:t>Proposed Definition</a:t>
            </a:r>
            <a:endParaRPr lang="en-US" sz="3200" dirty="0"/>
          </a:p>
        </p:txBody>
      </p:sp>
      <p:sp>
        <p:nvSpPr>
          <p:cNvPr id="4" name="Subtitle 3"/>
          <p:cNvSpPr>
            <a:spLocks noGrp="1"/>
          </p:cNvSpPr>
          <p:nvPr>
            <p:ph type="subTitle" idx="10"/>
          </p:nvPr>
        </p:nvSpPr>
        <p:spPr/>
        <p:txBody>
          <a:bodyPr/>
          <a:lstStyle/>
          <a:p>
            <a:r>
              <a:rPr lang="en-US" dirty="0" smtClean="0"/>
              <a:t>Those Charged with Governance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buNone/>
            </a:pPr>
            <a:r>
              <a:rPr lang="en-US" sz="2300" dirty="0" smtClean="0"/>
              <a:t>	In complying with requirements in this section to communicate with those charged with governance, the firm shall determine the appropriate person(s) within the entity’s governance structure with whom to communicate. If the firm communicates with a subgroup of those charged with governance, for example an audit committee, or an individual, the firm shall determine whether communication with all of those charged with governance is also necessary so that they are adequately informed.</a:t>
            </a:r>
          </a:p>
          <a:p>
            <a:endParaRPr lang="en-US" dirty="0"/>
          </a:p>
        </p:txBody>
      </p:sp>
      <p:sp>
        <p:nvSpPr>
          <p:cNvPr id="3" name="Title 2"/>
          <p:cNvSpPr>
            <a:spLocks noGrp="1"/>
          </p:cNvSpPr>
          <p:nvPr>
            <p:ph type="title"/>
          </p:nvPr>
        </p:nvSpPr>
        <p:spPr>
          <a:xfrm>
            <a:off x="381000" y="438150"/>
            <a:ext cx="7543800" cy="400050"/>
          </a:xfrm>
        </p:spPr>
        <p:txBody>
          <a:bodyPr/>
          <a:lstStyle/>
          <a:p>
            <a:r>
              <a:rPr lang="en-US" sz="3200" dirty="0" smtClean="0"/>
              <a:t>Proposed Additional Paragraph</a:t>
            </a:r>
            <a:endParaRPr lang="en-US" sz="3200" dirty="0"/>
          </a:p>
        </p:txBody>
      </p:sp>
      <p:sp>
        <p:nvSpPr>
          <p:cNvPr id="4" name="Subtitle 3"/>
          <p:cNvSpPr>
            <a:spLocks noGrp="1"/>
          </p:cNvSpPr>
          <p:nvPr>
            <p:ph type="subTitle" idx="10"/>
          </p:nvPr>
        </p:nvSpPr>
        <p:spPr>
          <a:xfrm>
            <a:off x="381000" y="114300"/>
            <a:ext cx="4191000" cy="247650"/>
          </a:xfrm>
        </p:spPr>
        <p:txBody>
          <a:bodyPr/>
          <a:lstStyle/>
          <a:p>
            <a:r>
              <a:rPr lang="en-US" sz="1600" dirty="0" smtClean="0"/>
              <a:t>Those Charged with Governance</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3200" dirty="0" smtClean="0"/>
              <a:t>Replace “those charged with governance” with “those charged with governance….or a sub-group thereof”</a:t>
            </a:r>
          </a:p>
          <a:p>
            <a:endParaRPr lang="en-US" dirty="0"/>
          </a:p>
        </p:txBody>
      </p:sp>
      <p:sp>
        <p:nvSpPr>
          <p:cNvPr id="3" name="Title 2"/>
          <p:cNvSpPr>
            <a:spLocks noGrp="1"/>
          </p:cNvSpPr>
          <p:nvPr>
            <p:ph type="title"/>
          </p:nvPr>
        </p:nvSpPr>
        <p:spPr>
          <a:xfrm>
            <a:off x="381000" y="438150"/>
            <a:ext cx="7543800" cy="400050"/>
          </a:xfrm>
        </p:spPr>
        <p:txBody>
          <a:bodyPr/>
          <a:lstStyle/>
          <a:p>
            <a:r>
              <a:rPr lang="en-US" sz="3200" dirty="0" smtClean="0"/>
              <a:t>Other Changes</a:t>
            </a:r>
            <a:endParaRPr lang="en-US" sz="3200" dirty="0"/>
          </a:p>
        </p:txBody>
      </p:sp>
      <p:sp>
        <p:nvSpPr>
          <p:cNvPr id="4" name="Subtitle 3"/>
          <p:cNvSpPr>
            <a:spLocks noGrp="1"/>
          </p:cNvSpPr>
          <p:nvPr>
            <p:ph type="subTitle" idx="10"/>
          </p:nvPr>
        </p:nvSpPr>
        <p:spPr>
          <a:xfrm>
            <a:off x="381000" y="114300"/>
            <a:ext cx="3733800" cy="171450"/>
          </a:xfrm>
        </p:spPr>
        <p:txBody>
          <a:bodyPr/>
          <a:lstStyle/>
          <a:p>
            <a:r>
              <a:rPr lang="en-US" sz="1600" dirty="0" smtClean="0">
                <a:latin typeface="Arial" charset="0"/>
              </a:rPr>
              <a:t>Those Charged with Governance</a:t>
            </a:r>
            <a:endParaRPr lang="en-US" sz="1600" dirty="0">
              <a:latin typeface="Arial" charset="0"/>
            </a:endParaRPr>
          </a:p>
        </p:txBody>
      </p:sp>
    </p:spTree>
  </p:cSld>
  <p:clrMapOvr>
    <a:masterClrMapping/>
  </p:clrMapOvr>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225</TotalTime>
  <Words>96</Words>
  <Application>Microsoft Office PowerPoint</Application>
  <PresentationFormat>On-screen Show (16:9)</PresentationFormat>
  <Paragraphs>27</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IFAC_Powerpoint_template_GREEN RIBBON_IESBA</vt:lpstr>
      <vt:lpstr>Those Charged with Governance</vt:lpstr>
      <vt:lpstr>Background</vt:lpstr>
      <vt:lpstr> Process </vt:lpstr>
      <vt:lpstr>Existing Definition</vt:lpstr>
      <vt:lpstr>Proposed Definition</vt:lpstr>
      <vt:lpstr>Proposed Additional Paragraph</vt:lpstr>
      <vt:lpstr>Other Changes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IFAC</cp:lastModifiedBy>
  <cp:revision>31</cp:revision>
  <cp:lastPrinted>2011-09-27T17:54:21Z</cp:lastPrinted>
  <dcterms:created xsi:type="dcterms:W3CDTF">2012-06-13T13:25:15Z</dcterms:created>
  <dcterms:modified xsi:type="dcterms:W3CDTF">2012-06-18T16:39:22Z</dcterms:modified>
</cp:coreProperties>
</file>