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10"/>
  </p:notesMasterIdLst>
  <p:sldIdLst>
    <p:sldId id="267" r:id="rId2"/>
    <p:sldId id="268" r:id="rId3"/>
    <p:sldId id="272" r:id="rId4"/>
    <p:sldId id="269" r:id="rId5"/>
    <p:sldId id="273" r:id="rId6"/>
    <p:sldId id="293" r:id="rId7"/>
    <p:sldId id="292" r:id="rId8"/>
    <p:sldId id="274" r:id="rId9"/>
  </p:sldIdLst>
  <p:sldSz cx="9144000" cy="6858000" type="letter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80" autoAdjust="0"/>
    <p:restoredTop sz="94660"/>
  </p:normalViewPr>
  <p:slideViewPr>
    <p:cSldViewPr showGuides="1">
      <p:cViewPr>
        <p:scale>
          <a:sx n="100" d="100"/>
          <a:sy n="100" d="100"/>
        </p:scale>
        <p:origin x="-594" y="744"/>
      </p:cViewPr>
      <p:guideLst>
        <p:guide orient="horz" pos="1991"/>
        <p:guide pos="26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2/21/2012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2</a:t>
            </a:fld>
            <a:endParaRPr 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99FFFED0-48C7-0940-931B-05F1B300C24F}" type="slidenum">
              <a:rPr lang="en-US" sz="1200"/>
              <a:pPr/>
              <a:t>4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fac.org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1598613"/>
            <a:ext cx="9144000" cy="5256212"/>
          </a:xfrm>
          <a:prstGeom prst="rect">
            <a:avLst/>
          </a:prstGeom>
          <a:gradFill rotWithShape="0">
            <a:gsLst>
              <a:gs pos="0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6" descr="Ribbon_blue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593850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IFAC_Logo_MASTERcolor_092711-CS4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304800" y="732421"/>
            <a:ext cx="2058988" cy="598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676400"/>
            <a:ext cx="4648200" cy="99060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3313113"/>
            <a:ext cx="3060700" cy="1752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63081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IFAC_Logo_MASTERcolor_092711-CS4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3151870" y="2200324"/>
            <a:ext cx="2946809" cy="857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 userDrawn="1"/>
        </p:nvSpPr>
        <p:spPr>
          <a:xfrm>
            <a:off x="3462103" y="510540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 flipH="1">
            <a:off x="381000" y="6096000"/>
            <a:ext cx="8763000" cy="46038"/>
          </a:xfrm>
          <a:prstGeom prst="rect">
            <a:avLst/>
          </a:prstGeom>
          <a:gradFill rotWithShape="1">
            <a:gsLst>
              <a:gs pos="0">
                <a:srgbClr val="1A276D"/>
              </a:gs>
              <a:gs pos="999">
                <a:srgbClr val="1A276D"/>
              </a:gs>
              <a:gs pos="100000">
                <a:srgbClr val="2D8EC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12911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>
            <a:lvl1pPr algn="l">
              <a:defRPr sz="36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Arial" pitchFamily="34" charset="0"/>
              <a:buChar char="•"/>
              <a:defRPr>
                <a:latin typeface="Arial" pitchFamily="34" charset="0"/>
                <a:cs typeface="Arial" pitchFamily="34" charset="0"/>
              </a:defRPr>
            </a:lvl1pPr>
            <a:lvl2pPr>
              <a:buFont typeface="Arial" pitchFamily="34" charset="0"/>
              <a:buChar char="•"/>
              <a:defRPr>
                <a:latin typeface="Arial" pitchFamily="34" charset="0"/>
                <a:cs typeface="Arial" pitchFamily="34" charset="0"/>
              </a:defRPr>
            </a:lvl2pPr>
            <a:lvl3pPr>
              <a:buFont typeface="Arial" pitchFamily="34" charset="0"/>
              <a:buChar char="•"/>
              <a:defRPr>
                <a:latin typeface="Arial" pitchFamily="34" charset="0"/>
                <a:cs typeface="Arial" pitchFamily="34" charset="0"/>
              </a:defRPr>
            </a:lvl3pPr>
            <a:lvl4pPr>
              <a:buFont typeface="Arial" pitchFamily="34" charset="0"/>
              <a:buChar char="•"/>
              <a:defRPr>
                <a:latin typeface="Arial" pitchFamily="34" charset="0"/>
                <a:cs typeface="Arial" pitchFamily="34" charset="0"/>
              </a:defRPr>
            </a:lvl4pPr>
            <a:lvl5pPr>
              <a:buFont typeface="Arial" pitchFamily="34" charset="0"/>
              <a:buChar char="•"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09668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346475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98178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791200" cy="641350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1"/>
            <a:ext cx="5111750" cy="42672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1600201"/>
            <a:ext cx="3084513" cy="42671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59606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406900"/>
            <a:ext cx="8113713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906713"/>
            <a:ext cx="8113713" cy="1500187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333027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981200"/>
            <a:ext cx="4114800" cy="41148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7100" y="1981200"/>
            <a:ext cx="4114800" cy="41148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733283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300490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337911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600200"/>
            <a:ext cx="8458200" cy="4191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xmlns="" val="3412911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 descr="Ribbon_blue_top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31300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5"/>
          <p:cNvSpPr>
            <a:spLocks noChangeArrowheads="1"/>
          </p:cNvSpPr>
          <p:nvPr/>
        </p:nvSpPr>
        <p:spPr bwMode="auto">
          <a:xfrm flipH="1">
            <a:off x="381000" y="6096000"/>
            <a:ext cx="8763000" cy="46038"/>
          </a:xfrm>
          <a:prstGeom prst="rect">
            <a:avLst/>
          </a:prstGeom>
          <a:gradFill rotWithShape="1">
            <a:gsLst>
              <a:gs pos="0">
                <a:srgbClr val="1A276D"/>
              </a:gs>
              <a:gs pos="999">
                <a:srgbClr val="1A276D"/>
              </a:gs>
              <a:gs pos="100000">
                <a:srgbClr val="2D8EC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57200"/>
            <a:ext cx="7543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524000"/>
            <a:ext cx="8458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1270" name="Picture 6" descr="IFAC_Logo_MASTERcolor_092711-CS4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 bwMode="auto">
          <a:xfrm>
            <a:off x="381000" y="6350005"/>
            <a:ext cx="1096963" cy="319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3" y="6432550"/>
            <a:ext cx="241458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 |  Confidential and Proprietary Information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  <p:sldLayoutId id="2147483847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Regulatory developments</a:t>
            </a:r>
            <a:endParaRPr lang="en-US" dirty="0"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Dublin February 2012</a:t>
            </a:r>
            <a:endParaRPr lang="en-US" dirty="0">
              <a:latin typeface="Arial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October </a:t>
            </a:r>
            <a:r>
              <a:rPr lang="en-US" dirty="0"/>
              <a:t>13, 2010 : Green Paper</a:t>
            </a:r>
          </a:p>
          <a:p>
            <a:pPr lvl="1"/>
            <a:r>
              <a:rPr lang="en-US" dirty="0"/>
              <a:t>First step in the process to elaborate a law at European level : Discussion document open to public comments.</a:t>
            </a:r>
          </a:p>
          <a:p>
            <a:r>
              <a:rPr lang="en-US" dirty="0" smtClean="0"/>
              <a:t>May </a:t>
            </a:r>
            <a:r>
              <a:rPr lang="en-US" dirty="0"/>
              <a:t>2011 : Report to the parliament</a:t>
            </a:r>
          </a:p>
          <a:p>
            <a:r>
              <a:rPr lang="en-US" dirty="0" smtClean="0"/>
              <a:t>September </a:t>
            </a:r>
            <a:r>
              <a:rPr lang="en-US" dirty="0"/>
              <a:t>13, 2011 : European Parliament Resolution</a:t>
            </a:r>
          </a:p>
          <a:p>
            <a:r>
              <a:rPr lang="en-US" dirty="0" smtClean="0"/>
              <a:t>November </a:t>
            </a:r>
            <a:r>
              <a:rPr lang="en-US" dirty="0"/>
              <a:t>2011 : Draft </a:t>
            </a:r>
            <a:r>
              <a:rPr lang="en-US" dirty="0" smtClean="0"/>
              <a:t>legislation</a:t>
            </a:r>
          </a:p>
          <a:p>
            <a:pPr lvl="1"/>
            <a:r>
              <a:rPr lang="en-US" dirty="0" smtClean="0"/>
              <a:t>Regulation for PIEs</a:t>
            </a:r>
          </a:p>
          <a:p>
            <a:pPr lvl="1"/>
            <a:r>
              <a:rPr lang="en-US" dirty="0" smtClean="0"/>
              <a:t>Directive for non PIEs</a:t>
            </a:r>
            <a:endParaRPr lang="en-US" dirty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Green paper of the European Commission</a:t>
            </a: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Regulatory developments</a:t>
            </a:r>
          </a:p>
          <a:p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413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Open a discussion on 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Role of the auditor</a:t>
            </a:r>
          </a:p>
          <a:p>
            <a:pPr lvl="1"/>
            <a:r>
              <a:rPr lang="en-US" dirty="0" smtClean="0"/>
              <a:t>Governance and independence of audit firms</a:t>
            </a:r>
          </a:p>
          <a:p>
            <a:pPr lvl="1"/>
            <a:r>
              <a:rPr lang="en-US" dirty="0" smtClean="0"/>
              <a:t>Supervision of auditors</a:t>
            </a:r>
          </a:p>
          <a:p>
            <a:pPr lvl="1"/>
            <a:r>
              <a:rPr lang="en-US" dirty="0" smtClean="0"/>
              <a:t>Configuration of the audit market</a:t>
            </a:r>
          </a:p>
          <a:p>
            <a:pPr lvl="1"/>
            <a:r>
              <a:rPr lang="en-US" dirty="0" smtClean="0"/>
              <a:t>Creation of a European passport</a:t>
            </a:r>
          </a:p>
          <a:p>
            <a:pPr lvl="1"/>
            <a:r>
              <a:rPr lang="en-US" dirty="0" smtClean="0"/>
              <a:t>Simplifications for SMEs / SMPs</a:t>
            </a:r>
          </a:p>
          <a:p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What were the objectives?</a:t>
            </a:r>
            <a:endParaRPr lang="fr-FR" dirty="0"/>
          </a:p>
        </p:txBody>
      </p:sp>
      <p:sp>
        <p:nvSpPr>
          <p:cNvPr id="4" name="Sous-titr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Regulatory developments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12947550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4" name="Rectangle 16"/>
          <p:cNvSpPr>
            <a:spLocks noChangeArrowheads="1"/>
          </p:cNvSpPr>
          <p:nvPr/>
        </p:nvSpPr>
        <p:spPr bwMode="auto">
          <a:xfrm>
            <a:off x="3124200" y="1789113"/>
            <a:ext cx="1905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Education</a:t>
            </a:r>
          </a:p>
        </p:txBody>
      </p:sp>
      <p:sp>
        <p:nvSpPr>
          <p:cNvPr id="32775" name="Rectangle 18"/>
          <p:cNvSpPr>
            <a:spLocks noChangeArrowheads="1"/>
          </p:cNvSpPr>
          <p:nvPr/>
        </p:nvSpPr>
        <p:spPr bwMode="auto">
          <a:xfrm>
            <a:off x="3124200" y="2627313"/>
            <a:ext cx="19812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Experience</a:t>
            </a:r>
          </a:p>
        </p:txBody>
      </p:sp>
      <p:sp>
        <p:nvSpPr>
          <p:cNvPr id="32776" name="Rectangle 21"/>
          <p:cNvSpPr>
            <a:spLocks noChangeArrowheads="1"/>
          </p:cNvSpPr>
          <p:nvPr/>
        </p:nvSpPr>
        <p:spPr bwMode="auto">
          <a:xfrm>
            <a:off x="3124200" y="3465513"/>
            <a:ext cx="2286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Examination</a:t>
            </a:r>
          </a:p>
        </p:txBody>
      </p:sp>
      <p:sp>
        <p:nvSpPr>
          <p:cNvPr id="32777" name="Rectangle 23"/>
          <p:cNvSpPr>
            <a:spLocks noChangeArrowheads="1"/>
          </p:cNvSpPr>
          <p:nvPr/>
        </p:nvSpPr>
        <p:spPr bwMode="auto">
          <a:xfrm>
            <a:off x="3124200" y="4265613"/>
            <a:ext cx="2286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Ethics</a:t>
            </a:r>
          </a:p>
        </p:txBody>
      </p:sp>
      <p:sp>
        <p:nvSpPr>
          <p:cNvPr id="32778" name="Rectangle 25"/>
          <p:cNvSpPr>
            <a:spLocks noChangeArrowheads="1"/>
          </p:cNvSpPr>
          <p:nvPr/>
        </p:nvSpPr>
        <p:spPr bwMode="auto">
          <a:xfrm>
            <a:off x="3124200" y="5065713"/>
            <a:ext cx="2286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Enforcement</a:t>
            </a:r>
          </a:p>
        </p:txBody>
      </p:sp>
      <p:sp>
        <p:nvSpPr>
          <p:cNvPr id="8" name="Espace réservé du contenu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Conditions for carrying out statutory audit of PIEs</a:t>
            </a:r>
          </a:p>
          <a:p>
            <a:pPr lvl="1"/>
            <a:r>
              <a:rPr lang="en-US" dirty="0" smtClean="0"/>
              <a:t>Independence and avoidance of conflicts of interest</a:t>
            </a:r>
          </a:p>
          <a:p>
            <a:pPr lvl="1"/>
            <a:r>
              <a:rPr lang="en-US" dirty="0" smtClean="0"/>
              <a:t>Confidentiality and professional secrecy</a:t>
            </a:r>
          </a:p>
          <a:p>
            <a:pPr lvl="1"/>
            <a:r>
              <a:rPr lang="en-US" dirty="0" smtClean="0"/>
              <a:t>Performance of the statutory audit</a:t>
            </a:r>
          </a:p>
          <a:p>
            <a:pPr lvl="1"/>
            <a:r>
              <a:rPr lang="en-US" dirty="0" smtClean="0"/>
              <a:t>Audit reporting</a:t>
            </a:r>
          </a:p>
          <a:p>
            <a:pPr lvl="1"/>
            <a:r>
              <a:rPr lang="en-US" dirty="0" smtClean="0"/>
              <a:t>Transparency reporting by statutory auditors and audit firms and record keeping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Appointment of statutory auditors or audit firms by PIEs</a:t>
            </a:r>
          </a:p>
          <a:p>
            <a:endParaRPr lang="en-US" dirty="0" smtClean="0"/>
          </a:p>
          <a:p>
            <a:r>
              <a:rPr lang="en-US" dirty="0" smtClean="0"/>
              <a:t>Surveillance of the auditors of PIEs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2779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Items included in the draft regulation</a:t>
            </a:r>
            <a:endParaRPr lang="en-US" dirty="0"/>
          </a:p>
        </p:txBody>
      </p:sp>
      <p:sp>
        <p:nvSpPr>
          <p:cNvPr id="32780" name="Subtitle 1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Regulatory developments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65405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6075" indent="-346075">
              <a:spcBef>
                <a:spcPts val="763"/>
              </a:spcBef>
              <a:buClr>
                <a:schemeClr val="tx1"/>
              </a:buClr>
              <a:buFont typeface="Arial" charset="0"/>
              <a:buChar char="•"/>
            </a:pPr>
            <a:r>
              <a:rPr lang="en-US" dirty="0">
                <a:latin typeface="Arial" charset="0"/>
                <a:cs typeface="Arial" charset="0"/>
              </a:rPr>
              <a:t>3 categories of services</a:t>
            </a:r>
          </a:p>
          <a:p>
            <a:pPr marL="746125" lvl="1" indent="-346075">
              <a:spcBef>
                <a:spcPts val="763"/>
              </a:spcBef>
              <a:buClr>
                <a:schemeClr val="tx1"/>
              </a:buClr>
              <a:buFont typeface="Arial" charset="0"/>
              <a:buChar char="•"/>
            </a:pPr>
            <a:r>
              <a:rPr lang="en-US" dirty="0">
                <a:latin typeface="Arial" charset="0"/>
                <a:cs typeface="Arial" charset="0"/>
              </a:rPr>
              <a:t>Related financial </a:t>
            </a:r>
            <a:r>
              <a:rPr lang="en-US" dirty="0" smtClean="0">
                <a:latin typeface="Arial" charset="0"/>
                <a:cs typeface="Arial" charset="0"/>
              </a:rPr>
              <a:t>audit services</a:t>
            </a:r>
            <a:endParaRPr lang="en-US" dirty="0">
              <a:latin typeface="Arial" charset="0"/>
              <a:cs typeface="Arial" charset="0"/>
            </a:endParaRPr>
          </a:p>
          <a:p>
            <a:pPr marL="746125" lvl="1" indent="-346075">
              <a:spcBef>
                <a:spcPts val="763"/>
              </a:spcBef>
              <a:buClr>
                <a:schemeClr val="tx1"/>
              </a:buClr>
              <a:buFont typeface="Arial" charset="0"/>
              <a:buChar char="•"/>
            </a:pPr>
            <a:r>
              <a:rPr lang="en-US" dirty="0" smtClean="0">
                <a:latin typeface="Arial" charset="0"/>
                <a:cs typeface="Arial" charset="0"/>
              </a:rPr>
              <a:t>8 Prohibited </a:t>
            </a:r>
            <a:r>
              <a:rPr lang="en-US" dirty="0">
                <a:latin typeface="Arial" charset="0"/>
                <a:cs typeface="Arial" charset="0"/>
              </a:rPr>
              <a:t>services</a:t>
            </a:r>
          </a:p>
          <a:p>
            <a:pPr marL="746125" lvl="1" indent="-346075">
              <a:spcBef>
                <a:spcPts val="763"/>
              </a:spcBef>
              <a:buClr>
                <a:schemeClr val="tx1"/>
              </a:buClr>
              <a:buFont typeface="Arial" charset="0"/>
              <a:buChar char="•"/>
            </a:pPr>
            <a:r>
              <a:rPr lang="en-US" dirty="0" smtClean="0">
                <a:latin typeface="Arial" charset="0"/>
                <a:cs typeface="Arial" charset="0"/>
              </a:rPr>
              <a:t>4 Permitted </a:t>
            </a:r>
            <a:r>
              <a:rPr lang="en-US" dirty="0">
                <a:latin typeface="Arial" charset="0"/>
                <a:cs typeface="Arial" charset="0"/>
              </a:rPr>
              <a:t>services subject to pre approval of audit committee or </a:t>
            </a:r>
            <a:r>
              <a:rPr lang="en-US" dirty="0" smtClean="0">
                <a:latin typeface="Arial" charset="0"/>
                <a:cs typeface="Arial" charset="0"/>
              </a:rPr>
              <a:t>regulator</a:t>
            </a:r>
          </a:p>
          <a:p>
            <a:pPr marL="346075" indent="-346075">
              <a:spcBef>
                <a:spcPts val="763"/>
              </a:spcBef>
              <a:buClr>
                <a:schemeClr val="tx1"/>
              </a:buClr>
              <a:buFont typeface="Arial" charset="0"/>
              <a:buChar char="•"/>
            </a:pPr>
            <a:r>
              <a:rPr lang="en-US" dirty="0" smtClean="0">
                <a:latin typeface="Arial" charset="0"/>
                <a:cs typeface="Arial" charset="0"/>
              </a:rPr>
              <a:t>Difference to be made between the firm expressing the opinion and the network</a:t>
            </a:r>
          </a:p>
          <a:p>
            <a:pPr marL="746125" lvl="1" indent="-346075">
              <a:spcBef>
                <a:spcPts val="763"/>
              </a:spcBef>
              <a:buClr>
                <a:schemeClr val="tx1"/>
              </a:buClr>
              <a:buFont typeface="Arial" charset="0"/>
              <a:buChar char="•"/>
            </a:pPr>
            <a:r>
              <a:rPr lang="en-US" dirty="0" smtClean="0">
                <a:latin typeface="Arial" charset="0"/>
                <a:cs typeface="Arial" charset="0"/>
              </a:rPr>
              <a:t>For Network : threats and safeguards approach and 3 prohibited services and 5 services with a rebuttable presumption that independence is affected</a:t>
            </a:r>
          </a:p>
          <a:p>
            <a:pPr marL="346075" indent="-346075">
              <a:spcBef>
                <a:spcPts val="763"/>
              </a:spcBef>
              <a:buClr>
                <a:schemeClr val="tx1"/>
              </a:buClr>
              <a:buFont typeface="Arial" charset="0"/>
              <a:buChar char="•"/>
            </a:pPr>
            <a:r>
              <a:rPr lang="en-US" dirty="0" smtClean="0">
                <a:latin typeface="Arial" charset="0"/>
                <a:cs typeface="Arial" charset="0"/>
              </a:rPr>
              <a:t>“Audit only firm” for auditors of large PIEs with revenue of more than EUR 1.5 Billion in the EU</a:t>
            </a:r>
          </a:p>
          <a:p>
            <a:pPr marL="1146175" lvl="2" indent="-346075">
              <a:spcBef>
                <a:spcPts val="763"/>
              </a:spcBef>
              <a:buClr>
                <a:schemeClr val="tx1"/>
              </a:buClr>
              <a:buFont typeface="Arial" charset="0"/>
              <a:buChar char="•"/>
            </a:pPr>
            <a:endParaRPr lang="en-US" dirty="0" smtClean="0">
              <a:latin typeface="Arial" charset="0"/>
              <a:cs typeface="Arial" charset="0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Non audit services</a:t>
            </a:r>
            <a:endParaRPr lang="fr-FR" dirty="0"/>
          </a:p>
        </p:txBody>
      </p:sp>
      <p:sp>
        <p:nvSpPr>
          <p:cNvPr id="4" name="Sous-titr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Regulatory developments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9357662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6075" indent="-346075">
              <a:spcBef>
                <a:spcPts val="763"/>
              </a:spcBef>
              <a:buClr>
                <a:schemeClr val="tx1"/>
              </a:buClr>
              <a:buFont typeface="Arial" charset="0"/>
              <a:buChar char="•"/>
            </a:pPr>
            <a:r>
              <a:rPr lang="en-US" dirty="0" smtClean="0">
                <a:latin typeface="Arial" charset="0"/>
                <a:cs typeface="Arial" charset="0"/>
              </a:rPr>
              <a:t>Limitations on fees</a:t>
            </a:r>
          </a:p>
          <a:p>
            <a:pPr marL="746125" lvl="1" indent="-346075">
              <a:spcBef>
                <a:spcPts val="763"/>
              </a:spcBef>
              <a:buClr>
                <a:schemeClr val="tx1"/>
              </a:buClr>
              <a:buFont typeface="Arial" charset="0"/>
              <a:buChar char="•"/>
            </a:pPr>
            <a:r>
              <a:rPr lang="en-US" dirty="0" smtClean="0">
                <a:latin typeface="Arial" charset="0"/>
                <a:cs typeface="Arial" charset="0"/>
              </a:rPr>
              <a:t>Fees from related financial audit services &lt; 10% of the fees of the statutory audit</a:t>
            </a:r>
          </a:p>
          <a:p>
            <a:pPr marL="746125" lvl="1" indent="-346075">
              <a:spcBef>
                <a:spcPts val="763"/>
              </a:spcBef>
              <a:buClr>
                <a:schemeClr val="tx1"/>
              </a:buClr>
              <a:buFont typeface="Arial" charset="0"/>
              <a:buChar char="•"/>
            </a:pPr>
            <a:r>
              <a:rPr lang="en-US" dirty="0" smtClean="0">
                <a:latin typeface="Arial" charset="0"/>
                <a:cs typeface="Arial" charset="0"/>
              </a:rPr>
              <a:t>If total amount of fees received from a client exceed 20% or 15% during 2 consecutive years</a:t>
            </a:r>
          </a:p>
          <a:p>
            <a:pPr marL="1146175" lvl="2" indent="-346075">
              <a:spcBef>
                <a:spcPts val="763"/>
              </a:spcBef>
              <a:buClr>
                <a:schemeClr val="tx1"/>
              </a:buClr>
              <a:buFont typeface="Arial" charset="0"/>
              <a:buChar char="•"/>
            </a:pPr>
            <a:r>
              <a:rPr lang="en-US" dirty="0" smtClean="0">
                <a:latin typeface="Arial" charset="0"/>
                <a:cs typeface="Arial" charset="0"/>
              </a:rPr>
              <a:t>Disclosure to the audit committee</a:t>
            </a:r>
          </a:p>
          <a:p>
            <a:pPr marL="1146175" lvl="2" indent="-346075">
              <a:spcBef>
                <a:spcPts val="763"/>
              </a:spcBef>
              <a:buClr>
                <a:schemeClr val="tx1"/>
              </a:buClr>
              <a:buFont typeface="Arial" charset="0"/>
              <a:buChar char="•"/>
            </a:pPr>
            <a:r>
              <a:rPr lang="en-US" dirty="0" smtClean="0">
                <a:latin typeface="Arial" charset="0"/>
                <a:cs typeface="Arial" charset="0"/>
              </a:rPr>
              <a:t>Information to audit authority that make the decision whether the auditor can continue or not for a period not exceeding 2 years</a:t>
            </a:r>
            <a:endParaRPr lang="en-US" dirty="0">
              <a:latin typeface="Arial" charset="0"/>
              <a:cs typeface="Arial" charset="0"/>
            </a:endParaRPr>
          </a:p>
          <a:p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Fees</a:t>
            </a:r>
            <a:endParaRPr lang="fr-FR" dirty="0"/>
          </a:p>
        </p:txBody>
      </p:sp>
      <p:sp>
        <p:nvSpPr>
          <p:cNvPr id="4" name="Sous-titr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Regulatory developments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949773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Mandatory rotation</a:t>
            </a:r>
          </a:p>
        </p:txBody>
      </p:sp>
      <p:sp>
        <p:nvSpPr>
          <p:cNvPr id="410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Minimum duration of a statutory audit of 2 years</a:t>
            </a:r>
          </a:p>
          <a:p>
            <a:r>
              <a:rPr lang="en-US" dirty="0" smtClean="0"/>
              <a:t>Renewable only once</a:t>
            </a:r>
          </a:p>
          <a:p>
            <a:r>
              <a:rPr lang="en-US" dirty="0" smtClean="0"/>
              <a:t>Maximum duration of the combined 2 engagements : 6 years</a:t>
            </a:r>
          </a:p>
          <a:p>
            <a:pPr lvl="1"/>
            <a:r>
              <a:rPr lang="en-US" dirty="0" smtClean="0"/>
              <a:t>9 years in case of joint audit</a:t>
            </a:r>
          </a:p>
          <a:p>
            <a:r>
              <a:rPr lang="en-US" dirty="0" smtClean="0"/>
              <a:t>In exceptional circumstances, subject to pre approval of the supervisor, extend duration to 8 years</a:t>
            </a:r>
          </a:p>
          <a:p>
            <a:pPr lvl="1"/>
            <a:r>
              <a:rPr lang="en-US" dirty="0" smtClean="0"/>
              <a:t>12 years in case of joint audit</a:t>
            </a:r>
          </a:p>
          <a:p>
            <a:r>
              <a:rPr lang="en-US" dirty="0" smtClean="0"/>
              <a:t>Cooling of period of 4 years</a:t>
            </a:r>
          </a:p>
          <a:p>
            <a:r>
              <a:rPr lang="en-US" dirty="0" smtClean="0"/>
              <a:t>Partner rotation every 7 years with a 3 years cooling off period 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1964889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Record all the breaches to the regulation</a:t>
            </a:r>
          </a:p>
          <a:p>
            <a:r>
              <a:rPr lang="en-US" smtClean="0"/>
              <a:t>When suspected illegal acts :</a:t>
            </a:r>
          </a:p>
          <a:p>
            <a:pPr lvl="1"/>
            <a:r>
              <a:rPr lang="en-US" smtClean="0"/>
              <a:t>Inform the audited entity and invite it to investigate the matter and take measures</a:t>
            </a:r>
          </a:p>
          <a:p>
            <a:pPr lvl="1"/>
            <a:r>
              <a:rPr lang="en-US" smtClean="0"/>
              <a:t>If measures not appropriate, information of the supervisors of PIEs</a:t>
            </a:r>
          </a:p>
          <a:p>
            <a:r>
              <a:rPr lang="en-US" smtClean="0"/>
              <a:t>Confirmation of independence ;</a:t>
            </a:r>
          </a:p>
          <a:p>
            <a:pPr lvl="1"/>
            <a:r>
              <a:rPr lang="en-US" smtClean="0"/>
              <a:t>In the audit report</a:t>
            </a:r>
          </a:p>
          <a:p>
            <a:pPr lvl="1"/>
            <a:r>
              <a:rPr lang="en-US" smtClean="0"/>
              <a:t>To the audit committee</a:t>
            </a:r>
          </a:p>
          <a:p>
            <a:r>
              <a:rPr lang="en-US" smtClean="0"/>
              <a:t>Employment for an audit client</a:t>
            </a:r>
          </a:p>
          <a:p>
            <a:pPr lvl="1"/>
            <a:r>
              <a:rPr lang="en-US" smtClean="0"/>
              <a:t>Cooling off period of 2 years for key audit partners and 1 year for others involved in the audit</a:t>
            </a:r>
          </a:p>
          <a:p>
            <a:endParaRPr lang="en-US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matter</a:t>
            </a:r>
            <a:r>
              <a:rPr lang="fr-FR" dirty="0" smtClean="0"/>
              <a:t> of attention</a:t>
            </a:r>
            <a:endParaRPr lang="fr-FR" dirty="0"/>
          </a:p>
        </p:txBody>
      </p:sp>
      <p:sp>
        <p:nvSpPr>
          <p:cNvPr id="4" name="Sous-titr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Regulatory developments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1352341575"/>
      </p:ext>
    </p:extLst>
  </p:cSld>
  <p:clrMapOvr>
    <a:masterClrMapping/>
  </p:clrMapOvr>
</p:sld>
</file>

<file path=ppt/theme/theme1.xml><?xml version="1.0" encoding="utf-8"?>
<a:theme xmlns:a="http://schemas.openxmlformats.org/drawingml/2006/main" name="IFAC_Powerpoint_template_BLUE RIBBON_IESBA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IFAC_Powerpoint_template_BLUE RIBBON_IESBA</Template>
  <TotalTime>971</TotalTime>
  <Words>478</Words>
  <Application>Microsoft Office PowerPoint</Application>
  <PresentationFormat>Letter Paper (8.5x11 in)</PresentationFormat>
  <Paragraphs>79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IFAC_Powerpoint_template_BLUE RIBBON_IESBA</vt:lpstr>
      <vt:lpstr>Regulatory developments</vt:lpstr>
      <vt:lpstr>Green paper of the European Commission</vt:lpstr>
      <vt:lpstr>What were the objectives?</vt:lpstr>
      <vt:lpstr>Items included in the draft regulation</vt:lpstr>
      <vt:lpstr>Non audit services</vt:lpstr>
      <vt:lpstr>Fees</vt:lpstr>
      <vt:lpstr>Mandatory rotation</vt:lpstr>
      <vt:lpstr>Other matter of attention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X100</dc:creator>
  <cp:lastModifiedBy>X100</cp:lastModifiedBy>
  <cp:revision>7</cp:revision>
  <cp:lastPrinted>2011-09-27T17:54:21Z</cp:lastPrinted>
  <dcterms:created xsi:type="dcterms:W3CDTF">2012-02-10T19:11:35Z</dcterms:created>
  <dcterms:modified xsi:type="dcterms:W3CDTF">2012-02-21T08:45:58Z</dcterms:modified>
</cp:coreProperties>
</file>