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7"/>
  </p:notesMasterIdLst>
  <p:sldIdLst>
    <p:sldId id="267" r:id="rId2"/>
    <p:sldId id="280" r:id="rId3"/>
    <p:sldId id="281" r:id="rId4"/>
    <p:sldId id="283" r:id="rId5"/>
    <p:sldId id="284" r:id="rId6"/>
  </p:sldIdLst>
  <p:sldSz cx="9144000" cy="6858000" type="letter"/>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0" autoAdjust="0"/>
    <p:restoredTop sz="79041" autoAdjust="0"/>
  </p:normalViewPr>
  <p:slideViewPr>
    <p:cSldViewPr showGuides="1">
      <p:cViewPr>
        <p:scale>
          <a:sx n="50" d="100"/>
          <a:sy n="50" d="100"/>
        </p:scale>
        <p:origin x="-1518" y="-462"/>
      </p:cViewPr>
      <p:guideLst>
        <p:guide orient="horz" pos="1991"/>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2/21/2012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ifac.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6858000"/>
          </a:xfrm>
          <a:prstGeom prst="rect">
            <a:avLst/>
          </a:pr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598613"/>
            <a:ext cx="9144000" cy="5256212"/>
          </a:xfrm>
          <a:prstGeom prst="rect">
            <a:avLst/>
          </a:prstGeom>
          <a:gradFill rotWithShape="0">
            <a:gsLst>
              <a:gs pos="0">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6" name="Picture 6" descr="Ribbon_blue_1.25in_width.png"/>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2514600" y="1593850"/>
            <a:ext cx="6629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732421"/>
            <a:ext cx="2058988" cy="5989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676400"/>
            <a:ext cx="4648200" cy="99060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3313113"/>
            <a:ext cx="3060700" cy="1752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4" name="Picture 9" descr="IFAC_Logo_MASTERcolor_092711-CS4.png"/>
          <p:cNvPicPr>
            <a:picLocks noChangeAspect="1"/>
          </p:cNvPicPr>
          <p:nvPr userDrawn="1"/>
        </p:nvPicPr>
        <p:blipFill>
          <a:blip r:embed="rId2"/>
          <a:stretch>
            <a:fillRect/>
          </a:stretch>
        </p:blipFill>
        <p:spPr bwMode="auto">
          <a:xfrm>
            <a:off x="3151870" y="2200324"/>
            <a:ext cx="2946809" cy="8571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userDrawn="1"/>
        </p:nvSpPr>
        <p:spPr>
          <a:xfrm>
            <a:off x="3462103" y="510540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
        <p:nvSpPr>
          <p:cNvPr id="6" name="Rectangle 5"/>
          <p:cNvSpPr>
            <a:spLocks noChangeArrowheads="1"/>
          </p:cNvSpPr>
          <p:nvPr userDrawn="1"/>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 xmlns:p14="http://schemas.microsoft.com/office/powerpoint/2010/main"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791200" cy="641350"/>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600201"/>
            <a:ext cx="5111750" cy="42672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0" y="1600201"/>
            <a:ext cx="3084513" cy="42671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0"/>
            <a:ext cx="8113713" cy="1362075"/>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2906713"/>
            <a:ext cx="8113713" cy="1500187"/>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600200"/>
            <a:ext cx="8458200" cy="4191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descr="Ribbon_blue_top.png"/>
          <p:cNvPicPr>
            <a:picLocks noChangeAspect="1"/>
          </p:cNvPicPr>
          <p:nvPr/>
        </p:nvPicPr>
        <p:blipFill>
          <a:blip r:embed="rId12">
            <a:extLst>
              <a:ext uri="{28A0092B-C50C-407E-A947-70E740481C1C}">
                <a14:useLocalDpi xmlns="" xmlns:a14="http://schemas.microsoft.com/office/drawing/2010/main" val="0"/>
              </a:ext>
            </a:extLst>
          </a:blip>
          <a:srcRect/>
          <a:stretch>
            <a:fillRect/>
          </a:stretch>
        </p:blipFill>
        <p:spPr bwMode="auto">
          <a:xfrm>
            <a:off x="-6350" y="0"/>
            <a:ext cx="9131300" cy="1235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7" name="Rectangle 5"/>
          <p:cNvSpPr>
            <a:spLocks noChangeArrowheads="1"/>
          </p:cNvSpPr>
          <p:nvPr/>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381000"/>
            <a:ext cx="7543800"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1269" name="Rectangle 3"/>
          <p:cNvSpPr>
            <a:spLocks noGrp="1" noChangeArrowheads="1"/>
          </p:cNvSpPr>
          <p:nvPr>
            <p:ph type="body" idx="1"/>
          </p:nvPr>
        </p:nvSpPr>
        <p:spPr bwMode="auto">
          <a:xfrm>
            <a:off x="381000" y="1524000"/>
            <a:ext cx="84582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270" name="Picture 6" descr="IFAC_Logo_MASTERcolor_092711-CS4.png"/>
          <p:cNvPicPr>
            <a:picLocks noChangeAspect="1"/>
          </p:cNvPicPr>
          <p:nvPr/>
        </p:nvPicPr>
        <p:blipFill>
          <a:blip r:embed="rId13"/>
          <a:stretch>
            <a:fillRect/>
          </a:stretch>
        </p:blipFill>
        <p:spPr bwMode="auto">
          <a:xfrm>
            <a:off x="381000" y="6350005"/>
            <a:ext cx="1096963" cy="319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Slide Number Placeholder 3"/>
          <p:cNvSpPr txBox="1">
            <a:spLocks noGrp="1"/>
          </p:cNvSpPr>
          <p:nvPr/>
        </p:nvSpPr>
        <p:spPr bwMode="auto">
          <a:xfrm>
            <a:off x="6424613" y="6432550"/>
            <a:ext cx="2414587" cy="152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Confidential and Proprietary Information</a:t>
            </a:r>
          </a:p>
        </p:txBody>
      </p:sp>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ISA 610 Using the Work of Internal Audit</a:t>
            </a:r>
            <a:endParaRPr lang="en-US" dirty="0">
              <a:latin typeface="Arial" charset="0"/>
            </a:endParaRPr>
          </a:p>
        </p:txBody>
      </p:sp>
      <p:sp>
        <p:nvSpPr>
          <p:cNvPr id="3" name="Subtitle 2"/>
          <p:cNvSpPr>
            <a:spLocks noGrp="1"/>
          </p:cNvSpPr>
          <p:nvPr>
            <p:ph type="subTitle" idx="1"/>
          </p:nvPr>
        </p:nvSpPr>
        <p:spPr/>
        <p:txBody>
          <a:bodyPr/>
          <a:lstStyle/>
          <a:p>
            <a:r>
              <a:rPr lang="en-US" dirty="0" smtClean="0">
                <a:latin typeface="Arial" charset="0"/>
              </a:rPr>
              <a:t>Dublin, February 2012</a:t>
            </a:r>
            <a:endParaRPr lang="en-US" dirty="0">
              <a:latin typeface="Arial"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charset="0"/>
              </a:rPr>
              <a:t>IESBA recommendations:</a:t>
            </a:r>
          </a:p>
          <a:p>
            <a:pPr lvl="1"/>
            <a:r>
              <a:rPr lang="en-CA" dirty="0" smtClean="0"/>
              <a:t>The auditor should be required to communicate to those charged with governance the planned use of direct assistance from internal auditors;</a:t>
            </a:r>
            <a:endParaRPr lang="it-IT" dirty="0" smtClean="0"/>
          </a:p>
          <a:p>
            <a:pPr lvl="1"/>
            <a:r>
              <a:rPr lang="en-CA" dirty="0" smtClean="0"/>
              <a:t>The requirement regarding the prohibition of using direct assistance when there are significant threats to the objectivity of the internal auditor, should be modified to prohibit an auditor from using direct assistance if the threats to objectivity cannot be reduced to an acceptable level. This would be more consistent with the Code which requires a professional accountant to apply safeguards to eliminate or reduce threats to an acceptable level</a:t>
            </a:r>
          </a:p>
          <a:p>
            <a:pPr lvl="1"/>
            <a:r>
              <a:rPr lang="en-CA" dirty="0" smtClean="0"/>
              <a:t>The definition of engagement team should be modified to explicitly scope out internal auditors providing direct assistance; </a:t>
            </a:r>
            <a:endParaRPr lang="it-IT" dirty="0" smtClean="0"/>
          </a:p>
          <a:p>
            <a:pPr lvl="1"/>
            <a:endParaRPr lang="en-US" dirty="0" smtClean="0">
              <a:latin typeface="Arial"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Recap of October 2011 IESBA Meeting</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ISA 610 Using the Work of Internal Auditors</a:t>
            </a:r>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572000"/>
          </a:xfrm>
        </p:spPr>
        <p:txBody>
          <a:bodyPr/>
          <a:lstStyle/>
          <a:p>
            <a:r>
              <a:rPr lang="en-US" dirty="0" smtClean="0">
                <a:latin typeface="Arial" charset="0"/>
              </a:rPr>
              <a:t>Communications with those charged with governance:</a:t>
            </a:r>
          </a:p>
          <a:p>
            <a:pPr lvl="1"/>
            <a:r>
              <a:rPr lang="en-CA" dirty="0" smtClean="0"/>
              <a:t>New Paragraph  31:</a:t>
            </a:r>
          </a:p>
          <a:p>
            <a:pPr lvl="1">
              <a:buNone/>
            </a:pPr>
            <a:r>
              <a:rPr lang="en-CA" dirty="0" smtClean="0"/>
              <a:t>	“The external auditor shall, in communicating with those charged with governance an overview of the planned scope and timing of the audit in</a:t>
            </a:r>
            <a:r>
              <a:rPr lang="en-CA" b="1" dirty="0" smtClean="0"/>
              <a:t> </a:t>
            </a:r>
            <a:r>
              <a:rPr lang="en-CA" dirty="0" smtClean="0"/>
              <a:t>accordance with ISA 260, communicate the nature and extent of the planned use of internal auditors to provide direct assistance so as to reach a mutual understanding that such use is not excessive in the circumstances of the engagement. Ref. A38)</a:t>
            </a:r>
          </a:p>
          <a:p>
            <a:pPr lvl="1"/>
            <a:r>
              <a:rPr lang="en-CA" dirty="0" smtClean="0"/>
              <a:t>New paragraph A38:</a:t>
            </a:r>
          </a:p>
          <a:p>
            <a:pPr lvl="1">
              <a:buNone/>
            </a:pPr>
            <a:r>
              <a:rPr lang="en-CA" dirty="0" smtClean="0"/>
              <a:t>	“Notwithstanding  the direction, supervision and review by the external auditor, excessive use of the internal auditors to provide direct assistance may affect perceptions regarding the independence of the external audit engagement”</a:t>
            </a:r>
            <a:r>
              <a:rPr lang="it-IT" dirty="0" smtClean="0"/>
              <a:t> </a:t>
            </a: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Response of the IAASB </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ISA 610 Using the Work of Internal Auditors</a:t>
            </a:r>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19200"/>
            <a:ext cx="8458200" cy="4953000"/>
          </a:xfrm>
        </p:spPr>
        <p:txBody>
          <a:bodyPr/>
          <a:lstStyle/>
          <a:p>
            <a:r>
              <a:rPr lang="en-US" dirty="0" smtClean="0">
                <a:latin typeface="Arial" charset="0"/>
              </a:rPr>
              <a:t>Threats and safeguards</a:t>
            </a:r>
          </a:p>
          <a:p>
            <a:pPr lvl="1"/>
            <a:r>
              <a:rPr lang="en-GB" dirty="0" smtClean="0"/>
              <a:t>Rather than prohibiting direct assistance when </a:t>
            </a:r>
            <a:r>
              <a:rPr lang="en-CA" dirty="0" smtClean="0"/>
              <a:t>there are </a:t>
            </a:r>
            <a:r>
              <a:rPr lang="en-CA" b="1" i="1" dirty="0" smtClean="0"/>
              <a:t>significant threats to the objectivity of the internal auditor</a:t>
            </a:r>
            <a:r>
              <a:rPr lang="en-CA" dirty="0" smtClean="0"/>
              <a:t>, prohibit an auditor from using direct assistance </a:t>
            </a:r>
            <a:r>
              <a:rPr lang="en-CA" b="1" i="1" dirty="0" smtClean="0"/>
              <a:t>if the threats to objectivity cannot be reduced to an acceptable level</a:t>
            </a:r>
            <a:r>
              <a:rPr lang="en-CA" dirty="0" smtClean="0"/>
              <a:t>. </a:t>
            </a:r>
          </a:p>
          <a:p>
            <a:pPr lvl="1"/>
            <a:r>
              <a:rPr lang="en-CA" dirty="0" smtClean="0">
                <a:latin typeface="Arial" charset="0"/>
              </a:rPr>
              <a:t>The IAASB thought that the current terminology in the draft ISA 610 was more consistent with the terminology used elsewhere in the ISAs and </a:t>
            </a:r>
            <a:r>
              <a:rPr lang="it-IT" dirty="0" err="1" smtClean="0">
                <a:latin typeface="Arial" charset="0"/>
              </a:rPr>
              <a:t>this</a:t>
            </a:r>
            <a:r>
              <a:rPr lang="it-IT" dirty="0" smtClean="0">
                <a:latin typeface="Arial" charset="0"/>
              </a:rPr>
              <a:t> </a:t>
            </a:r>
            <a:r>
              <a:rPr lang="it-IT" dirty="0" err="1" smtClean="0">
                <a:latin typeface="Arial" charset="0"/>
              </a:rPr>
              <a:t>terminology</a:t>
            </a:r>
            <a:r>
              <a:rPr lang="it-IT" dirty="0" smtClean="0">
                <a:latin typeface="Arial" charset="0"/>
              </a:rPr>
              <a:t> </a:t>
            </a:r>
            <a:r>
              <a:rPr lang="it-IT" dirty="0" err="1" smtClean="0">
                <a:latin typeface="Arial" charset="0"/>
              </a:rPr>
              <a:t>achieves</a:t>
            </a:r>
            <a:r>
              <a:rPr lang="it-IT" dirty="0" smtClean="0">
                <a:latin typeface="Arial" charset="0"/>
              </a:rPr>
              <a:t> the </a:t>
            </a:r>
            <a:r>
              <a:rPr lang="it-IT" dirty="0" err="1" smtClean="0">
                <a:latin typeface="Arial" charset="0"/>
              </a:rPr>
              <a:t>same</a:t>
            </a:r>
            <a:r>
              <a:rPr lang="it-IT" dirty="0" smtClean="0">
                <a:latin typeface="Arial" charset="0"/>
              </a:rPr>
              <a:t> </a:t>
            </a:r>
            <a:r>
              <a:rPr lang="it-IT" dirty="0" err="1" smtClean="0">
                <a:latin typeface="Arial" charset="0"/>
              </a:rPr>
              <a:t>objective</a:t>
            </a:r>
            <a:r>
              <a:rPr lang="it-IT" dirty="0" smtClean="0">
                <a:latin typeface="Arial" charset="0"/>
              </a:rPr>
              <a:t>.</a:t>
            </a:r>
          </a:p>
          <a:p>
            <a:pPr lvl="1"/>
            <a:r>
              <a:rPr lang="it-IT" dirty="0" err="1" smtClean="0"/>
              <a:t>For</a:t>
            </a:r>
            <a:r>
              <a:rPr lang="it-IT" dirty="0" smtClean="0"/>
              <a:t> </a:t>
            </a:r>
            <a:r>
              <a:rPr lang="it-IT" dirty="0" err="1" smtClean="0"/>
              <a:t>example</a:t>
            </a:r>
            <a:r>
              <a:rPr lang="it-IT" dirty="0" smtClean="0"/>
              <a:t>:</a:t>
            </a:r>
          </a:p>
          <a:p>
            <a:pPr lvl="2"/>
            <a:r>
              <a:rPr lang="it-IT" dirty="0" smtClean="0"/>
              <a:t>“The </a:t>
            </a:r>
            <a:r>
              <a:rPr lang="it-IT" dirty="0" err="1" smtClean="0"/>
              <a:t>external</a:t>
            </a:r>
            <a:r>
              <a:rPr lang="it-IT" dirty="0" smtClean="0"/>
              <a:t> auditor </a:t>
            </a:r>
            <a:r>
              <a:rPr lang="it-IT" dirty="0" err="1" smtClean="0"/>
              <a:t>shall</a:t>
            </a:r>
            <a:r>
              <a:rPr lang="it-IT" dirty="0" smtClean="0"/>
              <a:t> </a:t>
            </a:r>
            <a:r>
              <a:rPr lang="it-IT" dirty="0" err="1" smtClean="0"/>
              <a:t>not</a:t>
            </a:r>
            <a:r>
              <a:rPr lang="it-IT" dirty="0" smtClean="0"/>
              <a:t> </a:t>
            </a:r>
            <a:r>
              <a:rPr lang="it-IT" dirty="0" err="1" smtClean="0"/>
              <a:t>use</a:t>
            </a:r>
            <a:r>
              <a:rPr lang="it-IT" dirty="0" smtClean="0"/>
              <a:t> the </a:t>
            </a:r>
            <a:r>
              <a:rPr lang="it-IT" dirty="0" err="1" smtClean="0"/>
              <a:t>an</a:t>
            </a:r>
            <a:r>
              <a:rPr lang="it-IT" dirty="0" smtClean="0"/>
              <a:t> </a:t>
            </a:r>
            <a:r>
              <a:rPr lang="it-IT" dirty="0" err="1" smtClean="0"/>
              <a:t>internal</a:t>
            </a:r>
            <a:r>
              <a:rPr lang="it-IT" dirty="0" smtClean="0"/>
              <a:t> auditor </a:t>
            </a:r>
            <a:r>
              <a:rPr lang="it-IT" dirty="0" err="1" smtClean="0"/>
              <a:t>to</a:t>
            </a:r>
            <a:r>
              <a:rPr lang="it-IT" dirty="0" smtClean="0"/>
              <a:t> </a:t>
            </a:r>
            <a:r>
              <a:rPr lang="it-IT" dirty="0" err="1" smtClean="0"/>
              <a:t>provide</a:t>
            </a:r>
            <a:r>
              <a:rPr lang="it-IT" dirty="0" smtClean="0"/>
              <a:t> </a:t>
            </a:r>
            <a:r>
              <a:rPr lang="it-IT" dirty="0" err="1" smtClean="0"/>
              <a:t>direct</a:t>
            </a:r>
            <a:r>
              <a:rPr lang="it-IT" dirty="0" smtClean="0"/>
              <a:t> </a:t>
            </a:r>
            <a:r>
              <a:rPr lang="it-IT" dirty="0" err="1" smtClean="0"/>
              <a:t>assistance</a:t>
            </a:r>
            <a:r>
              <a:rPr lang="it-IT" dirty="0" smtClean="0"/>
              <a:t> </a:t>
            </a:r>
            <a:r>
              <a:rPr lang="it-IT" dirty="0" err="1" smtClean="0"/>
              <a:t>if…there</a:t>
            </a:r>
            <a:r>
              <a:rPr lang="it-IT" dirty="0" smtClean="0"/>
              <a:t> are </a:t>
            </a:r>
            <a:r>
              <a:rPr lang="it-IT" dirty="0" err="1" smtClean="0"/>
              <a:t>significant</a:t>
            </a:r>
            <a:r>
              <a:rPr lang="it-IT" dirty="0" smtClean="0"/>
              <a:t> </a:t>
            </a:r>
            <a:r>
              <a:rPr lang="it-IT" dirty="0" err="1" smtClean="0"/>
              <a:t>threats</a:t>
            </a:r>
            <a:r>
              <a:rPr lang="it-IT" dirty="0" smtClean="0"/>
              <a:t> </a:t>
            </a:r>
            <a:r>
              <a:rPr lang="it-IT" dirty="0" err="1" smtClean="0"/>
              <a:t>to</a:t>
            </a:r>
            <a:r>
              <a:rPr lang="it-IT" dirty="0" smtClean="0"/>
              <a:t> the </a:t>
            </a:r>
            <a:r>
              <a:rPr lang="it-IT" dirty="0" err="1" smtClean="0"/>
              <a:t>objectivity</a:t>
            </a:r>
            <a:r>
              <a:rPr lang="it-IT" dirty="0" smtClean="0"/>
              <a:t> </a:t>
            </a:r>
            <a:r>
              <a:rPr lang="it-IT" dirty="0" err="1" smtClean="0"/>
              <a:t>of</a:t>
            </a:r>
            <a:r>
              <a:rPr lang="it-IT" dirty="0" smtClean="0"/>
              <a:t> the </a:t>
            </a:r>
            <a:r>
              <a:rPr lang="it-IT" dirty="0" err="1" smtClean="0"/>
              <a:t>intrenal</a:t>
            </a:r>
            <a:r>
              <a:rPr lang="it-IT" dirty="0" smtClean="0"/>
              <a:t> auditor” para 28</a:t>
            </a:r>
          </a:p>
          <a:p>
            <a:pPr lvl="2"/>
            <a:r>
              <a:rPr lang="it-IT" dirty="0" smtClean="0"/>
              <a:t>“</a:t>
            </a:r>
            <a:r>
              <a:rPr lang="en-US" dirty="0" smtClean="0"/>
              <a:t>In determining the nature and extent of work that may be assigned to internal auditors and the nature, timing and extent of direction, supervision and review that is appropriate in the circumstances, the external auditor shall consider…the</a:t>
            </a:r>
            <a:r>
              <a:rPr lang="en-CA" dirty="0" smtClean="0"/>
              <a:t> external auditor’s evaluation of the existence and significance of threats to the objectivity...” </a:t>
            </a:r>
            <a:r>
              <a:rPr lang="en-CA" dirty="0" err="1" smtClean="0"/>
              <a:t>para</a:t>
            </a:r>
            <a:r>
              <a:rPr lang="en-CA" dirty="0" smtClean="0"/>
              <a:t> 29</a:t>
            </a:r>
            <a:endParaRPr lang="it-IT" dirty="0" smtClean="0"/>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Response of the IAASB</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ISA 610 Using the Work of Internal Auditors</a:t>
            </a:r>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19200"/>
            <a:ext cx="8458200" cy="4953000"/>
          </a:xfrm>
        </p:spPr>
        <p:txBody>
          <a:bodyPr/>
          <a:lstStyle/>
          <a:p>
            <a:r>
              <a:rPr lang="it-IT" dirty="0" err="1" smtClean="0"/>
              <a:t>Proposed</a:t>
            </a:r>
            <a:r>
              <a:rPr lang="it-IT" dirty="0" smtClean="0"/>
              <a:t> </a:t>
            </a:r>
            <a:r>
              <a:rPr lang="it-IT" dirty="0" err="1" smtClean="0"/>
              <a:t>new</a:t>
            </a:r>
            <a:r>
              <a:rPr lang="it-IT" dirty="0" smtClean="0"/>
              <a:t> </a:t>
            </a:r>
            <a:r>
              <a:rPr lang="it-IT" dirty="0" err="1" smtClean="0"/>
              <a:t>definition</a:t>
            </a:r>
            <a:r>
              <a:rPr lang="it-IT" dirty="0" smtClean="0"/>
              <a:t> in the Code:</a:t>
            </a:r>
          </a:p>
          <a:p>
            <a:pPr>
              <a:buNone/>
            </a:pPr>
            <a:r>
              <a:rPr lang="en-CA" dirty="0" smtClean="0"/>
              <a:t>	</a:t>
            </a:r>
          </a:p>
          <a:p>
            <a:pPr>
              <a:buNone/>
            </a:pPr>
            <a:r>
              <a:rPr lang="en-CA" dirty="0" smtClean="0"/>
              <a:t>	</a:t>
            </a:r>
            <a:r>
              <a:rPr lang="en-CA" dirty="0" smtClean="0"/>
              <a:t>“</a:t>
            </a:r>
            <a:r>
              <a:rPr lang="en-CA" dirty="0" smtClean="0"/>
              <a:t>All partners and staff performing the engagement, and any individuals engaged by the firm or a network firm who perform procedures on the engagement. This excludes external experts engaged by the firm or a network firm </a:t>
            </a:r>
            <a:r>
              <a:rPr lang="en-CA" u="sng" dirty="0" smtClean="0"/>
              <a:t>and internal auditors providing direct assistance on the engagement</a:t>
            </a:r>
            <a:r>
              <a:rPr lang="en-CA" dirty="0" smtClean="0"/>
              <a:t>.”</a:t>
            </a:r>
            <a:endParaRPr lang="it-IT" dirty="0" smtClean="0"/>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Change to the Definition of Engagement Team</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4191000" cy="228600"/>
          </a:xfrm>
        </p:spPr>
        <p:txBody>
          <a:bodyPr/>
          <a:lstStyle/>
          <a:p>
            <a:r>
              <a:rPr lang="en-US" dirty="0" smtClean="0">
                <a:latin typeface="Arial" charset="0"/>
              </a:rPr>
              <a:t>ISA 610 Using the Work of Internal Auditors</a:t>
            </a:r>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414131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BLUE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IFAC_Powerpoint_template_BLUE RIBBON_IESBA</Template>
  <TotalTime>352</TotalTime>
  <Words>362</Words>
  <Application>Microsoft Office PowerPoint</Application>
  <PresentationFormat>Letter Paper (8.5x11 in)</PresentationFormat>
  <Paragraphs>32</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IFAC_Powerpoint_template_BLUE RIBBON_IESBA</vt:lpstr>
      <vt:lpstr>ISA 610 Using the Work of Internal Audit</vt:lpstr>
      <vt:lpstr>Recap of October 2011 IESBA Meeting </vt:lpstr>
      <vt:lpstr>Response of the IAASB  </vt:lpstr>
      <vt:lpstr>Response of the IAASB </vt:lpstr>
      <vt:lpstr>Change to the Definition of Engagement Team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X100</dc:creator>
  <cp:lastModifiedBy>Robert Franchini</cp:lastModifiedBy>
  <cp:revision>28</cp:revision>
  <cp:lastPrinted>2011-09-27T17:54:21Z</cp:lastPrinted>
  <dcterms:created xsi:type="dcterms:W3CDTF">2012-02-10T19:11:35Z</dcterms:created>
  <dcterms:modified xsi:type="dcterms:W3CDTF">2012-02-21T08:56:03Z</dcterms:modified>
</cp:coreProperties>
</file>