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11"/>
  </p:notesMasterIdLst>
  <p:sldIdLst>
    <p:sldId id="267" r:id="rId2"/>
    <p:sldId id="280" r:id="rId3"/>
    <p:sldId id="281" r:id="rId4"/>
    <p:sldId id="282" r:id="rId5"/>
    <p:sldId id="283" r:id="rId6"/>
    <p:sldId id="287" r:id="rId7"/>
    <p:sldId id="284" r:id="rId8"/>
    <p:sldId id="285" r:id="rId9"/>
    <p:sldId id="286" r:id="rId10"/>
  </p:sldIdLst>
  <p:sldSz cx="9144000" cy="6858000" type="letter"/>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0" autoAdjust="0"/>
    <p:restoredTop sz="79041" autoAdjust="0"/>
  </p:normalViewPr>
  <p:slideViewPr>
    <p:cSldViewPr showGuides="1">
      <p:cViewPr>
        <p:scale>
          <a:sx n="50" d="100"/>
          <a:sy n="50" d="100"/>
        </p:scale>
        <p:origin x="-1518" y="-462"/>
      </p:cViewPr>
      <p:guideLst>
        <p:guide orient="horz" pos="1991"/>
        <p:guide pos="26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2/20/2012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xmlns=""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buFont typeface="Arial" pitchFamily="34" charset="0"/>
              <a:buNone/>
            </a:pPr>
            <a:endParaRPr lang="en-US" baseline="0" dirty="0" smtClean="0">
              <a:latin typeface="Calibri" charset="0"/>
              <a:ea typeface="ＭＳ Ｐゴシック" charset="0"/>
              <a:cs typeface="ＭＳ Ｐゴシック" charset="0"/>
            </a:endParaRPr>
          </a:p>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Points to mention:</a:t>
            </a:r>
          </a:p>
          <a:p>
            <a:pPr eaLnBrk="1" hangingPunct="1">
              <a:spcBef>
                <a:spcPct val="0"/>
              </a:spcBef>
            </a:pPr>
            <a:endParaRPr lang="en-US" dirty="0" smtClean="0">
              <a:latin typeface="Calibri" charset="0"/>
              <a:ea typeface="ＭＳ Ｐゴシック" charset="0"/>
              <a:cs typeface="ＭＳ Ｐゴシック" charset="0"/>
            </a:endParaRPr>
          </a:p>
          <a:p>
            <a:pPr lvl="1" eaLnBrk="1" hangingPunct="1">
              <a:spcBef>
                <a:spcPct val="0"/>
              </a:spcBef>
            </a:pPr>
            <a:r>
              <a:rPr lang="en-US" dirty="0" smtClean="0">
                <a:latin typeface="Calibri" charset="0"/>
                <a:ea typeface="ＭＳ Ｐゴシック" charset="0"/>
                <a:cs typeface="ＭＳ Ｐゴシック" charset="0"/>
              </a:rPr>
              <a:t>Majority of CAG supported a requirement for</a:t>
            </a:r>
            <a:r>
              <a:rPr lang="en-US" baseline="0" dirty="0" smtClean="0">
                <a:latin typeface="Calibri" charset="0"/>
                <a:ea typeface="ＭＳ Ｐゴシック" charset="0"/>
                <a:cs typeface="ＭＳ Ｐゴシック" charset="0"/>
              </a:rPr>
              <a:t> all categories</a:t>
            </a: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r>
              <a:rPr lang="en-US" baseline="0" dirty="0" smtClean="0">
                <a:latin typeface="Calibri" charset="0"/>
                <a:ea typeface="ＭＳ Ｐゴシック" charset="0"/>
                <a:cs typeface="ＭＳ Ｐゴシック" charset="0"/>
              </a:rPr>
              <a:t>Discussion centered on requirement.  We did not get round to serious discussion on other areas of the Code although some points were made.  Note that further changes have been made to existing sections of the Code.</a:t>
            </a: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endParaRPr lang="en-US" baseline="0" dirty="0" smtClean="0">
              <a:latin typeface="Calibri" charset="0"/>
              <a:ea typeface="ＭＳ Ｐゴシック" charset="0"/>
              <a:cs typeface="ＭＳ Ｐゴシック" charset="0"/>
            </a:endParaRPr>
          </a:p>
          <a:p>
            <a:pPr lvl="1" eaLnBrk="1" hangingPunct="1">
              <a:spcBef>
                <a:spcPct val="0"/>
              </a:spcBef>
            </a:pPr>
            <a:r>
              <a:rPr lang="en-US" baseline="0" dirty="0" smtClean="0">
                <a:latin typeface="Calibri" charset="0"/>
                <a:ea typeface="ＭＳ Ｐゴシック" charset="0"/>
                <a:cs typeface="ＭＳ Ｐゴシック" charset="0"/>
              </a:rPr>
              <a:t> </a:t>
            </a: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3</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Points to note:</a:t>
            </a:r>
          </a:p>
          <a:p>
            <a:pPr eaLnBrk="1" hangingPunct="1">
              <a:spcBef>
                <a:spcPct val="0"/>
              </a:spcBef>
            </a:pPr>
            <a:endParaRPr lang="en-US" dirty="0" smtClean="0">
              <a:latin typeface="Calibri" charset="0"/>
              <a:ea typeface="ＭＳ Ｐゴシック" charset="0"/>
              <a:cs typeface="ＭＳ Ｐゴシック" charset="0"/>
            </a:endParaRPr>
          </a:p>
          <a:p>
            <a:pPr eaLnBrk="1" hangingPunct="1">
              <a:spcBef>
                <a:spcPct val="0"/>
              </a:spcBef>
            </a:pPr>
            <a:r>
              <a:rPr lang="en-US" dirty="0" smtClean="0">
                <a:latin typeface="Calibri" charset="0"/>
                <a:ea typeface="ＭＳ Ｐゴシック" charset="0"/>
                <a:cs typeface="ＭＳ Ｐゴシック" charset="0"/>
              </a:rPr>
              <a:t>	</a:t>
            </a: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4</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5</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6</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Points to note:</a:t>
            </a:r>
          </a:p>
          <a:p>
            <a:pPr eaLnBrk="1" hangingPunct="1">
              <a:spcBef>
                <a:spcPct val="0"/>
              </a:spcBef>
            </a:pPr>
            <a:endParaRPr lang="en-US" dirty="0" smtClean="0">
              <a:latin typeface="Calibri" charset="0"/>
              <a:ea typeface="ＭＳ Ｐゴシック" charset="0"/>
              <a:cs typeface="ＭＳ Ｐゴシック" charset="0"/>
            </a:endParaRPr>
          </a:p>
          <a:p>
            <a:pPr eaLnBrk="1" hangingPunct="1">
              <a:spcBef>
                <a:spcPct val="0"/>
              </a:spcBef>
            </a:pPr>
            <a:r>
              <a:rPr lang="en-US" dirty="0" smtClean="0">
                <a:latin typeface="Calibri" charset="0"/>
                <a:ea typeface="ＭＳ Ｐゴシック" charset="0"/>
                <a:cs typeface="ＭＳ Ｐゴシック" charset="0"/>
              </a:rPr>
              <a:t>	Deletion of fraud,</a:t>
            </a:r>
            <a:r>
              <a:rPr lang="en-US" baseline="0" dirty="0" smtClean="0">
                <a:latin typeface="Calibri" charset="0"/>
                <a:ea typeface="ＭＳ Ｐゴシック" charset="0"/>
                <a:cs typeface="ＭＳ Ｐゴシック" charset="0"/>
              </a:rPr>
              <a:t> bribery and insider trading as it did not seem appropriate to assume that such matters were in the expertise of the PA.  The scope of the expertise is that of the PA </a:t>
            </a:r>
            <a:r>
              <a:rPr lang="en-US" baseline="0" smtClean="0">
                <a:latin typeface="Calibri" charset="0"/>
                <a:ea typeface="ＭＳ Ｐゴシック" charset="0"/>
                <a:cs typeface="ＭＳ Ｐゴシック" charset="0"/>
              </a:rPr>
              <a:t>in question.</a:t>
            </a: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7</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Not discussed in</a:t>
            </a:r>
            <a:r>
              <a:rPr lang="en-US" baseline="0" dirty="0" smtClean="0">
                <a:latin typeface="Calibri" charset="0"/>
                <a:ea typeface="ＭＳ Ｐゴシック" charset="0"/>
                <a:cs typeface="ＭＳ Ｐゴシック" charset="0"/>
              </a:rPr>
              <a:t> October meeting due to time.  </a:t>
            </a: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8</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ea typeface="ＭＳ Ｐゴシック" charset="0"/>
                <a:cs typeface="ＭＳ Ｐゴシック" charset="0"/>
              </a:rPr>
              <a:t>Not discussed in</a:t>
            </a:r>
            <a:r>
              <a:rPr lang="en-US" baseline="0" dirty="0" smtClean="0">
                <a:latin typeface="Calibri" charset="0"/>
                <a:ea typeface="ＭＳ Ｐゴシック" charset="0"/>
                <a:cs typeface="ＭＳ Ｐゴシック" charset="0"/>
              </a:rPr>
              <a:t> October meeting due to time.  </a:t>
            </a: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9</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ifac.org/"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6858000"/>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 name="Rectangle 5"/>
          <p:cNvSpPr>
            <a:spLocks noChangeArrowheads="1"/>
          </p:cNvSpPr>
          <p:nvPr userDrawn="1"/>
        </p:nvSpPr>
        <p:spPr bwMode="auto">
          <a:xfrm>
            <a:off x="0" y="1598613"/>
            <a:ext cx="9144000" cy="5256212"/>
          </a:xfrm>
          <a:prstGeom prst="rect">
            <a:avLst/>
          </a:prstGeom>
          <a:gradFill rotWithShape="0">
            <a:gsLst>
              <a:gs pos="0">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6" name="Picture 6" descr="Ribbon_blue_1.25in_width.png"/>
          <p:cNvPicPr>
            <a:picLocks noChangeAspect="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2514600" y="1593850"/>
            <a:ext cx="6629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9" descr="IFAC_Logo_MASTERcolor_092711-CS4.png"/>
          <p:cNvPicPr>
            <a:picLocks noChangeAspect="1"/>
          </p:cNvPicPr>
          <p:nvPr userDrawn="1"/>
        </p:nvPicPr>
        <p:blipFill>
          <a:blip r:embed="rId3"/>
          <a:stretch>
            <a:fillRect/>
          </a:stretch>
        </p:blipFill>
        <p:spPr bwMode="auto">
          <a:xfrm>
            <a:off x="304800" y="732421"/>
            <a:ext cx="2058988" cy="5989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4267200" y="1676400"/>
            <a:ext cx="4648200" cy="99060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3313113"/>
            <a:ext cx="3060700" cy="1752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3563081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4" name="Picture 9" descr="IFAC_Logo_MASTERcolor_092711-CS4.png"/>
          <p:cNvPicPr>
            <a:picLocks noChangeAspect="1"/>
          </p:cNvPicPr>
          <p:nvPr userDrawn="1"/>
        </p:nvPicPr>
        <p:blipFill>
          <a:blip r:embed="rId2"/>
          <a:stretch>
            <a:fillRect/>
          </a:stretch>
        </p:blipFill>
        <p:spPr bwMode="auto">
          <a:xfrm>
            <a:off x="3151870" y="2200324"/>
            <a:ext cx="2946809" cy="8571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4"/>
          <p:cNvSpPr txBox="1"/>
          <p:nvPr userDrawn="1"/>
        </p:nvSpPr>
        <p:spPr>
          <a:xfrm>
            <a:off x="3462103" y="510540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
        <p:nvSpPr>
          <p:cNvPr id="6" name="Rectangle 5"/>
          <p:cNvSpPr>
            <a:spLocks noChangeArrowheads="1"/>
          </p:cNvSpPr>
          <p:nvPr userDrawn="1"/>
        </p:nvSpPr>
        <p:spPr bwMode="auto">
          <a:xfrm flipH="1">
            <a:off x="381000" y="6096000"/>
            <a:ext cx="8763000" cy="46038"/>
          </a:xfrm>
          <a:prstGeom prst="rect">
            <a:avLst/>
          </a:prstGeom>
          <a:gradFill rotWithShape="1">
            <a:gsLst>
              <a:gs pos="0">
                <a:srgbClr val="1A276D"/>
              </a:gs>
              <a:gs pos="999">
                <a:srgbClr val="1A276D"/>
              </a:gs>
              <a:gs pos="100000">
                <a:srgbClr val="2D8EC2"/>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Tree>
    <p:extLst>
      <p:ext uri="{BB962C8B-B14F-4D97-AF65-F5344CB8AC3E}">
        <p14:creationId xmlns:p14="http://schemas.microsoft.com/office/powerpoint/2010/main" xmlns="" val="3412911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381000" y="457200"/>
            <a:ext cx="7543800" cy="533400"/>
          </a:xfrm>
        </p:spPr>
        <p:txBody>
          <a:bodyPr/>
          <a:lstStyle/>
          <a:p>
            <a:r>
              <a:rPr lang="en-US" smtClean="0"/>
              <a:t>Click to edit Master title style</a:t>
            </a:r>
            <a:endParaRPr lang="en-US" dirty="0"/>
          </a:p>
        </p:txBody>
      </p:sp>
      <p:sp>
        <p:nvSpPr>
          <p:cNvPr id="9" name="Subtitle 2"/>
          <p:cNvSpPr>
            <a:spLocks noGrp="1"/>
          </p:cNvSpPr>
          <p:nvPr>
            <p:ph type="subTitle" idx="10"/>
          </p:nvPr>
        </p:nvSpPr>
        <p:spPr>
          <a:xfrm>
            <a:off x="381000" y="152400"/>
            <a:ext cx="2667000" cy="228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3346475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791200" cy="641350"/>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600201"/>
            <a:ext cx="5111750" cy="4267200"/>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0" y="1600201"/>
            <a:ext cx="3084513" cy="42671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0" y="4406900"/>
            <a:ext cx="8113713" cy="1362075"/>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0" y="2906713"/>
            <a:ext cx="8113713" cy="1500187"/>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3333027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981200"/>
            <a:ext cx="4114800" cy="41148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7100" y="1981200"/>
            <a:ext cx="4114800" cy="41148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53340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52400"/>
            <a:ext cx="2667000" cy="228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73328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53340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52400"/>
            <a:ext cx="2667000" cy="22860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2300490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37911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600200"/>
            <a:ext cx="8458200" cy="4191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xmlns="" val="34129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descr="Ribbon_blue_top.png"/>
          <p:cNvPicPr>
            <a:picLocks noChangeAspect="1"/>
          </p:cNvPicPr>
          <p:nvPr/>
        </p:nvPicPr>
        <p:blipFill>
          <a:blip r:embed="rId12">
            <a:extLst>
              <a:ext uri="{28A0092B-C50C-407E-A947-70E740481C1C}">
                <a14:useLocalDpi xmlns:a14="http://schemas.microsoft.com/office/drawing/2010/main" xmlns="" val="0"/>
              </a:ext>
            </a:extLst>
          </a:blip>
          <a:srcRect/>
          <a:stretch>
            <a:fillRect/>
          </a:stretch>
        </p:blipFill>
        <p:spPr bwMode="auto">
          <a:xfrm>
            <a:off x="-6350" y="0"/>
            <a:ext cx="9131300" cy="1235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67" name="Rectangle 5"/>
          <p:cNvSpPr>
            <a:spLocks noChangeArrowheads="1"/>
          </p:cNvSpPr>
          <p:nvPr/>
        </p:nvSpPr>
        <p:spPr bwMode="auto">
          <a:xfrm flipH="1">
            <a:off x="381000" y="6096000"/>
            <a:ext cx="8763000" cy="46038"/>
          </a:xfrm>
          <a:prstGeom prst="rect">
            <a:avLst/>
          </a:prstGeom>
          <a:gradFill rotWithShape="1">
            <a:gsLst>
              <a:gs pos="0">
                <a:srgbClr val="1A276D"/>
              </a:gs>
              <a:gs pos="999">
                <a:srgbClr val="1A276D"/>
              </a:gs>
              <a:gs pos="100000">
                <a:srgbClr val="2D8EC2"/>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381000"/>
            <a:ext cx="75438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a:p>
        </p:txBody>
      </p:sp>
      <p:sp>
        <p:nvSpPr>
          <p:cNvPr id="11269" name="Rectangle 3"/>
          <p:cNvSpPr>
            <a:spLocks noGrp="1" noChangeArrowheads="1"/>
          </p:cNvSpPr>
          <p:nvPr>
            <p:ph type="body" idx="1"/>
          </p:nvPr>
        </p:nvSpPr>
        <p:spPr bwMode="auto">
          <a:xfrm>
            <a:off x="381000" y="1524000"/>
            <a:ext cx="84582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1270" name="Picture 6" descr="IFAC_Logo_MASTERcolor_092711-CS4.png"/>
          <p:cNvPicPr>
            <a:picLocks noChangeAspect="1"/>
          </p:cNvPicPr>
          <p:nvPr/>
        </p:nvPicPr>
        <p:blipFill>
          <a:blip r:embed="rId13"/>
          <a:stretch>
            <a:fillRect/>
          </a:stretch>
        </p:blipFill>
        <p:spPr bwMode="auto">
          <a:xfrm>
            <a:off x="381000" y="6350005"/>
            <a:ext cx="1096963" cy="3190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lide Number Placeholder 3"/>
          <p:cNvSpPr txBox="1">
            <a:spLocks noGrp="1"/>
          </p:cNvSpPr>
          <p:nvPr/>
        </p:nvSpPr>
        <p:spPr bwMode="auto">
          <a:xfrm>
            <a:off x="6424613" y="6432550"/>
            <a:ext cx="2414587"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Confidential and Proprietary Information</a:t>
            </a:r>
          </a:p>
        </p:txBody>
      </p:sp>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smtClean="0">
                <a:latin typeface="Arial" charset="0"/>
              </a:rPr>
              <a:t>Responding to Suspected Illegal Acts</a:t>
            </a:r>
            <a:endParaRPr lang="en-US" dirty="0">
              <a:latin typeface="Arial" charset="0"/>
            </a:endParaRPr>
          </a:p>
        </p:txBody>
      </p:sp>
      <p:sp>
        <p:nvSpPr>
          <p:cNvPr id="3" name="Subtitle 2"/>
          <p:cNvSpPr>
            <a:spLocks noGrp="1"/>
          </p:cNvSpPr>
          <p:nvPr>
            <p:ph type="subTitle" idx="1"/>
          </p:nvPr>
        </p:nvSpPr>
        <p:spPr/>
        <p:txBody>
          <a:bodyPr/>
          <a:lstStyle/>
          <a:p>
            <a:r>
              <a:rPr lang="en-US" dirty="0" smtClean="0">
                <a:latin typeface="Arial" charset="0"/>
              </a:rPr>
              <a:t>Dublin, February 2012</a:t>
            </a:r>
            <a:endParaRPr lang="en-US" dirty="0">
              <a:latin typeface="Arial" charset="0"/>
            </a:endParaRP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524000"/>
            <a:ext cx="8458200" cy="4572000"/>
          </a:xfrm>
        </p:spPr>
        <p:txBody>
          <a:bodyPr/>
          <a:lstStyle/>
          <a:p>
            <a:r>
              <a:rPr lang="en-US" dirty="0" smtClean="0">
                <a:latin typeface="Arial" charset="0"/>
              </a:rPr>
              <a:t>Task Force Proposal in October Meeting</a:t>
            </a:r>
            <a:endParaRPr lang="en-US" dirty="0">
              <a:latin typeface="Arial" charset="0"/>
            </a:endParaRPr>
          </a:p>
          <a:p>
            <a:pPr lvl="1"/>
            <a:r>
              <a:rPr lang="en-US" dirty="0" smtClean="0">
                <a:latin typeface="Arial" pitchFamily="34" charset="0"/>
                <a:cs typeface="Arial" pitchFamily="34" charset="0"/>
              </a:rPr>
              <a:t>Report internally and escalate if response not appropriate</a:t>
            </a:r>
          </a:p>
          <a:p>
            <a:pPr lvl="1"/>
            <a:r>
              <a:rPr lang="en-US" dirty="0" smtClean="0">
                <a:latin typeface="Arial" pitchFamily="34" charset="0"/>
                <a:cs typeface="Arial" pitchFamily="34" charset="0"/>
              </a:rPr>
              <a:t>Responsibility to report to appropriate authority if entity has not appropriately addressed the matter and, in the judgment of the professional accountant it is in the public interest to disclose to an authority</a:t>
            </a:r>
          </a:p>
          <a:p>
            <a:pPr lvl="1"/>
            <a:r>
              <a:rPr lang="en-US" dirty="0" smtClean="0">
                <a:latin typeface="Arial" pitchFamily="34" charset="0"/>
                <a:cs typeface="Arial" pitchFamily="34" charset="0"/>
              </a:rPr>
              <a:t>Matters reportable to an appropriate authority are those that (</a:t>
            </a:r>
            <a:r>
              <a:rPr lang="en-US" dirty="0" err="1" smtClean="0">
                <a:latin typeface="Arial" pitchFamily="34" charset="0"/>
                <a:cs typeface="Arial" pitchFamily="34" charset="0"/>
              </a:rPr>
              <a:t>i</a:t>
            </a:r>
            <a:r>
              <a:rPr lang="en-US" dirty="0" smtClean="0">
                <a:latin typeface="Arial" pitchFamily="34" charset="0"/>
                <a:cs typeface="Arial" pitchFamily="34" charset="0"/>
              </a:rPr>
              <a:t>) affect financial reporting or (ii) are within the expertise of the professional accountant</a:t>
            </a:r>
          </a:p>
          <a:p>
            <a:pPr lvl="1"/>
            <a:r>
              <a:rPr lang="en-US" dirty="0" smtClean="0">
                <a:latin typeface="Arial" pitchFamily="34" charset="0"/>
                <a:cs typeface="Arial" pitchFamily="34" charset="0"/>
              </a:rPr>
              <a:t>In determining whether disclosure is in the public interest the professional accountant shall consider  “</a:t>
            </a:r>
            <a:r>
              <a:rPr lang="en-US" i="1" dirty="0" smtClean="0">
                <a:latin typeface="Arial" pitchFamily="34" charset="0"/>
                <a:cs typeface="Arial" pitchFamily="34" charset="0"/>
              </a:rPr>
              <a:t>whether a reasonable and informed third party, weighing all the specific facts and circumstances, would be likely to conclude that the suspected illegal act is of such consequence that disclosure would be in the public interest</a:t>
            </a:r>
            <a:r>
              <a:rPr lang="en-US" dirty="0" smtClean="0">
                <a:latin typeface="Arial" pitchFamily="34" charset="0"/>
                <a:cs typeface="Arial" pitchFamily="34" charset="0"/>
              </a:rPr>
              <a:t>”</a:t>
            </a: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Recap of October 2011 Meeting</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3124200" cy="228600"/>
          </a:xfrm>
        </p:spPr>
        <p:txBody>
          <a:bodyPr/>
          <a:lstStyle/>
          <a:p>
            <a:r>
              <a:rPr lang="en-US" dirty="0" smtClean="0">
                <a:latin typeface="Arial" charset="0"/>
              </a:rPr>
              <a:t>Responding to Suspected Illegal Acts</a:t>
            </a:r>
            <a:endParaRPr lang="en-US" dirty="0">
              <a:latin typeface="Arial" charset="0"/>
            </a:endParaRPr>
          </a:p>
          <a:p>
            <a:endParaRPr lang="en-US" dirty="0">
              <a:latin typeface="Arial" charset="0"/>
            </a:endParaRPr>
          </a:p>
        </p:txBody>
      </p:sp>
    </p:spTree>
    <p:extLst>
      <p:ext uri="{BB962C8B-B14F-4D97-AF65-F5344CB8AC3E}">
        <p14:creationId xmlns:p14="http://schemas.microsoft.com/office/powerpoint/2010/main" xmlns="" val="24141312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524000"/>
            <a:ext cx="8458200" cy="4572000"/>
          </a:xfrm>
        </p:spPr>
        <p:txBody>
          <a:bodyPr/>
          <a:lstStyle/>
          <a:p>
            <a:r>
              <a:rPr lang="en-US" dirty="0" smtClean="0">
                <a:latin typeface="Arial" charset="0"/>
              </a:rPr>
              <a:t>General support expressed for the approach adopted</a:t>
            </a:r>
          </a:p>
          <a:p>
            <a:r>
              <a:rPr lang="en-US" dirty="0" smtClean="0">
                <a:latin typeface="Arial" charset="0"/>
              </a:rPr>
              <a:t>However, the Board unable to reach a consensus on “responsibility” versus “right”</a:t>
            </a:r>
            <a:endParaRPr lang="en-US" dirty="0" smtClean="0">
              <a:solidFill>
                <a:schemeClr val="tx2">
                  <a:lumMod val="75000"/>
                  <a:lumOff val="25000"/>
                </a:schemeClr>
              </a:solidFill>
              <a:latin typeface="Arial" charset="0"/>
            </a:endParaRPr>
          </a:p>
          <a:p>
            <a:r>
              <a:rPr lang="en-US" dirty="0" smtClean="0">
                <a:solidFill>
                  <a:schemeClr val="tx2">
                    <a:lumMod val="75000"/>
                    <a:lumOff val="25000"/>
                  </a:schemeClr>
                </a:solidFill>
                <a:latin typeface="Arial" pitchFamily="34" charset="0"/>
                <a:cs typeface="Arial" pitchFamily="34" charset="0"/>
              </a:rPr>
              <a:t>Task Force was asked to develop wording to convey a “robust right”</a:t>
            </a: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Recap of October 2011 Meeting</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5" name="Subtitle 4"/>
          <p:cNvSpPr>
            <a:spLocks noGrp="1"/>
          </p:cNvSpPr>
          <p:nvPr>
            <p:ph type="subTitle" idx="10"/>
          </p:nvPr>
        </p:nvSpPr>
        <p:spPr>
          <a:xfrm>
            <a:off x="381000" y="152400"/>
            <a:ext cx="3657600" cy="228600"/>
          </a:xfrm>
        </p:spPr>
        <p:txBody>
          <a:bodyPr/>
          <a:lstStyle/>
          <a:p>
            <a:r>
              <a:rPr lang="en-US" dirty="0" smtClean="0">
                <a:latin typeface="Arial" charset="0"/>
              </a:rPr>
              <a:t>Responding to Suspected Illegal Acts</a:t>
            </a:r>
          </a:p>
          <a:p>
            <a:endParaRPr lang="it-IT" dirty="0"/>
          </a:p>
        </p:txBody>
      </p:sp>
    </p:spTree>
    <p:extLst>
      <p:ext uri="{BB962C8B-B14F-4D97-AF65-F5344CB8AC3E}">
        <p14:creationId xmlns:p14="http://schemas.microsoft.com/office/powerpoint/2010/main" xmlns="" val="24141312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524000"/>
            <a:ext cx="8458200" cy="4572000"/>
          </a:xfrm>
        </p:spPr>
        <p:txBody>
          <a:bodyPr/>
          <a:lstStyle/>
          <a:p>
            <a:r>
              <a:rPr lang="en-US" dirty="0" smtClean="0">
                <a:latin typeface="Arial" pitchFamily="34" charset="0"/>
                <a:cs typeface="Arial" pitchFamily="34" charset="0"/>
              </a:rPr>
              <a:t>Develop two alternative approaches:</a:t>
            </a:r>
          </a:p>
          <a:p>
            <a:pPr lvl="1"/>
            <a:r>
              <a:rPr lang="en-US" dirty="0" smtClean="0">
                <a:latin typeface="Arial" pitchFamily="34" charset="0"/>
                <a:cs typeface="Arial" pitchFamily="34" charset="0"/>
              </a:rPr>
              <a:t>Robust right to disclose</a:t>
            </a:r>
          </a:p>
          <a:p>
            <a:pPr lvl="1"/>
            <a:r>
              <a:rPr lang="en-US" dirty="0" smtClean="0">
                <a:latin typeface="Arial" pitchFamily="34" charset="0"/>
                <a:cs typeface="Arial" pitchFamily="34" charset="0"/>
              </a:rPr>
              <a:t>Responsibility to disclose with right to override the requirement if the personal safety is threatened</a:t>
            </a:r>
          </a:p>
          <a:p>
            <a:pPr lvl="1">
              <a:buNone/>
            </a:pPr>
            <a:endParaRPr lang="en-US" dirty="0" smtClean="0">
              <a:latin typeface="Arial" pitchFamily="34" charset="0"/>
              <a:cs typeface="Arial" pitchFamily="34" charset="0"/>
            </a:endParaRPr>
          </a:p>
          <a:p>
            <a:pPr>
              <a:buNone/>
            </a:pPr>
            <a:endParaRPr lang="en-US" dirty="0" smtClean="0">
              <a:solidFill>
                <a:schemeClr val="bg2"/>
              </a:solidFill>
              <a:latin typeface="Arial" pitchFamily="34" charset="0"/>
              <a:cs typeface="Arial" pitchFamily="34" charset="0"/>
            </a:endParaRP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Revised Task Force Proposal</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3657600" cy="228600"/>
          </a:xfrm>
        </p:spPr>
        <p:txBody>
          <a:bodyPr/>
          <a:lstStyle/>
          <a:p>
            <a:r>
              <a:rPr lang="en-US" dirty="0" smtClean="0">
                <a:latin typeface="Arial" charset="0"/>
              </a:rPr>
              <a:t>Responding to Suspected Illegal Acts</a:t>
            </a:r>
          </a:p>
          <a:p>
            <a:endParaRPr lang="en-US" dirty="0">
              <a:latin typeface="Arial" charset="0"/>
            </a:endParaRPr>
          </a:p>
          <a:p>
            <a:endParaRPr lang="en-US" dirty="0">
              <a:latin typeface="Arial" charset="0"/>
            </a:endParaRPr>
          </a:p>
        </p:txBody>
      </p:sp>
    </p:spTree>
    <p:extLst>
      <p:ext uri="{BB962C8B-B14F-4D97-AF65-F5344CB8AC3E}">
        <p14:creationId xmlns:p14="http://schemas.microsoft.com/office/powerpoint/2010/main" xmlns="" val="24141312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524000"/>
            <a:ext cx="8458200" cy="4572000"/>
          </a:xfrm>
        </p:spPr>
        <p:txBody>
          <a:bodyPr/>
          <a:lstStyle/>
          <a:p>
            <a:r>
              <a:rPr lang="en-US" dirty="0" smtClean="0">
                <a:latin typeface="Arial" pitchFamily="34" charset="0"/>
                <a:cs typeface="Arial" pitchFamily="34" charset="0"/>
              </a:rPr>
              <a:t>Robust right</a:t>
            </a:r>
          </a:p>
          <a:p>
            <a:pPr lvl="1"/>
            <a:r>
              <a:rPr lang="en-US" dirty="0" smtClean="0"/>
              <a:t>“A professional accountant is expected to exercise this right in order to fulfill the accountant’s responsibility to act in the public interest. If the professional accountant does not exercise this right the accountant shall terminate all professional relationships with the client (</a:t>
            </a:r>
            <a:r>
              <a:rPr lang="en-US" i="1" dirty="0" smtClean="0"/>
              <a:t>or </a:t>
            </a:r>
            <a:r>
              <a:rPr lang="en-US" dirty="0" smtClean="0"/>
              <a:t>resign from the employing organization).” </a:t>
            </a:r>
            <a:r>
              <a:rPr lang="en-US" dirty="0" smtClean="0">
                <a:latin typeface="Arial" pitchFamily="34" charset="0"/>
                <a:cs typeface="Arial" pitchFamily="34" charset="0"/>
              </a:rPr>
              <a:t>(Sections 225.10, 225.19 and 360.9)</a:t>
            </a:r>
          </a:p>
          <a:p>
            <a:r>
              <a:rPr lang="en-US" dirty="0" smtClean="0">
                <a:latin typeface="Arial" pitchFamily="34" charset="0"/>
                <a:cs typeface="Arial" pitchFamily="34" charset="0"/>
              </a:rPr>
              <a:t>Requirement with right to override:</a:t>
            </a:r>
          </a:p>
          <a:p>
            <a:pPr lvl="1"/>
            <a:r>
              <a:rPr lang="en-US" dirty="0" smtClean="0"/>
              <a:t>“In exceptional circumstances a professional accountant in public practice is not required, under this section, to disclose the suspected illegal act if a reasonable and informed third party would conclude that the probable threats, harassment or reprisals to the professional accountant are sufficiently severe to outweigh the public interest in disclosure. In such cases, if the professional accountant determines not to disclose the suspected illegal act, the accountant shall document the rationale for not disclosing.” (Sections 225.13, 225.22 and 360.12)</a:t>
            </a:r>
            <a:endParaRPr lang="en-US" dirty="0" smtClean="0">
              <a:latin typeface="Arial" pitchFamily="34" charset="0"/>
              <a:cs typeface="Arial" pitchFamily="34" charset="0"/>
            </a:endParaRPr>
          </a:p>
          <a:p>
            <a:pPr lvl="1"/>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pPr lvl="1"/>
            <a:endParaRPr lang="it-IT" dirty="0" smtClean="0"/>
          </a:p>
          <a:p>
            <a:endParaRPr lang="en-US" dirty="0" smtClean="0">
              <a:solidFill>
                <a:schemeClr val="bg2"/>
              </a:solidFill>
              <a:latin typeface="Arial" pitchFamily="34" charset="0"/>
              <a:cs typeface="Arial" pitchFamily="34" charset="0"/>
            </a:endParaRP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Revised Task Force Proposal</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3505200" cy="228600"/>
          </a:xfrm>
        </p:spPr>
        <p:txBody>
          <a:bodyPr/>
          <a:lstStyle/>
          <a:p>
            <a:r>
              <a:rPr lang="en-US" dirty="0" smtClean="0">
                <a:latin typeface="Arial" charset="0"/>
              </a:rPr>
              <a:t>Responding to Suspected Illegal Acts</a:t>
            </a:r>
          </a:p>
          <a:p>
            <a:endParaRPr lang="en-US" dirty="0">
              <a:latin typeface="Arial" charset="0"/>
            </a:endParaRPr>
          </a:p>
          <a:p>
            <a:endParaRPr lang="en-US" dirty="0">
              <a:latin typeface="Arial" charset="0"/>
            </a:endParaRPr>
          </a:p>
        </p:txBody>
      </p:sp>
    </p:spTree>
    <p:extLst>
      <p:ext uri="{BB962C8B-B14F-4D97-AF65-F5344CB8AC3E}">
        <p14:creationId xmlns:p14="http://schemas.microsoft.com/office/powerpoint/2010/main" xmlns="" val="24141312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524000"/>
            <a:ext cx="8153400" cy="609600"/>
          </a:xfrm>
        </p:spPr>
        <p:txBody>
          <a:bodyPr/>
          <a:lstStyle/>
          <a:p>
            <a:r>
              <a:rPr lang="en-US" dirty="0" smtClean="0">
                <a:latin typeface="Arial" pitchFamily="34" charset="0"/>
                <a:cs typeface="Arial" pitchFamily="34" charset="0"/>
              </a:rPr>
              <a:t>Majority position in the task force:</a:t>
            </a:r>
          </a:p>
          <a:p>
            <a:pPr>
              <a:buNone/>
            </a:pPr>
            <a:endParaRPr lang="en-US" dirty="0" smtClean="0">
              <a:solidFill>
                <a:schemeClr val="bg2"/>
              </a:solidFill>
              <a:latin typeface="Arial" pitchFamily="34" charset="0"/>
              <a:cs typeface="Arial" pitchFamily="34" charset="0"/>
            </a:endParaRPr>
          </a:p>
          <a:p>
            <a:pPr>
              <a:buNone/>
            </a:pPr>
            <a:endParaRPr lang="en-US" dirty="0" smtClean="0">
              <a:solidFill>
                <a:schemeClr val="bg2"/>
              </a:solidFill>
              <a:latin typeface="Arial" pitchFamily="34" charset="0"/>
              <a:cs typeface="Arial" pitchFamily="34" charset="0"/>
            </a:endParaRP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Revised Task Force Proposal</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3505200" cy="228600"/>
          </a:xfrm>
        </p:spPr>
        <p:txBody>
          <a:bodyPr/>
          <a:lstStyle/>
          <a:p>
            <a:r>
              <a:rPr lang="en-US" dirty="0" smtClean="0">
                <a:latin typeface="Arial" charset="0"/>
              </a:rPr>
              <a:t>Responding to Suspected Illegal Acts</a:t>
            </a:r>
          </a:p>
          <a:p>
            <a:endParaRPr lang="en-US" dirty="0">
              <a:latin typeface="Arial" charset="0"/>
            </a:endParaRPr>
          </a:p>
          <a:p>
            <a:endParaRPr lang="en-US" dirty="0">
              <a:latin typeface="Arial" charset="0"/>
            </a:endParaRPr>
          </a:p>
        </p:txBody>
      </p:sp>
      <p:graphicFrame>
        <p:nvGraphicFramePr>
          <p:cNvPr id="8" name="Table 7"/>
          <p:cNvGraphicFramePr>
            <a:graphicFrameLocks noGrp="1"/>
          </p:cNvGraphicFramePr>
          <p:nvPr/>
        </p:nvGraphicFramePr>
        <p:xfrm>
          <a:off x="1219200" y="2286000"/>
          <a:ext cx="6629400" cy="2794000"/>
        </p:xfrm>
        <a:graphic>
          <a:graphicData uri="http://schemas.openxmlformats.org/drawingml/2006/table">
            <a:tbl>
              <a:tblPr firstRow="1" bandRow="1">
                <a:tableStyleId>{5C22544A-7EE6-4342-B048-85BDC9FD1C3A}</a:tableStyleId>
              </a:tblPr>
              <a:tblGrid>
                <a:gridCol w="3314700"/>
                <a:gridCol w="3314700"/>
              </a:tblGrid>
              <a:tr h="470019">
                <a:tc>
                  <a:txBody>
                    <a:bodyPr/>
                    <a:lstStyle/>
                    <a:p>
                      <a:r>
                        <a:rPr lang="it-IT" dirty="0" err="1" smtClean="0"/>
                        <a:t>Category</a:t>
                      </a:r>
                      <a:endParaRPr lang="it-IT" dirty="0"/>
                    </a:p>
                  </a:txBody>
                  <a:tcPr/>
                </a:tc>
                <a:tc>
                  <a:txBody>
                    <a:bodyPr/>
                    <a:lstStyle/>
                    <a:p>
                      <a:r>
                        <a:rPr lang="it-IT" dirty="0" err="1" smtClean="0"/>
                        <a:t>Level</a:t>
                      </a:r>
                      <a:r>
                        <a:rPr lang="it-IT" dirty="0" smtClean="0"/>
                        <a:t>  </a:t>
                      </a:r>
                      <a:r>
                        <a:rPr lang="it-IT" dirty="0" err="1" smtClean="0"/>
                        <a:t>of</a:t>
                      </a:r>
                      <a:r>
                        <a:rPr lang="it-IT" dirty="0" smtClean="0"/>
                        <a:t> duty</a:t>
                      </a:r>
                      <a:endParaRPr lang="it-IT" dirty="0"/>
                    </a:p>
                  </a:txBody>
                  <a:tcPr/>
                </a:tc>
              </a:tr>
              <a:tr h="97137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400" dirty="0" smtClean="0"/>
                        <a:t>Auditor or </a:t>
                      </a:r>
                      <a:r>
                        <a:rPr lang="it-IT" sz="1400" dirty="0" err="1" smtClean="0"/>
                        <a:t>professional</a:t>
                      </a:r>
                      <a:r>
                        <a:rPr lang="it-IT" sz="1400" dirty="0" smtClean="0"/>
                        <a:t> </a:t>
                      </a:r>
                      <a:r>
                        <a:rPr lang="it-IT" sz="1400" dirty="0" err="1" smtClean="0"/>
                        <a:t>accountant</a:t>
                      </a:r>
                      <a:r>
                        <a:rPr lang="it-IT" sz="1400" dirty="0" smtClean="0"/>
                        <a:t> </a:t>
                      </a:r>
                      <a:r>
                        <a:rPr lang="it-IT" sz="1400" dirty="0" err="1" smtClean="0"/>
                        <a:t>performing</a:t>
                      </a:r>
                      <a:r>
                        <a:rPr lang="it-IT" sz="1400" dirty="0" smtClean="0"/>
                        <a:t> </a:t>
                      </a:r>
                      <a:r>
                        <a:rPr lang="it-IT" sz="1400" dirty="0" err="1" smtClean="0"/>
                        <a:t>non-assurance</a:t>
                      </a:r>
                      <a:r>
                        <a:rPr lang="it-IT" sz="1400" dirty="0" smtClean="0"/>
                        <a:t> </a:t>
                      </a:r>
                      <a:r>
                        <a:rPr lang="it-IT" sz="1400" dirty="0" err="1" smtClean="0"/>
                        <a:t>services</a:t>
                      </a:r>
                      <a:r>
                        <a:rPr lang="it-IT" sz="1400" dirty="0" smtClean="0"/>
                        <a:t> </a:t>
                      </a:r>
                      <a:r>
                        <a:rPr lang="it-IT" sz="1400" dirty="0" err="1" smtClean="0"/>
                        <a:t>to</a:t>
                      </a:r>
                      <a:r>
                        <a:rPr lang="it-IT" sz="1400" dirty="0" smtClean="0"/>
                        <a:t> </a:t>
                      </a:r>
                      <a:r>
                        <a:rPr lang="it-IT" sz="1400" dirty="0" err="1" smtClean="0"/>
                        <a:t>an</a:t>
                      </a:r>
                      <a:r>
                        <a:rPr lang="it-IT" sz="1400" dirty="0" smtClean="0"/>
                        <a:t> </a:t>
                      </a:r>
                      <a:r>
                        <a:rPr lang="it-IT" sz="1400" dirty="0" err="1" smtClean="0"/>
                        <a:t>audit</a:t>
                      </a:r>
                      <a:r>
                        <a:rPr lang="it-IT" sz="1400" dirty="0" smtClean="0"/>
                        <a:t> client</a:t>
                      </a:r>
                    </a:p>
                    <a:p>
                      <a:endParaRPr lang="it-IT" sz="1400" dirty="0"/>
                    </a:p>
                  </a:txBody>
                  <a:tcPr/>
                </a:tc>
                <a:tc>
                  <a:txBody>
                    <a:bodyPr/>
                    <a:lstStyle/>
                    <a:p>
                      <a:r>
                        <a:rPr lang="it-IT" sz="1400" dirty="0" err="1" smtClean="0"/>
                        <a:t>Responsibility</a:t>
                      </a:r>
                      <a:r>
                        <a:rPr lang="it-IT" sz="1400" dirty="0" smtClean="0"/>
                        <a:t> </a:t>
                      </a:r>
                      <a:r>
                        <a:rPr lang="it-IT" sz="1400" dirty="0" err="1" smtClean="0"/>
                        <a:t>to</a:t>
                      </a:r>
                      <a:r>
                        <a:rPr lang="it-IT" sz="1400" dirty="0" smtClean="0"/>
                        <a:t> </a:t>
                      </a:r>
                      <a:r>
                        <a:rPr lang="it-IT" sz="1400" dirty="0" err="1" smtClean="0"/>
                        <a:t>disclose</a:t>
                      </a:r>
                      <a:endParaRPr lang="it-IT" sz="1400" dirty="0"/>
                    </a:p>
                  </a:txBody>
                  <a:tcPr/>
                </a:tc>
              </a:tr>
              <a:tr h="97137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400" dirty="0" smtClean="0"/>
                        <a:t>Professional </a:t>
                      </a:r>
                      <a:r>
                        <a:rPr lang="it-IT" sz="1400" dirty="0" err="1" smtClean="0"/>
                        <a:t>accountant</a:t>
                      </a:r>
                      <a:r>
                        <a:rPr lang="it-IT" sz="1400" dirty="0" smtClean="0"/>
                        <a:t> </a:t>
                      </a:r>
                      <a:r>
                        <a:rPr lang="it-IT" sz="1400" dirty="0" err="1" smtClean="0"/>
                        <a:t>performing</a:t>
                      </a:r>
                      <a:r>
                        <a:rPr lang="it-IT" sz="1400" dirty="0" smtClean="0"/>
                        <a:t> </a:t>
                      </a:r>
                      <a:r>
                        <a:rPr lang="it-IT" sz="1400" dirty="0" err="1" smtClean="0"/>
                        <a:t>non-assurance</a:t>
                      </a:r>
                      <a:r>
                        <a:rPr lang="it-IT" sz="1400" dirty="0" smtClean="0"/>
                        <a:t> </a:t>
                      </a:r>
                      <a:r>
                        <a:rPr lang="it-IT" sz="1400" dirty="0" err="1" smtClean="0"/>
                        <a:t>services</a:t>
                      </a:r>
                      <a:r>
                        <a:rPr lang="it-IT" sz="1400" dirty="0" smtClean="0"/>
                        <a:t> </a:t>
                      </a:r>
                      <a:r>
                        <a:rPr lang="it-IT" sz="1400" dirty="0" err="1" smtClean="0"/>
                        <a:t>to</a:t>
                      </a:r>
                      <a:r>
                        <a:rPr lang="it-IT" sz="1400" dirty="0" smtClean="0"/>
                        <a:t> a</a:t>
                      </a:r>
                      <a:r>
                        <a:rPr lang="it-IT" sz="1400" baseline="0" dirty="0" smtClean="0"/>
                        <a:t> </a:t>
                      </a:r>
                      <a:r>
                        <a:rPr lang="it-IT" sz="1400" baseline="0" dirty="0" err="1" smtClean="0"/>
                        <a:t>non-</a:t>
                      </a:r>
                      <a:r>
                        <a:rPr lang="it-IT" sz="1400" dirty="0" err="1" smtClean="0"/>
                        <a:t>audit</a:t>
                      </a:r>
                      <a:r>
                        <a:rPr lang="it-IT" sz="1400" dirty="0" smtClean="0"/>
                        <a:t> client</a:t>
                      </a:r>
                    </a:p>
                    <a:p>
                      <a:endParaRPr lang="it-IT" sz="1400" dirty="0"/>
                    </a:p>
                  </a:txBody>
                  <a:tcPr/>
                </a:tc>
                <a:tc>
                  <a:txBody>
                    <a:bodyPr/>
                    <a:lstStyle/>
                    <a:p>
                      <a:r>
                        <a:rPr lang="it-IT" sz="1400" dirty="0" err="1" smtClean="0"/>
                        <a:t>Robust</a:t>
                      </a:r>
                      <a:r>
                        <a:rPr lang="it-IT" sz="1400" baseline="0" dirty="0" smtClean="0"/>
                        <a:t> duty</a:t>
                      </a:r>
                      <a:endParaRPr lang="it-IT" sz="1400" dirty="0"/>
                    </a:p>
                  </a:txBody>
                  <a:tcPr/>
                </a:tc>
              </a:tr>
              <a:tr h="381237">
                <a:tc>
                  <a:txBody>
                    <a:bodyPr/>
                    <a:lstStyle/>
                    <a:p>
                      <a:r>
                        <a:rPr lang="it-IT" sz="1400" dirty="0" smtClean="0"/>
                        <a:t>Professional </a:t>
                      </a:r>
                      <a:r>
                        <a:rPr lang="it-IT" sz="1400" dirty="0" err="1" smtClean="0"/>
                        <a:t>accountant</a:t>
                      </a:r>
                      <a:r>
                        <a:rPr lang="it-IT" sz="1400" baseline="0" dirty="0" smtClean="0"/>
                        <a:t> in business</a:t>
                      </a:r>
                      <a:endParaRPr lang="it-IT" sz="1400" dirty="0"/>
                    </a:p>
                  </a:txBody>
                  <a:tcPr/>
                </a:tc>
                <a:tc>
                  <a:txBody>
                    <a:bodyPr/>
                    <a:lstStyle/>
                    <a:p>
                      <a:r>
                        <a:rPr lang="it-IT" sz="1400" dirty="0" err="1" smtClean="0"/>
                        <a:t>Robust</a:t>
                      </a:r>
                      <a:r>
                        <a:rPr lang="it-IT" sz="1400" dirty="0" smtClean="0"/>
                        <a:t> duty</a:t>
                      </a:r>
                      <a:endParaRPr lang="it-IT" sz="1400" dirty="0"/>
                    </a:p>
                  </a:txBody>
                  <a:tcPr/>
                </a:tc>
              </a:tr>
            </a:tbl>
          </a:graphicData>
        </a:graphic>
      </p:graphicFrame>
    </p:spTree>
    <p:extLst>
      <p:ext uri="{BB962C8B-B14F-4D97-AF65-F5344CB8AC3E}">
        <p14:creationId xmlns:p14="http://schemas.microsoft.com/office/powerpoint/2010/main" xmlns="" val="2414131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524000"/>
            <a:ext cx="8458200" cy="4572000"/>
          </a:xfrm>
        </p:spPr>
        <p:txBody>
          <a:bodyPr/>
          <a:lstStyle/>
          <a:p>
            <a:r>
              <a:rPr lang="en-US" dirty="0" smtClean="0">
                <a:latin typeface="Arial" pitchFamily="34" charset="0"/>
                <a:cs typeface="Arial" pitchFamily="34" charset="0"/>
              </a:rPr>
              <a:t>Other changes to Sections 225 and 360:</a:t>
            </a:r>
          </a:p>
          <a:p>
            <a:pPr lvl="1"/>
            <a:r>
              <a:rPr lang="en-US" dirty="0" smtClean="0">
                <a:latin typeface="Arial" pitchFamily="34" charset="0"/>
                <a:cs typeface="Arial" pitchFamily="34" charset="0"/>
              </a:rPr>
              <a:t>Requirement for professional accountant performing NAS to audit client to consult with audit partner</a:t>
            </a:r>
          </a:p>
          <a:p>
            <a:pPr lvl="1"/>
            <a:r>
              <a:rPr lang="en-US" dirty="0" smtClean="0">
                <a:latin typeface="Arial" pitchFamily="34" charset="0"/>
                <a:cs typeface="Arial" pitchFamily="34" charset="0"/>
              </a:rPr>
              <a:t>Expertise of the professional accountant – deleted fraud, bribery and insider trading</a:t>
            </a:r>
          </a:p>
          <a:p>
            <a:pPr lvl="1"/>
            <a:r>
              <a:rPr lang="en-US" dirty="0" smtClean="0">
                <a:latin typeface="Arial" pitchFamily="34" charset="0"/>
                <a:cs typeface="Arial" pitchFamily="34" charset="0"/>
              </a:rPr>
              <a:t>Responsibility for professional accountant performing NAS to non-audit client to disclose to external auditor only where unable to escalate internally to the entity</a:t>
            </a:r>
          </a:p>
          <a:p>
            <a:pPr lvl="1"/>
            <a:r>
              <a:rPr lang="en-US" dirty="0" smtClean="0">
                <a:latin typeface="Arial" pitchFamily="34" charset="0"/>
                <a:cs typeface="Arial" pitchFamily="34" charset="0"/>
              </a:rPr>
              <a:t>When disclosure is not made, the rationale for disclosure shall be documented</a:t>
            </a:r>
          </a:p>
          <a:p>
            <a:pPr lvl="1"/>
            <a:endParaRPr lang="it-IT" dirty="0" smtClean="0"/>
          </a:p>
          <a:p>
            <a:endParaRPr lang="en-US" dirty="0" smtClean="0">
              <a:latin typeface="Arial" pitchFamily="34" charset="0"/>
              <a:cs typeface="Arial" pitchFamily="34" charset="0"/>
            </a:endParaRPr>
          </a:p>
          <a:p>
            <a:pPr lvl="1"/>
            <a:endParaRPr lang="it-IT" dirty="0" smtClean="0"/>
          </a:p>
          <a:p>
            <a:endParaRPr lang="en-US" dirty="0" smtClean="0">
              <a:solidFill>
                <a:schemeClr val="bg2"/>
              </a:solidFill>
              <a:latin typeface="Arial" pitchFamily="34" charset="0"/>
              <a:cs typeface="Arial" pitchFamily="34" charset="0"/>
            </a:endParaRP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Revised Task Force Proposal</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3505200" cy="228600"/>
          </a:xfrm>
        </p:spPr>
        <p:txBody>
          <a:bodyPr/>
          <a:lstStyle/>
          <a:p>
            <a:r>
              <a:rPr lang="en-US" dirty="0" smtClean="0">
                <a:latin typeface="Arial" charset="0"/>
              </a:rPr>
              <a:t>Responding to Suspected Illegal Acts</a:t>
            </a:r>
          </a:p>
          <a:p>
            <a:endParaRPr lang="en-US" dirty="0">
              <a:latin typeface="Arial" charset="0"/>
            </a:endParaRPr>
          </a:p>
          <a:p>
            <a:endParaRPr lang="en-US" dirty="0">
              <a:latin typeface="Arial" charset="0"/>
            </a:endParaRPr>
          </a:p>
        </p:txBody>
      </p:sp>
    </p:spTree>
    <p:extLst>
      <p:ext uri="{BB962C8B-B14F-4D97-AF65-F5344CB8AC3E}">
        <p14:creationId xmlns:p14="http://schemas.microsoft.com/office/powerpoint/2010/main" xmlns="" val="24141312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371600"/>
            <a:ext cx="8458200" cy="4724400"/>
          </a:xfrm>
        </p:spPr>
        <p:txBody>
          <a:bodyPr/>
          <a:lstStyle/>
          <a:p>
            <a:r>
              <a:rPr lang="en-US" sz="2200" dirty="0" smtClean="0">
                <a:latin typeface="Arial" pitchFamily="34" charset="0"/>
                <a:cs typeface="Arial" pitchFamily="34" charset="0"/>
              </a:rPr>
              <a:t>Professional accountant shall refuse to be associated with unethical behavior (100.22)</a:t>
            </a:r>
          </a:p>
          <a:p>
            <a:r>
              <a:rPr lang="en-US" sz="2200" dirty="0" smtClean="0">
                <a:latin typeface="Arial" pitchFamily="34" charset="0"/>
                <a:cs typeface="Arial" pitchFamily="34" charset="0"/>
              </a:rPr>
              <a:t>Disclosure to external auditor is not a breach of confidentiality (140.4)</a:t>
            </a:r>
          </a:p>
          <a:p>
            <a:r>
              <a:rPr lang="en-US" sz="2200" dirty="0" smtClean="0">
                <a:latin typeface="Arial" pitchFamily="34" charset="0"/>
                <a:cs typeface="Arial" pitchFamily="34" charset="0"/>
              </a:rPr>
              <a:t>Responding to unethical behavior and fee pressure (section 210):</a:t>
            </a:r>
          </a:p>
          <a:p>
            <a:pPr lvl="1"/>
            <a:r>
              <a:rPr lang="en-US" dirty="0" smtClean="0">
                <a:latin typeface="Arial" pitchFamily="34" charset="0"/>
                <a:cs typeface="Arial" pitchFamily="34" charset="0"/>
              </a:rPr>
              <a:t>Use safeguards to reduce to acceptable level or resign</a:t>
            </a:r>
          </a:p>
          <a:p>
            <a:r>
              <a:rPr lang="en-US" sz="2200" dirty="0" smtClean="0">
                <a:latin typeface="Arial" pitchFamily="34" charset="0"/>
                <a:cs typeface="Arial" pitchFamily="34" charset="0"/>
              </a:rPr>
              <a:t>Reference to ethics policies and whistle-blowing procedures (300.5)</a:t>
            </a:r>
          </a:p>
          <a:p>
            <a:r>
              <a:rPr lang="en-US" sz="2200" dirty="0" smtClean="0">
                <a:latin typeface="Arial" pitchFamily="34" charset="0"/>
                <a:cs typeface="Arial" pitchFamily="34" charset="0"/>
              </a:rPr>
              <a:t>Inclusion of example of behavior that impairs integrity (300.6)</a:t>
            </a:r>
          </a:p>
          <a:p>
            <a:r>
              <a:rPr lang="en-US" sz="2200" dirty="0" smtClean="0">
                <a:latin typeface="Arial" pitchFamily="34" charset="0"/>
                <a:cs typeface="Arial" pitchFamily="34" charset="0"/>
              </a:rPr>
              <a:t>Responsibility to discuss unethical behavior within organization and escalate (300.15)</a:t>
            </a:r>
          </a:p>
          <a:p>
            <a:endParaRPr lang="en-US" dirty="0" smtClean="0">
              <a:latin typeface="Arial" pitchFamily="34" charset="0"/>
              <a:cs typeface="Arial" pitchFamily="34" charset="0"/>
            </a:endParaRPr>
          </a:p>
          <a:p>
            <a:pPr lvl="1"/>
            <a:endParaRPr lang="it-IT" dirty="0" smtClean="0"/>
          </a:p>
          <a:p>
            <a:endParaRPr lang="en-US" dirty="0" smtClean="0">
              <a:latin typeface="Arial" pitchFamily="34" charset="0"/>
              <a:cs typeface="Arial" pitchFamily="34" charset="0"/>
            </a:endParaRPr>
          </a:p>
          <a:p>
            <a:pPr lvl="1"/>
            <a:endParaRPr lang="it-IT" dirty="0" smtClean="0"/>
          </a:p>
          <a:p>
            <a:endParaRPr lang="en-US" dirty="0" smtClean="0">
              <a:solidFill>
                <a:schemeClr val="bg2"/>
              </a:solidFill>
              <a:latin typeface="Arial" pitchFamily="34" charset="0"/>
              <a:cs typeface="Arial" pitchFamily="34" charset="0"/>
            </a:endParaRP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Proposed changes to existing sections of Code</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3429000" cy="228600"/>
          </a:xfrm>
        </p:spPr>
        <p:txBody>
          <a:bodyPr/>
          <a:lstStyle/>
          <a:p>
            <a:r>
              <a:rPr lang="en-US" dirty="0" smtClean="0">
                <a:latin typeface="Arial" charset="0"/>
              </a:rPr>
              <a:t>Responding to Suspected Illegal Acts</a:t>
            </a:r>
          </a:p>
          <a:p>
            <a:endParaRPr lang="en-US" dirty="0">
              <a:latin typeface="Arial" charset="0"/>
            </a:endParaRPr>
          </a:p>
          <a:p>
            <a:endParaRPr lang="en-US" dirty="0">
              <a:latin typeface="Arial" charset="0"/>
            </a:endParaRPr>
          </a:p>
        </p:txBody>
      </p:sp>
    </p:spTree>
    <p:extLst>
      <p:ext uri="{BB962C8B-B14F-4D97-AF65-F5344CB8AC3E}">
        <p14:creationId xmlns:p14="http://schemas.microsoft.com/office/powerpoint/2010/main" xmlns="" val="24141312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371600"/>
            <a:ext cx="8458200" cy="4724400"/>
          </a:xfrm>
        </p:spPr>
        <p:txBody>
          <a:bodyPr/>
          <a:lstStyle/>
          <a:p>
            <a:r>
              <a:rPr lang="en-US" dirty="0" smtClean="0">
                <a:latin typeface="Arial" pitchFamily="34" charset="0"/>
                <a:cs typeface="Arial" pitchFamily="34" charset="0"/>
              </a:rPr>
              <a:t>The Board is asked to consider the two alternatives</a:t>
            </a:r>
            <a:r>
              <a:rPr lang="en-US" sz="2200" dirty="0" smtClean="0">
                <a:latin typeface="Arial" pitchFamily="34" charset="0"/>
                <a:cs typeface="Arial" pitchFamily="34" charset="0"/>
              </a:rPr>
              <a:t>:</a:t>
            </a:r>
          </a:p>
          <a:p>
            <a:pPr lvl="1"/>
            <a:r>
              <a:rPr lang="en-US" dirty="0" smtClean="0">
                <a:latin typeface="Arial" pitchFamily="34" charset="0"/>
                <a:cs typeface="Arial" pitchFamily="34" charset="0"/>
              </a:rPr>
              <a:t>Robust right</a:t>
            </a:r>
          </a:p>
          <a:p>
            <a:pPr lvl="1"/>
            <a:r>
              <a:rPr lang="en-US" dirty="0" smtClean="0">
                <a:latin typeface="Arial" pitchFamily="34" charset="0"/>
                <a:cs typeface="Arial" pitchFamily="34" charset="0"/>
              </a:rPr>
              <a:t>Responsibility </a:t>
            </a:r>
          </a:p>
          <a:p>
            <a:r>
              <a:rPr lang="en-US" dirty="0" smtClean="0">
                <a:latin typeface="Arial" pitchFamily="34" charset="0"/>
                <a:cs typeface="Arial" pitchFamily="34" charset="0"/>
              </a:rPr>
              <a:t>In considering the two alternatives the Board is asked to consider whether </a:t>
            </a:r>
            <a:r>
              <a:rPr lang="en-US" dirty="0" smtClean="0">
                <a:latin typeface="Arial" pitchFamily="34" charset="0"/>
                <a:cs typeface="Arial" pitchFamily="34" charset="0"/>
              </a:rPr>
              <a:t>different levels </a:t>
            </a:r>
            <a:r>
              <a:rPr lang="en-US" dirty="0" smtClean="0">
                <a:latin typeface="Arial" pitchFamily="34" charset="0"/>
                <a:cs typeface="Arial" pitchFamily="34" charset="0"/>
              </a:rPr>
              <a:t>of responsibility should be assigned to each of the three categories of accountant </a:t>
            </a:r>
          </a:p>
          <a:p>
            <a:r>
              <a:rPr lang="en-US" dirty="0" smtClean="0">
                <a:latin typeface="Arial" pitchFamily="34" charset="0"/>
                <a:cs typeface="Arial" pitchFamily="34" charset="0"/>
              </a:rPr>
              <a:t>The Board is </a:t>
            </a:r>
            <a:r>
              <a:rPr lang="en-US" dirty="0" smtClean="0">
                <a:latin typeface="Arial" pitchFamily="34" charset="0"/>
                <a:cs typeface="Arial" pitchFamily="34" charset="0"/>
              </a:rPr>
              <a:t>asked </a:t>
            </a:r>
            <a:r>
              <a:rPr lang="en-US" dirty="0" smtClean="0">
                <a:latin typeface="Arial" pitchFamily="34" charset="0"/>
                <a:cs typeface="Arial" pitchFamily="34" charset="0"/>
              </a:rPr>
              <a:t>to consider the other changes to Sections 225 and 360 and the changes to the existing sections of the Code</a:t>
            </a:r>
          </a:p>
          <a:p>
            <a:pPr lvl="1"/>
            <a:endParaRPr lang="it-IT" dirty="0" smtClean="0"/>
          </a:p>
          <a:p>
            <a:endParaRPr lang="en-US" dirty="0" smtClean="0">
              <a:latin typeface="Arial" pitchFamily="34" charset="0"/>
              <a:cs typeface="Arial" pitchFamily="34" charset="0"/>
            </a:endParaRPr>
          </a:p>
          <a:p>
            <a:pPr lvl="1"/>
            <a:endParaRPr lang="it-IT" dirty="0" smtClean="0"/>
          </a:p>
          <a:p>
            <a:endParaRPr lang="en-US" dirty="0" smtClean="0">
              <a:solidFill>
                <a:schemeClr val="bg2"/>
              </a:solidFill>
              <a:latin typeface="Arial" pitchFamily="34" charset="0"/>
              <a:cs typeface="Arial" pitchFamily="34" charset="0"/>
            </a:endParaRP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Discussion</a:t>
            </a: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ndParaRPr>
          </a:p>
        </p:txBody>
      </p:sp>
      <p:sp>
        <p:nvSpPr>
          <p:cNvPr id="30723" name="Subtitle 15"/>
          <p:cNvSpPr>
            <a:spLocks noGrp="1"/>
          </p:cNvSpPr>
          <p:nvPr>
            <p:ph type="subTitle" idx="10"/>
          </p:nvPr>
        </p:nvSpPr>
        <p:spPr>
          <a:xfrm>
            <a:off x="381000" y="152400"/>
            <a:ext cx="3429000" cy="228600"/>
          </a:xfrm>
        </p:spPr>
        <p:txBody>
          <a:bodyPr/>
          <a:lstStyle/>
          <a:p>
            <a:r>
              <a:rPr lang="en-US" dirty="0" smtClean="0">
                <a:latin typeface="Arial" charset="0"/>
              </a:rPr>
              <a:t>Responding to Suspected Illegal Acts</a:t>
            </a:r>
          </a:p>
          <a:p>
            <a:endParaRPr lang="en-US" dirty="0">
              <a:latin typeface="Arial" charset="0"/>
            </a:endParaRPr>
          </a:p>
          <a:p>
            <a:endParaRPr lang="en-US" dirty="0">
              <a:latin typeface="Arial" charset="0"/>
            </a:endParaRPr>
          </a:p>
        </p:txBody>
      </p:sp>
    </p:spTree>
    <p:extLst>
      <p:ext uri="{BB962C8B-B14F-4D97-AF65-F5344CB8AC3E}">
        <p14:creationId xmlns:p14="http://schemas.microsoft.com/office/powerpoint/2010/main" xmlns="" val="2414131219"/>
      </p:ext>
    </p:extLst>
  </p:cSld>
  <p:clrMapOvr>
    <a:masterClrMapping/>
  </p:clrMapOvr>
  <p:timing>
    <p:tnLst>
      <p:par>
        <p:cTn id="1" dur="indefinite" restart="never" nodeType="tmRoot"/>
      </p:par>
    </p:tnLst>
  </p:timing>
</p:sld>
</file>

<file path=ppt/theme/theme1.xml><?xml version="1.0" encoding="utf-8"?>
<a:theme xmlns:a="http://schemas.openxmlformats.org/drawingml/2006/main" name="IFAC_Powerpoint_template_BLUE RIBBON_IESBA">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IFAC_Powerpoint_template_BLUE RIBBON_IESBA</Template>
  <TotalTime>307</TotalTime>
  <Words>775</Words>
  <Application>Microsoft Office PowerPoint</Application>
  <PresentationFormat>Letter Paper (8.5x11 in)</PresentationFormat>
  <Paragraphs>92</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IFAC_Powerpoint_template_BLUE RIBBON_IESBA</vt:lpstr>
      <vt:lpstr>Responding to Suspected Illegal Acts</vt:lpstr>
      <vt:lpstr>Recap of October 2011 Meeting </vt:lpstr>
      <vt:lpstr>Recap of October 2011 Meeting </vt:lpstr>
      <vt:lpstr>Revised Task Force Proposal </vt:lpstr>
      <vt:lpstr>Revised Task Force Proposal </vt:lpstr>
      <vt:lpstr>Revised Task Force Proposal </vt:lpstr>
      <vt:lpstr>Revised Task Force Proposal </vt:lpstr>
      <vt:lpstr>Proposed changes to existing sections of Code </vt:lpstr>
      <vt:lpstr>Discussion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X100</dc:creator>
  <cp:lastModifiedBy>Robert Franchini</cp:lastModifiedBy>
  <cp:revision>22</cp:revision>
  <cp:lastPrinted>2011-09-27T17:54:21Z</cp:lastPrinted>
  <dcterms:created xsi:type="dcterms:W3CDTF">2012-02-10T19:11:35Z</dcterms:created>
  <dcterms:modified xsi:type="dcterms:W3CDTF">2012-02-20T09:43:07Z</dcterms:modified>
</cp:coreProperties>
</file>