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8"/>
  </p:notesMasterIdLst>
  <p:handoutMasterIdLst>
    <p:handoutMasterId r:id="rId9"/>
  </p:handoutMasterIdLst>
  <p:sldIdLst>
    <p:sldId id="267" r:id="rId2"/>
    <p:sldId id="270" r:id="rId3"/>
    <p:sldId id="271" r:id="rId4"/>
    <p:sldId id="272" r:id="rId5"/>
    <p:sldId id="274" r:id="rId6"/>
    <p:sldId id="273" r:id="rId7"/>
  </p:sldIdLst>
  <p:sldSz cx="9144000" cy="6858000" type="letter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0" autoAdjust="0"/>
    <p:restoredTop sz="94660"/>
  </p:normalViewPr>
  <p:slideViewPr>
    <p:cSldViewPr showGuides="1">
      <p:cViewPr>
        <p:scale>
          <a:sx n="60" d="100"/>
          <a:sy n="60" d="100"/>
        </p:scale>
        <p:origin x="-264" y="264"/>
      </p:cViewPr>
      <p:guideLst>
        <p:guide orient="horz" pos="1991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B313C7A-7AEB-47A3-933C-D8D5F4B1BBB5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C43EFED-7DE8-4A5C-9FB5-317E970D00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2/21/2012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ac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598613"/>
            <a:ext cx="9144000" cy="5256212"/>
          </a:xfrm>
          <a:prstGeom prst="rect">
            <a:avLst/>
          </a:prstGeom>
          <a:gradFill rotWithShape="0">
            <a:gsLst>
              <a:gs pos="0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blu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93850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732421"/>
            <a:ext cx="2058988" cy="59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676400"/>
            <a:ext cx="4648200" cy="9906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3313113"/>
            <a:ext cx="3060700" cy="1752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151870" y="2200324"/>
            <a:ext cx="2946809" cy="85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3462103" y="510540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1291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34647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791200" cy="641350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2672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600201"/>
            <a:ext cx="3084513" cy="42671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06900"/>
            <a:ext cx="8113713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906713"/>
            <a:ext cx="8113713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600200"/>
            <a:ext cx="8458200" cy="419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=""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 descr="Ribbon_blue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313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7543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45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1270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6350005"/>
            <a:ext cx="1096963" cy="31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3" y="6432550"/>
            <a:ext cx="24145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SME / SMP ISSUES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Presented by Don Thomson</a:t>
            </a:r>
          </a:p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IESBA Board Meeting</a:t>
            </a:r>
          </a:p>
          <a:p>
            <a:r>
              <a:rPr lang="en-US" dirty="0" smtClean="0">
                <a:latin typeface="Arial" charset="0"/>
              </a:rPr>
              <a:t>Dublin, Ireland</a:t>
            </a:r>
          </a:p>
          <a:p>
            <a:r>
              <a:rPr lang="en-US" dirty="0" smtClean="0">
                <a:latin typeface="Arial" charset="0"/>
              </a:rPr>
              <a:t>February 2012</a:t>
            </a:r>
            <a:endParaRPr lang="en-US" dirty="0">
              <a:latin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Public interest in addressing SME issues</a:t>
            </a:r>
          </a:p>
          <a:p>
            <a:r>
              <a:rPr lang="en-US" dirty="0" smtClean="0"/>
              <a:t>Input on SME &amp; SMP issues from around the world</a:t>
            </a:r>
          </a:p>
          <a:p>
            <a:pPr lvl="1"/>
            <a:r>
              <a:rPr lang="en-US" dirty="0" smtClean="0"/>
              <a:t>Working group, SMP Committee, SMP Forum, standard-setters, others</a:t>
            </a:r>
          </a:p>
          <a:p>
            <a:r>
              <a:rPr lang="en-US" dirty="0" smtClean="0"/>
              <a:t>Preparation of accounting records &amp; financial statements for audit &amp; review clients that are SMEs</a:t>
            </a:r>
          </a:p>
          <a:p>
            <a:pPr lvl="1"/>
            <a:r>
              <a:rPr lang="en-US" dirty="0" smtClean="0"/>
              <a:t>Common practice in many jurisdictions</a:t>
            </a:r>
          </a:p>
          <a:p>
            <a:pPr lvl="1"/>
            <a:r>
              <a:rPr lang="en-US" dirty="0" smtClean="0"/>
              <a:t>Widespread confusion about the Code's guidance</a:t>
            </a:r>
          </a:p>
          <a:p>
            <a:pPr lvl="1"/>
            <a:r>
              <a:rPr lang="en-US" dirty="0" smtClean="0"/>
              <a:t>Many do not clearly understand whether their services are compliant</a:t>
            </a:r>
          </a:p>
          <a:p>
            <a:r>
              <a:rPr lang="en-US" dirty="0" smtClean="0"/>
              <a:t>Issue is relevant to more than just SMEs &amp; SMPs</a:t>
            </a:r>
          </a:p>
          <a:p>
            <a:pPr lvl="1"/>
            <a:r>
              <a:rPr lang="en-US" dirty="0" smtClean="0"/>
              <a:t>Primarily audit &amp; review clients that are not PIEs (</a:t>
            </a:r>
            <a:r>
              <a:rPr lang="en-US" smtClean="0"/>
              <a:t>290.171</a:t>
            </a:r>
            <a:r>
              <a:rPr lang="en-US" smtClean="0"/>
              <a:t>)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SME / SMP ISSUES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Self-review threat when auditor provides these services</a:t>
            </a:r>
          </a:p>
          <a:p>
            <a:r>
              <a:rPr lang="en-US" dirty="0" smtClean="0"/>
              <a:t>Management responsible for financial statements</a:t>
            </a:r>
          </a:p>
          <a:p>
            <a:r>
              <a:rPr lang="en-US" dirty="0" smtClean="0"/>
              <a:t>Dialogue between auditor &amp; management appropriate</a:t>
            </a:r>
          </a:p>
          <a:p>
            <a:pPr lvl="1"/>
            <a:r>
              <a:rPr lang="en-US" dirty="0" smtClean="0"/>
              <a:t>Application of accounting standards, methods used, journal entries, etc</a:t>
            </a:r>
          </a:p>
          <a:p>
            <a:pPr lvl="1"/>
            <a:r>
              <a:rPr lang="en-US" dirty="0" smtClean="0"/>
              <a:t>Account reconciliation problems, technical advice on accounting, etc</a:t>
            </a:r>
          </a:p>
          <a:p>
            <a:r>
              <a:rPr lang="en-US" dirty="0" smtClean="0"/>
              <a:t>Audit clients that are not PIEs – routine or mechanical, e.g.</a:t>
            </a:r>
          </a:p>
          <a:p>
            <a:pPr lvl="1"/>
            <a:r>
              <a:rPr lang="en-US" dirty="0" smtClean="0"/>
              <a:t>Recording transactions when client has determined or approved account</a:t>
            </a:r>
          </a:p>
          <a:p>
            <a:pPr lvl="1"/>
            <a:r>
              <a:rPr lang="en-US" dirty="0" smtClean="0"/>
              <a:t>Posting client-approved entries to trial balance</a:t>
            </a:r>
          </a:p>
          <a:p>
            <a:pPr lvl="1"/>
            <a:r>
              <a:rPr lang="en-US" dirty="0" smtClean="0"/>
              <a:t>Preparing financial statements based on information in the trial balance</a:t>
            </a:r>
          </a:p>
          <a:p>
            <a:r>
              <a:rPr lang="en-US" dirty="0" smtClean="0"/>
              <a:t>Does client involvement make services mechanical?</a:t>
            </a:r>
          </a:p>
          <a:p>
            <a:pPr lvl="1"/>
            <a:r>
              <a:rPr lang="en-US" dirty="0" smtClean="0"/>
              <a:t>Is complex transaction mechanical if client approves account classification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457200"/>
            <a:ext cx="7696200" cy="533400"/>
          </a:xfrm>
        </p:spPr>
        <p:txBody>
          <a:bodyPr/>
          <a:lstStyle/>
          <a:p>
            <a:r>
              <a:rPr lang="en-US" dirty="0" smtClean="0"/>
              <a:t>Preparing accounting records &amp; financial statements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SME / SMP ISSUES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satisfied that management is responsible</a:t>
            </a:r>
          </a:p>
          <a:p>
            <a:pPr lvl="1"/>
            <a:r>
              <a:rPr lang="en-US" dirty="0" smtClean="0"/>
              <a:t>Making the significant judgments &amp; decisions that are their responsibility</a:t>
            </a:r>
          </a:p>
          <a:p>
            <a:pPr lvl="1"/>
            <a:r>
              <a:rPr lang="en-US" dirty="0" smtClean="0"/>
              <a:t>Evaluating the results of the service</a:t>
            </a:r>
          </a:p>
          <a:p>
            <a:pPr lvl="1"/>
            <a:r>
              <a:rPr lang="en-US" dirty="0" smtClean="0"/>
              <a:t>Accepting responsibility for the actions to be taken arising from the results</a:t>
            </a:r>
          </a:p>
          <a:p>
            <a:r>
              <a:rPr lang="en-US" dirty="0" smtClean="0"/>
              <a:t>Risk is further reduced when the auditor gives the client the opportunity to make judgments &amp; decisions based on an objective &amp; transparent analysis &amp; presentation of the issues</a:t>
            </a:r>
          </a:p>
          <a:p>
            <a:pPr lvl="1"/>
            <a:r>
              <a:rPr lang="en-US" dirty="0" smtClean="0"/>
              <a:t>In a separate sub-section from accounting service guidance</a:t>
            </a:r>
          </a:p>
          <a:p>
            <a:pPr lvl="1"/>
            <a:r>
              <a:rPr lang="en-US" dirty="0" smtClean="0"/>
              <a:t>Not readily apparent to many seeking accounting service guidance</a:t>
            </a:r>
          </a:p>
          <a:p>
            <a:pPr lvl="1"/>
            <a:r>
              <a:rPr lang="en-US" dirty="0" smtClean="0"/>
              <a:t>Importance not clearly understood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 risk of assuming management responsibility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SME / SMP ISSUES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Approve project in principle &amp; subject to a formal proposal to clarify</a:t>
            </a:r>
          </a:p>
          <a:p>
            <a:pPr lvl="1"/>
            <a:r>
              <a:rPr lang="en-US" dirty="0" smtClean="0"/>
              <a:t>The guidance in the Code dealing with the preparation of accounting records &amp; financial statements</a:t>
            </a:r>
          </a:p>
          <a:p>
            <a:pPr lvl="1"/>
            <a:r>
              <a:rPr lang="en-US" dirty="0" smtClean="0"/>
              <a:t>The importance of giving an audit or review client the opportunity to make judgments &amp; decisions based on an objective &amp; transparent analysis &amp; presentation of the issues</a:t>
            </a:r>
          </a:p>
          <a:p>
            <a:r>
              <a:rPr lang="en-US" dirty="0" smtClean="0"/>
              <a:t>Public interest</a:t>
            </a:r>
          </a:p>
          <a:p>
            <a:pPr lvl="1"/>
            <a:r>
              <a:rPr lang="en-US" dirty="0" smtClean="0"/>
              <a:t>Understanding, consistent interpretation &amp; compliance with the Code</a:t>
            </a:r>
          </a:p>
          <a:p>
            <a:pPr lvl="1"/>
            <a:r>
              <a:rPr lang="en-US" dirty="0" smtClean="0"/>
              <a:t>Clarity of the Code, rather than interpretive guidance outside the Code</a:t>
            </a:r>
          </a:p>
          <a:p>
            <a:pPr lvl="1"/>
            <a:r>
              <a:rPr lang="en-US" dirty="0" smtClean="0"/>
              <a:t>A robust Code, rigorously applied</a:t>
            </a:r>
          </a:p>
          <a:p>
            <a:r>
              <a:rPr lang="en-US" dirty="0" smtClean="0"/>
              <a:t>Clarification may facilitate Code's acceptance &amp; adoption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action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SME / SMP ISSUES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IFAC_Powerpoint_template_BLUE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IFAC_Powerpoint_template_BLUE RIBBON_IESBA</Template>
  <TotalTime>100</TotalTime>
  <Words>402</Words>
  <Application>Microsoft Office PowerPoint</Application>
  <PresentationFormat>Letter Paper (8.5x11 in)</PresentationFormat>
  <Paragraphs>50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IFAC_Powerpoint_template_BLUE RIBBON_IESBA</vt:lpstr>
      <vt:lpstr>SME / SMP ISSUES</vt:lpstr>
      <vt:lpstr>Background</vt:lpstr>
      <vt:lpstr>Preparing accounting records &amp; financial statements</vt:lpstr>
      <vt:lpstr>Avoid risk of assuming management responsibility</vt:lpstr>
      <vt:lpstr>Proposed action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X100</dc:creator>
  <cp:lastModifiedBy>522</cp:lastModifiedBy>
  <cp:revision>15</cp:revision>
  <cp:lastPrinted>2011-09-27T17:54:21Z</cp:lastPrinted>
  <dcterms:created xsi:type="dcterms:W3CDTF">2012-02-10T19:11:35Z</dcterms:created>
  <dcterms:modified xsi:type="dcterms:W3CDTF">2012-02-21T15:24:22Z</dcterms:modified>
</cp:coreProperties>
</file>