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19"/>
  </p:notesMasterIdLst>
  <p:handoutMasterIdLst>
    <p:handoutMasterId r:id="rId20"/>
  </p:handoutMasterIdLst>
  <p:sldIdLst>
    <p:sldId id="313" r:id="rId2"/>
    <p:sldId id="319" r:id="rId3"/>
    <p:sldId id="320" r:id="rId4"/>
    <p:sldId id="332" r:id="rId5"/>
    <p:sldId id="333" r:id="rId6"/>
    <p:sldId id="321" r:id="rId7"/>
    <p:sldId id="330" r:id="rId8"/>
    <p:sldId id="322" r:id="rId9"/>
    <p:sldId id="323" r:id="rId10"/>
    <p:sldId id="324" r:id="rId11"/>
    <p:sldId id="331" r:id="rId12"/>
    <p:sldId id="326" r:id="rId13"/>
    <p:sldId id="325" r:id="rId14"/>
    <p:sldId id="327" r:id="rId15"/>
    <p:sldId id="328" r:id="rId16"/>
    <p:sldId id="329" r:id="rId17"/>
    <p:sldId id="316" r:id="rId18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A4B"/>
    <a:srgbClr val="FFFF00"/>
    <a:srgbClr val="000099"/>
    <a:srgbClr val="FFCC00"/>
    <a:srgbClr val="FFE870"/>
    <a:srgbClr val="FFCC66"/>
    <a:srgbClr val="333399"/>
    <a:srgbClr val="08080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40" autoAdjust="0"/>
    <p:restoredTop sz="99176" autoAdjust="0"/>
  </p:normalViewPr>
  <p:slideViewPr>
    <p:cSldViewPr snapToGrid="0">
      <p:cViewPr>
        <p:scale>
          <a:sx n="60" d="100"/>
          <a:sy n="60" d="100"/>
        </p:scale>
        <p:origin x="-1704" y="-3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8B2D76-27F7-418B-8A13-655E3FC7218B}" type="datetimeFigureOut">
              <a:rPr lang="en-US" smtClean="0"/>
              <a:pPr/>
              <a:t>10/16/2011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72AAA8-F472-4A7D-9174-1D8A11032A8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155" cy="46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4" tIns="46587" rIns="93174" bIns="46587" numCol="1" anchor="t" anchorCtr="0" compatLnSpc="1">
            <a:prstTxWarp prst="textNoShape">
              <a:avLst/>
            </a:prstTxWarp>
          </a:bodyPr>
          <a:lstStyle>
            <a:lvl1pPr defTabSz="931812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673" y="0"/>
            <a:ext cx="3038155" cy="46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4" tIns="46587" rIns="93174" bIns="46587" numCol="1" anchor="t" anchorCtr="0" compatLnSpc="1">
            <a:prstTxWarp prst="textNoShape">
              <a:avLst/>
            </a:prstTxWarp>
          </a:bodyPr>
          <a:lstStyle>
            <a:lvl1pPr algn="r" defTabSz="931812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4275" y="698500"/>
            <a:ext cx="4643438" cy="34845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355" y="4415081"/>
            <a:ext cx="5607691" cy="418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4" tIns="46587" rIns="93174" bIns="4658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0163"/>
            <a:ext cx="3038155" cy="46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4" tIns="46587" rIns="93174" bIns="46587" numCol="1" anchor="b" anchorCtr="0" compatLnSpc="1">
            <a:prstTxWarp prst="textNoShape">
              <a:avLst/>
            </a:prstTxWarp>
          </a:bodyPr>
          <a:lstStyle>
            <a:lvl1pPr defTabSz="931812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673" y="8830163"/>
            <a:ext cx="3038155" cy="46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4" tIns="46587" rIns="93174" bIns="46587" numCol="1" anchor="b" anchorCtr="0" compatLnSpc="1">
            <a:prstTxWarp prst="textNoShape">
              <a:avLst/>
            </a:prstTxWarp>
          </a:bodyPr>
          <a:lstStyle>
            <a:lvl1pPr algn="r" defTabSz="931812">
              <a:defRPr sz="1200"/>
            </a:lvl1pPr>
          </a:lstStyle>
          <a:p>
            <a:pPr>
              <a:defRPr/>
            </a:pPr>
            <a:fld id="{283E54EB-50FF-47D4-A9EC-93BBEF4231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98DC095-CB7F-4FF1-9B55-02892864094D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5C82CC6-1061-4DA1-9202-65DF449B0C0E}" type="slidenum">
              <a:rPr lang="en-US" smtClean="0"/>
              <a:pPr/>
              <a:t>12</a:t>
            </a:fld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5C82CC6-1061-4DA1-9202-65DF449B0C0E}" type="slidenum">
              <a:rPr lang="en-US" smtClean="0"/>
              <a:pPr/>
              <a:t>13</a:t>
            </a:fld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5C82CC6-1061-4DA1-9202-65DF449B0C0E}" type="slidenum">
              <a:rPr lang="en-US" smtClean="0"/>
              <a:pPr/>
              <a:t>14</a:t>
            </a:fld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5C82CC6-1061-4DA1-9202-65DF449B0C0E}" type="slidenum">
              <a:rPr lang="en-US" smtClean="0"/>
              <a:pPr/>
              <a:t>15</a:t>
            </a:fld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5C82CC6-1061-4DA1-9202-65DF449B0C0E}" type="slidenum">
              <a:rPr lang="en-US" smtClean="0"/>
              <a:pPr/>
              <a:t>16</a:t>
            </a:fld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3E54EB-50FF-47D4-A9EC-93BBEF423111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5C82CC6-1061-4DA1-9202-65DF449B0C0E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5C82CC6-1061-4DA1-9202-65DF449B0C0E}" type="slidenum">
              <a:rPr lang="en-US" smtClean="0"/>
              <a:pPr/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5C82CC6-1061-4DA1-9202-65DF449B0C0E}" type="slidenum">
              <a:rPr lang="en-US" smtClean="0"/>
              <a:pPr/>
              <a:t>6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5C82CC6-1061-4DA1-9202-65DF449B0C0E}" type="slidenum">
              <a:rPr lang="en-US" smtClean="0"/>
              <a:pPr/>
              <a:t>7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5C82CC6-1061-4DA1-9202-65DF449B0C0E}" type="slidenum">
              <a:rPr lang="en-US" smtClean="0"/>
              <a:pPr/>
              <a:t>8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5C82CC6-1061-4DA1-9202-65DF449B0C0E}" type="slidenum">
              <a:rPr lang="en-US" smtClean="0"/>
              <a:pPr/>
              <a:t>9</a:t>
            </a:fld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5C82CC6-1061-4DA1-9202-65DF449B0C0E}" type="slidenum">
              <a:rPr lang="en-US" smtClean="0"/>
              <a:pPr/>
              <a:t>10</a:t>
            </a:fld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5C82CC6-1061-4DA1-9202-65DF449B0C0E}" type="slidenum">
              <a:rPr lang="en-US" smtClean="0"/>
              <a:pPr/>
              <a:t>11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1"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 userDrawn="1"/>
        </p:nvSpPr>
        <p:spPr>
          <a:xfrm>
            <a:off x="368300" y="804863"/>
            <a:ext cx="8380413" cy="107721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International </a:t>
            </a:r>
            <a:r>
              <a:rPr lang="en-US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Ethics Standards Board</a:t>
            </a:r>
            <a:br>
              <a:rPr lang="en-US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for Accountants</a:t>
            </a:r>
            <a:endParaRPr lang="en-US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7"/>
          </p:nvPr>
        </p:nvSpPr>
        <p:spPr>
          <a:xfrm>
            <a:off x="900752" y="1759472"/>
            <a:ext cx="7328848" cy="722376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0"/>
              </a:spcBef>
              <a:buNone/>
              <a:defRPr sz="3600">
                <a:solidFill>
                  <a:srgbClr val="FFEA4B"/>
                </a:solidFill>
                <a:effectLst/>
                <a:latin typeface="Times New Roman" pitchFamily="18" charset="0"/>
                <a:cs typeface="Times New Roman" pitchFamily="18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8"/>
          </p:nvPr>
        </p:nvSpPr>
        <p:spPr>
          <a:xfrm>
            <a:off x="388823" y="2757256"/>
            <a:ext cx="8373039" cy="1350720"/>
          </a:xfrm>
          <a:prstGeom prst="rect">
            <a:avLst/>
          </a:prstGeom>
        </p:spPr>
        <p:txBody>
          <a:bodyPr/>
          <a:lstStyle>
            <a:lvl1pPr algn="ctr">
              <a:buNone/>
              <a:defRPr sz="3200" baseline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</a:t>
            </a:r>
            <a:endParaRPr lang="en-US" dirty="0"/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9"/>
          </p:nvPr>
        </p:nvSpPr>
        <p:spPr>
          <a:xfrm>
            <a:off x="3575304" y="4343672"/>
            <a:ext cx="4937760" cy="548640"/>
          </a:xfrm>
          <a:prstGeom prst="rect">
            <a:avLst/>
          </a:prstGeom>
        </p:spPr>
        <p:txBody>
          <a:bodyPr/>
          <a:lstStyle>
            <a:lvl1pPr algn="l">
              <a:buNone/>
              <a:defRPr sz="260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</a:t>
            </a:r>
            <a:endParaRPr lang="en-US" dirty="0"/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20"/>
          </p:nvPr>
        </p:nvSpPr>
        <p:spPr>
          <a:xfrm>
            <a:off x="3575304" y="4952088"/>
            <a:ext cx="4937760" cy="548640"/>
          </a:xfrm>
          <a:prstGeom prst="rect">
            <a:avLst/>
          </a:prstGeom>
        </p:spPr>
        <p:txBody>
          <a:bodyPr/>
          <a:lstStyle>
            <a:lvl1pPr algn="l">
              <a:buNone/>
              <a:defRPr sz="260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</a:t>
            </a:r>
            <a:endParaRPr lang="en-US" dirty="0"/>
          </a:p>
        </p:txBody>
      </p:sp>
      <p:sp>
        <p:nvSpPr>
          <p:cNvPr id="15" name="Text Placeholder 11"/>
          <p:cNvSpPr>
            <a:spLocks noGrp="1"/>
          </p:cNvSpPr>
          <p:nvPr>
            <p:ph type="body" sz="quarter" idx="21"/>
          </p:nvPr>
        </p:nvSpPr>
        <p:spPr>
          <a:xfrm>
            <a:off x="3575303" y="5560096"/>
            <a:ext cx="4937760" cy="548640"/>
          </a:xfrm>
          <a:prstGeom prst="rect">
            <a:avLst/>
          </a:prstGeom>
        </p:spPr>
        <p:txBody>
          <a:bodyPr/>
          <a:lstStyle>
            <a:lvl1pPr algn="l">
              <a:buNone/>
              <a:defRPr sz="260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</a:t>
            </a:r>
            <a:endParaRPr lang="en-US" dirty="0"/>
          </a:p>
        </p:txBody>
      </p:sp>
      <p:sp>
        <p:nvSpPr>
          <p:cNvPr id="10" name="Rectangle 9"/>
          <p:cNvSpPr>
            <a:spLocks noGrp="1" noChangeArrowheads="1"/>
          </p:cNvSpPr>
          <p:nvPr>
            <p:ph type="dt" sz="half" idx="2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10"/>
          <p:cNvSpPr>
            <a:spLocks noGrp="1" noChangeArrowheads="1"/>
          </p:cNvSpPr>
          <p:nvPr>
            <p:ph type="ftr" sz="quarter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Rectangle 15"/>
          <p:cNvSpPr>
            <a:spLocks noGrp="1" noChangeArrowheads="1"/>
          </p:cNvSpPr>
          <p:nvPr>
            <p:ph type="sldNum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86E6AD-0880-4E09-8CE4-454F6F0A5F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2"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 userDrawn="1"/>
        </p:nvSpPr>
        <p:spPr>
          <a:xfrm>
            <a:off x="368300" y="804863"/>
            <a:ext cx="8380413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International Federation of Accountants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7"/>
          </p:nvPr>
        </p:nvSpPr>
        <p:spPr>
          <a:xfrm>
            <a:off x="900752" y="1759472"/>
            <a:ext cx="7328848" cy="722376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0"/>
              </a:spcBef>
              <a:buNone/>
              <a:defRPr sz="3600">
                <a:solidFill>
                  <a:srgbClr val="FFEA4B"/>
                </a:solidFill>
                <a:effectLst/>
                <a:latin typeface="Times New Roman" pitchFamily="18" charset="0"/>
                <a:cs typeface="Times New Roman" pitchFamily="18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8"/>
          </p:nvPr>
        </p:nvSpPr>
        <p:spPr>
          <a:xfrm>
            <a:off x="429768" y="2975624"/>
            <a:ext cx="8247888" cy="694944"/>
          </a:xfrm>
          <a:prstGeom prst="rect">
            <a:avLst/>
          </a:prstGeom>
        </p:spPr>
        <p:txBody>
          <a:bodyPr/>
          <a:lstStyle>
            <a:lvl1pPr algn="ctr">
              <a:buNone/>
              <a:defRPr sz="320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</a:t>
            </a:r>
            <a:endParaRPr lang="en-US" dirty="0"/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9"/>
          </p:nvPr>
        </p:nvSpPr>
        <p:spPr>
          <a:xfrm>
            <a:off x="3575304" y="4343672"/>
            <a:ext cx="4937760" cy="548640"/>
          </a:xfrm>
          <a:prstGeom prst="rect">
            <a:avLst/>
          </a:prstGeom>
        </p:spPr>
        <p:txBody>
          <a:bodyPr/>
          <a:lstStyle>
            <a:lvl1pPr algn="l">
              <a:buNone/>
              <a:defRPr sz="260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</a:t>
            </a:r>
            <a:endParaRPr lang="en-US" dirty="0"/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20"/>
          </p:nvPr>
        </p:nvSpPr>
        <p:spPr>
          <a:xfrm>
            <a:off x="3575304" y="4952088"/>
            <a:ext cx="4937760" cy="548640"/>
          </a:xfrm>
          <a:prstGeom prst="rect">
            <a:avLst/>
          </a:prstGeom>
        </p:spPr>
        <p:txBody>
          <a:bodyPr/>
          <a:lstStyle>
            <a:lvl1pPr algn="l">
              <a:buNone/>
              <a:defRPr sz="260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</a:t>
            </a:r>
            <a:endParaRPr lang="en-US" dirty="0"/>
          </a:p>
        </p:txBody>
      </p:sp>
      <p:sp>
        <p:nvSpPr>
          <p:cNvPr id="15" name="Text Placeholder 11"/>
          <p:cNvSpPr>
            <a:spLocks noGrp="1"/>
          </p:cNvSpPr>
          <p:nvPr>
            <p:ph type="body" sz="quarter" idx="21"/>
          </p:nvPr>
        </p:nvSpPr>
        <p:spPr>
          <a:xfrm>
            <a:off x="3575303" y="5560096"/>
            <a:ext cx="4937760" cy="548640"/>
          </a:xfrm>
          <a:prstGeom prst="rect">
            <a:avLst/>
          </a:prstGeom>
        </p:spPr>
        <p:txBody>
          <a:bodyPr/>
          <a:lstStyle>
            <a:lvl1pPr algn="l">
              <a:buNone/>
              <a:defRPr sz="260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</a:t>
            </a:r>
            <a:endParaRPr lang="en-US" dirty="0"/>
          </a:p>
        </p:txBody>
      </p:sp>
      <p:sp>
        <p:nvSpPr>
          <p:cNvPr id="10" name="Rectangle 9"/>
          <p:cNvSpPr>
            <a:spLocks noGrp="1" noChangeArrowheads="1"/>
          </p:cNvSpPr>
          <p:nvPr>
            <p:ph type="dt" sz="half" idx="2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10"/>
          <p:cNvSpPr>
            <a:spLocks noGrp="1" noChangeArrowheads="1"/>
          </p:cNvSpPr>
          <p:nvPr>
            <p:ph type="ftr" sz="quarter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Rectangle 15"/>
          <p:cNvSpPr>
            <a:spLocks noGrp="1" noChangeArrowheads="1"/>
          </p:cNvSpPr>
          <p:nvPr>
            <p:ph type="sldNum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3FBE88-149A-4A06-84EF-FC238304A1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2910"/>
            <a:ext cx="8229600" cy="708001"/>
          </a:xfrm>
          <a:prstGeom prst="rect">
            <a:avLst/>
          </a:prstGeom>
        </p:spPr>
        <p:txBody>
          <a:bodyPr/>
          <a:lstStyle>
            <a:lvl1pPr algn="ctr">
              <a:defRPr sz="4000" i="0">
                <a:solidFill>
                  <a:srgbClr val="000099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E474AD-4163-441C-8344-6BDBA8915A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ullete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699375" cy="557784"/>
          </a:xfrm>
          <a:prstGeom prst="rect">
            <a:avLst/>
          </a:prstGeom>
        </p:spPr>
        <p:txBody>
          <a:bodyPr/>
          <a:lstStyle>
            <a:lvl1pPr algn="r">
              <a:defRPr sz="2800" b="1" i="1">
                <a:effectLst/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8368" y="1408176"/>
            <a:ext cx="7936992" cy="4974336"/>
          </a:xfrm>
          <a:prstGeom prst="rect">
            <a:avLst/>
          </a:prstGeom>
        </p:spPr>
        <p:txBody>
          <a:bodyPr/>
          <a:lstStyle>
            <a:lvl1pPr marL="341313" indent="-341313">
              <a:buClr>
                <a:srgbClr val="FFCC00"/>
              </a:buClr>
              <a:defRPr sz="320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defRPr>
            </a:lvl1pPr>
            <a:lvl2pPr marL="682625" indent="-285750">
              <a:buClr>
                <a:srgbClr val="FFCC00"/>
              </a:buClr>
              <a:defRPr sz="300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defRPr>
            </a:lvl2pPr>
            <a:lvl3pPr>
              <a:buClr>
                <a:srgbClr val="FFCC00"/>
              </a:buClr>
              <a:defRPr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defRPr>
            </a:lvl3pPr>
            <a:lvl4pPr>
              <a:buClr>
                <a:srgbClr val="FFCC00"/>
              </a:buClr>
              <a:defRPr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defRPr>
            </a:lvl4pPr>
            <a:lvl5pPr>
              <a:buClr>
                <a:srgbClr val="FFCC00"/>
              </a:buClr>
              <a:defRPr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/>
          </p:nvPr>
        </p:nvSpPr>
        <p:spPr>
          <a:xfrm>
            <a:off x="658368" y="722376"/>
            <a:ext cx="7936992" cy="585216"/>
          </a:xfrm>
          <a:prstGeom prst="rect">
            <a:avLst/>
          </a:prstGeom>
        </p:spPr>
        <p:txBody>
          <a:bodyPr/>
          <a:lstStyle>
            <a:lvl1pPr marL="0" indent="0" algn="l">
              <a:spcBef>
                <a:spcPts val="0"/>
              </a:spcBef>
              <a:buNone/>
              <a:defRPr sz="3200" b="1">
                <a:solidFill>
                  <a:srgbClr val="FFEA4B"/>
                </a:solidFill>
                <a:effectLst/>
                <a:latin typeface="Times New Roman" pitchFamily="18" charset="0"/>
                <a:cs typeface="Times New Roman" pitchFamily="18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8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9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2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1297DE-C1F4-4CB5-9AA6-7B8134FCB8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6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05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805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80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2E9E995C-3F51-42DE-9D14-42565CB759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0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1" name="Text Placeholder 9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8" r:id="rId1"/>
    <p:sldLayoutId id="2147483989" r:id="rId2"/>
    <p:sldLayoutId id="2147483990" r:id="rId3"/>
    <p:sldLayoutId id="2147483987" r:id="rId4"/>
  </p:sldLayoutIdLst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 b="1" i="1">
          <a:solidFill>
            <a:schemeClr val="tx2"/>
          </a:solidFill>
          <a:latin typeface="Times New Roman" pitchFamily="18" charset="0"/>
          <a:ea typeface="+mj-ea"/>
          <a:cs typeface="Times New Roman" pitchFamily="18" charset="0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 b="1" i="1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 b="1" i="1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 b="1" i="1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 b="1" i="1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Palatino Linotype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Palatino Linotype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Palatino Linotype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Palatino Linotype" pitchFamily="18" charset="0"/>
          <a:cs typeface="Arial" charset="0"/>
        </a:defRPr>
      </a:lvl9pPr>
    </p:titleStyle>
    <p:bodyStyle>
      <a:lvl1pPr marL="341313" indent="-341313" algn="l" rtl="0" eaLnBrk="0" fontAlgn="base" hangingPunct="0">
        <a:spcBef>
          <a:spcPct val="60000"/>
        </a:spcBef>
        <a:spcAft>
          <a:spcPct val="0"/>
        </a:spcAft>
        <a:buClr>
          <a:srgbClr val="FFCC66"/>
        </a:buClr>
        <a:buChar char="•"/>
        <a:defRPr sz="3200">
          <a:solidFill>
            <a:schemeClr val="bg1"/>
          </a:solidFill>
          <a:latin typeface="Times New Roman" pitchFamily="18" charset="0"/>
          <a:ea typeface="+mn-ea"/>
          <a:cs typeface="Times New Roman" pitchFamily="18" charset="0"/>
        </a:defRPr>
      </a:lvl1pPr>
      <a:lvl2pPr marL="682625" indent="-285750" algn="l" rtl="0" eaLnBrk="0" fontAlgn="base" hangingPunct="0">
        <a:spcBef>
          <a:spcPct val="60000"/>
        </a:spcBef>
        <a:spcAft>
          <a:spcPct val="0"/>
        </a:spcAft>
        <a:buClr>
          <a:srgbClr val="FFCC66"/>
        </a:buClr>
        <a:buChar char="–"/>
        <a:defRPr sz="3000">
          <a:solidFill>
            <a:schemeClr val="bg1"/>
          </a:solidFill>
          <a:latin typeface="Times New Roman" pitchFamily="18" charset="0"/>
          <a:cs typeface="Times New Roman" pitchFamily="18" charset="0"/>
        </a:defRPr>
      </a:lvl2pPr>
      <a:lvl3pPr marL="1023938" indent="-109538" algn="l" rtl="0" eaLnBrk="0" fontAlgn="base" hangingPunct="0">
        <a:spcBef>
          <a:spcPct val="60000"/>
        </a:spcBef>
        <a:spcAft>
          <a:spcPct val="0"/>
        </a:spcAft>
        <a:buClr>
          <a:srgbClr val="FFCC66"/>
        </a:buClr>
        <a:buChar char="•"/>
        <a:defRPr sz="1600">
          <a:solidFill>
            <a:schemeClr val="bg1"/>
          </a:solidFill>
          <a:latin typeface="Times New Roman" pitchFamily="18" charset="0"/>
          <a:cs typeface="Times New Roman" pitchFamily="18" charset="0"/>
        </a:defRPr>
      </a:lvl3pPr>
      <a:lvl4pPr marL="1311275" indent="-111125" algn="l" rtl="0" eaLnBrk="0" fontAlgn="base" hangingPunct="0">
        <a:spcBef>
          <a:spcPct val="60000"/>
        </a:spcBef>
        <a:spcAft>
          <a:spcPct val="0"/>
        </a:spcAft>
        <a:buClr>
          <a:srgbClr val="FFCC66"/>
        </a:buClr>
        <a:buChar char="–"/>
        <a:defRPr sz="1400">
          <a:solidFill>
            <a:schemeClr val="bg1"/>
          </a:solidFill>
          <a:latin typeface="Times New Roman" pitchFamily="18" charset="0"/>
          <a:cs typeface="Times New Roman" pitchFamily="18" charset="0"/>
        </a:defRPr>
      </a:lvl4pPr>
      <a:lvl5pPr marL="1597025" indent="-109538" algn="l" rtl="0" eaLnBrk="0" fontAlgn="base" hangingPunct="0">
        <a:spcBef>
          <a:spcPct val="60000"/>
        </a:spcBef>
        <a:spcAft>
          <a:spcPct val="0"/>
        </a:spcAft>
        <a:buClr>
          <a:srgbClr val="FFCC66"/>
        </a:buClr>
        <a:buChar char="•"/>
        <a:defRPr sz="1200">
          <a:solidFill>
            <a:schemeClr val="bg1"/>
          </a:solidFill>
          <a:latin typeface="Times New Roman" pitchFamily="18" charset="0"/>
          <a:cs typeface="Times New Roman" pitchFamily="18" charset="0"/>
        </a:defRPr>
      </a:lvl5pPr>
      <a:lvl6pPr marL="2054225" indent="-109538" algn="l" rtl="0" fontAlgn="base">
        <a:spcBef>
          <a:spcPct val="60000"/>
        </a:spcBef>
        <a:spcAft>
          <a:spcPct val="0"/>
        </a:spcAft>
        <a:buClr>
          <a:srgbClr val="F98613"/>
        </a:buClr>
        <a:buChar char="•"/>
        <a:defRPr sz="1200">
          <a:solidFill>
            <a:srgbClr val="001966"/>
          </a:solidFill>
          <a:latin typeface="+mn-lt"/>
          <a:cs typeface="+mn-cs"/>
        </a:defRPr>
      </a:lvl6pPr>
      <a:lvl7pPr marL="2511425" indent="-109538" algn="l" rtl="0" fontAlgn="base">
        <a:spcBef>
          <a:spcPct val="60000"/>
        </a:spcBef>
        <a:spcAft>
          <a:spcPct val="0"/>
        </a:spcAft>
        <a:buClr>
          <a:srgbClr val="F98613"/>
        </a:buClr>
        <a:buChar char="•"/>
        <a:defRPr sz="1200">
          <a:solidFill>
            <a:srgbClr val="001966"/>
          </a:solidFill>
          <a:latin typeface="+mn-lt"/>
          <a:cs typeface="+mn-cs"/>
        </a:defRPr>
      </a:lvl7pPr>
      <a:lvl8pPr marL="2968625" indent="-109538" algn="l" rtl="0" fontAlgn="base">
        <a:spcBef>
          <a:spcPct val="60000"/>
        </a:spcBef>
        <a:spcAft>
          <a:spcPct val="0"/>
        </a:spcAft>
        <a:buClr>
          <a:srgbClr val="F98613"/>
        </a:buClr>
        <a:buChar char="•"/>
        <a:defRPr sz="1200">
          <a:solidFill>
            <a:srgbClr val="001966"/>
          </a:solidFill>
          <a:latin typeface="+mn-lt"/>
          <a:cs typeface="+mn-cs"/>
        </a:defRPr>
      </a:lvl8pPr>
      <a:lvl9pPr marL="3425825" indent="-109538" algn="l" rtl="0" fontAlgn="base">
        <a:spcBef>
          <a:spcPct val="60000"/>
        </a:spcBef>
        <a:spcAft>
          <a:spcPct val="0"/>
        </a:spcAft>
        <a:buClr>
          <a:srgbClr val="F98613"/>
        </a:buClr>
        <a:buChar char="•"/>
        <a:defRPr sz="1200">
          <a:solidFill>
            <a:srgbClr val="00196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Placeholder 2"/>
          <p:cNvSpPr>
            <a:spLocks noGrp="1"/>
          </p:cNvSpPr>
          <p:nvPr>
            <p:ph type="body" sz="quarter" idx="17"/>
          </p:nvPr>
        </p:nvSpPr>
        <p:spPr>
          <a:xfrm>
            <a:off x="362607" y="1986455"/>
            <a:ext cx="8403021" cy="1198179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IESBA  SME/SMP  WORKING  GROUP</a:t>
            </a:r>
          </a:p>
          <a:p>
            <a:pPr>
              <a:spcBef>
                <a:spcPct val="0"/>
              </a:spcBef>
            </a:pP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REPORT</a:t>
            </a:r>
          </a:p>
          <a:p>
            <a:pPr>
              <a:spcBef>
                <a:spcPct val="0"/>
              </a:spcBef>
            </a:pPr>
            <a:endParaRPr lang="en-US" dirty="0" smtClean="0">
              <a:latin typeface="Times New Roman" pitchFamily="-65" charset="0"/>
              <a:cs typeface="Times New Roman" pitchFamily="-65" charset="0"/>
            </a:endParaRPr>
          </a:p>
        </p:txBody>
      </p:sp>
      <p:sp>
        <p:nvSpPr>
          <p:cNvPr id="6147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388823" y="3358054"/>
            <a:ext cx="8373039" cy="749921"/>
          </a:xfrm>
        </p:spPr>
        <p:txBody>
          <a:bodyPr/>
          <a:lstStyle/>
          <a:p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Don Thomson</a:t>
            </a:r>
          </a:p>
        </p:txBody>
      </p:sp>
      <p:sp>
        <p:nvSpPr>
          <p:cNvPr id="6148" name="Text Placeholder 4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IESBA Board Meeting</a:t>
            </a:r>
          </a:p>
        </p:txBody>
      </p:sp>
      <p:sp>
        <p:nvSpPr>
          <p:cNvPr id="6149" name="Text Placeholder 5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New York, USA</a:t>
            </a:r>
          </a:p>
        </p:txBody>
      </p:sp>
      <p:sp>
        <p:nvSpPr>
          <p:cNvPr id="6150" name="Text Placeholder 6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October 17-19, 2011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699375" cy="557213"/>
          </a:xfrm>
        </p:spPr>
        <p:txBody>
          <a:bodyPr/>
          <a:lstStyle/>
          <a:p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IESBA – SME / SMP Issues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658812" y="1408113"/>
            <a:ext cx="8043753" cy="4973637"/>
          </a:xfrm>
        </p:spPr>
        <p:txBody>
          <a:bodyPr/>
          <a:lstStyle/>
          <a:p>
            <a:pPr>
              <a:buClr>
                <a:srgbClr val="FFEA4B"/>
              </a:buClr>
            </a:pP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Intuitive approach to safeguards impeded</a:t>
            </a:r>
          </a:p>
          <a:p>
            <a:pPr>
              <a:buClr>
                <a:srgbClr val="FFEA4B"/>
              </a:buClr>
            </a:pP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Importance of informed management unclear</a:t>
            </a:r>
          </a:p>
          <a:p>
            <a:pPr>
              <a:buClr>
                <a:srgbClr val="FFEA4B"/>
              </a:buClr>
            </a:pP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Professional judgment may be discouraged</a:t>
            </a:r>
          </a:p>
          <a:p>
            <a:pPr>
              <a:buClr>
                <a:srgbClr val="FFEA4B"/>
              </a:buClr>
            </a:pP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SMEs' ability to benefit from the knowledge of their professional accountant to obtain services in addition to audits/reviews may be unduly restricted if ignore circumstances</a:t>
            </a:r>
          </a:p>
          <a:p>
            <a:pPr lvl="1">
              <a:buClr>
                <a:srgbClr val="FFEA4B"/>
              </a:buClr>
            </a:pP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Often limited number of users, lower risk</a:t>
            </a:r>
          </a:p>
        </p:txBody>
      </p:sp>
      <p:sp>
        <p:nvSpPr>
          <p:cNvPr id="8196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658813" y="722313"/>
            <a:ext cx="7935912" cy="585787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Safeguards - Challenges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699375" cy="557213"/>
          </a:xfrm>
        </p:spPr>
        <p:txBody>
          <a:bodyPr/>
          <a:lstStyle/>
          <a:p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IESBA – SME / SMP Issues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658812" y="1408113"/>
            <a:ext cx="8169878" cy="4973637"/>
          </a:xfrm>
        </p:spPr>
        <p:txBody>
          <a:bodyPr/>
          <a:lstStyle/>
          <a:p>
            <a:pPr>
              <a:buClr>
                <a:srgbClr val="FFEA4B"/>
              </a:buClr>
            </a:pP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Consider clarifying importance of applying professional judgment to circumstances</a:t>
            </a:r>
          </a:p>
          <a:p>
            <a:pPr>
              <a:buClr>
                <a:srgbClr val="FFEA4B"/>
              </a:buClr>
            </a:pP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Clarify importance of informed management</a:t>
            </a:r>
          </a:p>
          <a:p>
            <a:pPr>
              <a:buClr>
                <a:srgbClr val="FFEA4B"/>
              </a:buClr>
            </a:pP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Consistent framework of safeguards</a:t>
            </a:r>
          </a:p>
          <a:p>
            <a:pPr lvl="1">
              <a:buClr>
                <a:srgbClr val="FFEA4B"/>
              </a:buClr>
            </a:pP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Enables a more intuitive approach</a:t>
            </a:r>
          </a:p>
          <a:p>
            <a:pPr lvl="1">
              <a:buClr>
                <a:srgbClr val="FFEA4B"/>
              </a:buClr>
            </a:pP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For audits of entities other than PIEs, consider consistency of valuation &amp; tax advocacy prohibitions with the basic framework</a:t>
            </a:r>
          </a:p>
        </p:txBody>
      </p:sp>
      <p:sp>
        <p:nvSpPr>
          <p:cNvPr id="8196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658813" y="722313"/>
            <a:ext cx="7935912" cy="585787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Safeguards - Recommendations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699375" cy="557213"/>
          </a:xfrm>
        </p:spPr>
        <p:txBody>
          <a:bodyPr/>
          <a:lstStyle/>
          <a:p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IESBA – SME / SMP Issues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658812" y="1408113"/>
            <a:ext cx="8154111" cy="4973637"/>
          </a:xfrm>
        </p:spPr>
        <p:txBody>
          <a:bodyPr/>
          <a:lstStyle/>
          <a:p>
            <a:pPr>
              <a:buClr>
                <a:srgbClr val="FFEA4B"/>
              </a:buClr>
            </a:pP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Challenge</a:t>
            </a:r>
          </a:p>
          <a:p>
            <a:pPr lvl="1">
              <a:buClr>
                <a:srgbClr val="FFEA4B"/>
              </a:buClr>
            </a:pP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Many safeguards not readily </a:t>
            </a: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available</a:t>
            </a:r>
            <a:endParaRPr lang="en-US" dirty="0" smtClean="0">
              <a:latin typeface="Times New Roman" pitchFamily="-65" charset="0"/>
              <a:cs typeface="Times New Roman" pitchFamily="-65" charset="0"/>
            </a:endParaRPr>
          </a:p>
          <a:p>
            <a:pPr>
              <a:buClr>
                <a:srgbClr val="FFEA4B"/>
              </a:buClr>
            </a:pP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Recommendation</a:t>
            </a:r>
          </a:p>
          <a:p>
            <a:pPr lvl="1">
              <a:buClr>
                <a:srgbClr val="FFEA4B"/>
              </a:buClr>
            </a:pP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Develop guidance to help identify </a:t>
            </a: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safeguards</a:t>
            </a:r>
          </a:p>
          <a:p>
            <a:pPr lvl="1">
              <a:buClr>
                <a:srgbClr val="FFEA4B"/>
              </a:buClr>
            </a:pP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Encourage consultation, etc</a:t>
            </a:r>
            <a:endParaRPr lang="en-US" dirty="0" smtClean="0">
              <a:latin typeface="Times New Roman" pitchFamily="-65" charset="0"/>
              <a:cs typeface="Times New Roman" pitchFamily="-65" charset="0"/>
            </a:endParaRPr>
          </a:p>
          <a:p>
            <a:pPr lvl="1">
              <a:buClr>
                <a:srgbClr val="FFEA4B"/>
              </a:buClr>
            </a:pP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Consider informed management combined with exposure to inspection</a:t>
            </a:r>
          </a:p>
          <a:p>
            <a:pPr lvl="2">
              <a:buClr>
                <a:srgbClr val="FFEA4B"/>
              </a:buClr>
            </a:pP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May be </a:t>
            </a: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restricted to lower risk engagements with additional communication</a:t>
            </a:r>
          </a:p>
        </p:txBody>
      </p:sp>
      <p:sp>
        <p:nvSpPr>
          <p:cNvPr id="8196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658813" y="722313"/>
            <a:ext cx="7980690" cy="585787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Safeguards – Sole Practitioners, Small SMPs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699375" cy="557213"/>
          </a:xfrm>
        </p:spPr>
        <p:txBody>
          <a:bodyPr/>
          <a:lstStyle/>
          <a:p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IESBA – SME / SMP Issues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658813" y="1408113"/>
            <a:ext cx="7935912" cy="4973637"/>
          </a:xfrm>
        </p:spPr>
        <p:txBody>
          <a:bodyPr/>
          <a:lstStyle/>
          <a:p>
            <a:pPr>
              <a:buClr>
                <a:srgbClr val="FFEA4B"/>
              </a:buClr>
            </a:pP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Challenge</a:t>
            </a:r>
          </a:p>
          <a:p>
            <a:pPr lvl="1">
              <a:buClr>
                <a:srgbClr val="FFEA4B"/>
              </a:buClr>
            </a:pP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SMP alliances may be confused with the Code's concept of a network firm</a:t>
            </a:r>
          </a:p>
          <a:p>
            <a:pPr>
              <a:buClr>
                <a:srgbClr val="FFEA4B"/>
              </a:buClr>
            </a:pP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Recommendation</a:t>
            </a:r>
          </a:p>
          <a:p>
            <a:pPr lvl="1">
              <a:buClr>
                <a:srgbClr val="FFEA4B"/>
              </a:buClr>
            </a:pP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Develop guidance on a network firm</a:t>
            </a:r>
          </a:p>
        </p:txBody>
      </p:sp>
      <p:sp>
        <p:nvSpPr>
          <p:cNvPr id="8196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658813" y="722313"/>
            <a:ext cx="7935912" cy="585787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Network Firm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699375" cy="557213"/>
          </a:xfrm>
        </p:spPr>
        <p:txBody>
          <a:bodyPr/>
          <a:lstStyle/>
          <a:p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IESBA – SME / SMP Issues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658813" y="1408113"/>
            <a:ext cx="7935912" cy="4973637"/>
          </a:xfrm>
        </p:spPr>
        <p:txBody>
          <a:bodyPr/>
          <a:lstStyle/>
          <a:p>
            <a:pPr>
              <a:buClr>
                <a:srgbClr val="FFEA4B"/>
              </a:buClr>
            </a:pP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Challenge</a:t>
            </a:r>
          </a:p>
          <a:p>
            <a:pPr lvl="1">
              <a:buClr>
                <a:srgbClr val="FFEA4B"/>
              </a:buClr>
            </a:pP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Code does not provide guidance on specific services other than on auditor &amp; other assurance providers' independence</a:t>
            </a:r>
          </a:p>
          <a:p>
            <a:pPr lvl="2">
              <a:buClr>
                <a:srgbClr val="FFEA4B"/>
              </a:buClr>
            </a:pP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Opinions divided amongst those providing input as to whether this warrants action</a:t>
            </a:r>
          </a:p>
          <a:p>
            <a:pPr>
              <a:buClr>
                <a:srgbClr val="FFEA4B"/>
              </a:buClr>
            </a:pP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Recommendation</a:t>
            </a:r>
          </a:p>
          <a:p>
            <a:pPr lvl="1">
              <a:buClr>
                <a:srgbClr val="FFEA4B"/>
              </a:buClr>
            </a:pP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When developing future </a:t>
            </a:r>
            <a:r>
              <a:rPr lang="en-US" dirty="0" err="1" smtClean="0">
                <a:latin typeface="Times New Roman" pitchFamily="-65" charset="0"/>
                <a:cs typeface="Times New Roman" pitchFamily="-65" charset="0"/>
              </a:rPr>
              <a:t>workplans</a:t>
            </a: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, consider expanding the Code to deal more specifically with non-assurance services, particularly tax</a:t>
            </a:r>
          </a:p>
        </p:txBody>
      </p:sp>
      <p:sp>
        <p:nvSpPr>
          <p:cNvPr id="8196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658813" y="722313"/>
            <a:ext cx="7935912" cy="585787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Future Expansion of the Code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699375" cy="557213"/>
          </a:xfrm>
        </p:spPr>
        <p:txBody>
          <a:bodyPr/>
          <a:lstStyle/>
          <a:p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IESBA – SME / SMP Issues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658812" y="1408113"/>
            <a:ext cx="8185643" cy="4973637"/>
          </a:xfrm>
        </p:spPr>
        <p:txBody>
          <a:bodyPr/>
          <a:lstStyle/>
          <a:p>
            <a:pPr>
              <a:buClr>
                <a:srgbClr val="FFEA4B"/>
              </a:buClr>
            </a:pP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Challenge</a:t>
            </a:r>
          </a:p>
          <a:p>
            <a:pPr lvl="1">
              <a:buClr>
                <a:srgbClr val="FFEA4B"/>
              </a:buClr>
            </a:pP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SME/SMP issues warrant continuing attention</a:t>
            </a:r>
          </a:p>
          <a:p>
            <a:pPr>
              <a:buClr>
                <a:srgbClr val="FFEA4B"/>
              </a:buClr>
            </a:pP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Recommendations</a:t>
            </a:r>
          </a:p>
          <a:p>
            <a:pPr lvl="1">
              <a:buClr>
                <a:srgbClr val="FFEA4B"/>
              </a:buClr>
            </a:pP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Processes to always address SME/SMP issues</a:t>
            </a:r>
          </a:p>
          <a:p>
            <a:pPr lvl="1">
              <a:buClr>
                <a:srgbClr val="FFEA4B"/>
              </a:buClr>
            </a:pP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Qualified nominations for Board (&amp; CAG?)</a:t>
            </a:r>
          </a:p>
          <a:p>
            <a:pPr lvl="1">
              <a:buClr>
                <a:srgbClr val="FFEA4B"/>
              </a:buClr>
            </a:pP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Cooperate closely with SMP Committee</a:t>
            </a:r>
          </a:p>
          <a:p>
            <a:pPr lvl="1">
              <a:buClr>
                <a:srgbClr val="FFEA4B"/>
              </a:buClr>
            </a:pP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Consider continuation of Working Group </a:t>
            </a:r>
          </a:p>
          <a:p>
            <a:pPr lvl="1">
              <a:buClr>
                <a:srgbClr val="FFEA4B"/>
              </a:buClr>
            </a:pPr>
            <a:endParaRPr lang="en-US" dirty="0" smtClean="0">
              <a:latin typeface="Times New Roman" pitchFamily="-65" charset="0"/>
              <a:cs typeface="Times New Roman" pitchFamily="-65" charset="0"/>
            </a:endParaRPr>
          </a:p>
        </p:txBody>
      </p:sp>
      <p:sp>
        <p:nvSpPr>
          <p:cNvPr id="8196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658813" y="722313"/>
            <a:ext cx="7935912" cy="585787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Ongoing Consideration of SMEs &amp; SMPs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699375" cy="557213"/>
          </a:xfrm>
        </p:spPr>
        <p:txBody>
          <a:bodyPr/>
          <a:lstStyle/>
          <a:p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IESBA – SME / SMP Issues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658813" y="1408113"/>
            <a:ext cx="7935912" cy="4973637"/>
          </a:xfrm>
        </p:spPr>
        <p:txBody>
          <a:bodyPr/>
          <a:lstStyle/>
          <a:p>
            <a:pPr>
              <a:buClr>
                <a:srgbClr val="FFEA4B"/>
              </a:buClr>
            </a:pP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Board &amp;/or </a:t>
            </a: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Planning Committee</a:t>
            </a:r>
          </a:p>
          <a:p>
            <a:pPr lvl="1">
              <a:buClr>
                <a:srgbClr val="FFEA4B"/>
              </a:buClr>
            </a:pP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Consider </a:t>
            </a: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appropriate action arising from the recommendations </a:t>
            </a: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in this </a:t>
            </a: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report</a:t>
            </a:r>
            <a:endParaRPr lang="en-US" dirty="0" smtClean="0">
              <a:latin typeface="Times New Roman" pitchFamily="-65" charset="0"/>
              <a:cs typeface="Times New Roman" pitchFamily="-65" charset="0"/>
            </a:endParaRPr>
          </a:p>
        </p:txBody>
      </p:sp>
      <p:sp>
        <p:nvSpPr>
          <p:cNvPr id="8196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658813" y="722313"/>
            <a:ext cx="7935912" cy="585787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Next Steps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457200" y="2513013"/>
            <a:ext cx="8229600" cy="708025"/>
          </a:xfrm>
        </p:spPr>
        <p:txBody>
          <a:bodyPr/>
          <a:lstStyle/>
          <a:p>
            <a:endParaRPr lang="en-US" smtClean="0">
              <a:latin typeface="Times New Roman" pitchFamily="-65" charset="0"/>
              <a:cs typeface="Times New Roman" pitchFamily="-65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699375" cy="557213"/>
          </a:xfrm>
        </p:spPr>
        <p:txBody>
          <a:bodyPr/>
          <a:lstStyle/>
          <a:p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IESBA – SME / SMP Issues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658813" y="1408113"/>
            <a:ext cx="7935912" cy="4973637"/>
          </a:xfrm>
        </p:spPr>
        <p:txBody>
          <a:bodyPr/>
          <a:lstStyle/>
          <a:p>
            <a:pPr>
              <a:buClr>
                <a:srgbClr val="FFEA4B"/>
              </a:buClr>
            </a:pP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Objectives</a:t>
            </a:r>
          </a:p>
          <a:p>
            <a:pPr>
              <a:buClr>
                <a:srgbClr val="FFEA4B"/>
              </a:buClr>
            </a:pP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Feedback &amp; additional input</a:t>
            </a:r>
            <a:endParaRPr lang="en-US" dirty="0" smtClean="0">
              <a:latin typeface="Times New Roman" pitchFamily="-65" charset="0"/>
              <a:cs typeface="Times New Roman" pitchFamily="-65" charset="0"/>
            </a:endParaRPr>
          </a:p>
          <a:p>
            <a:pPr>
              <a:buClr>
                <a:srgbClr val="FFEA4B"/>
              </a:buClr>
            </a:pP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Background</a:t>
            </a:r>
          </a:p>
          <a:p>
            <a:pPr>
              <a:buClr>
                <a:srgbClr val="FFEA4B"/>
              </a:buClr>
            </a:pP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Information sources</a:t>
            </a:r>
          </a:p>
          <a:p>
            <a:pPr>
              <a:buClr>
                <a:srgbClr val="FFEA4B"/>
              </a:buClr>
            </a:pP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Findings &amp; recommendations</a:t>
            </a:r>
          </a:p>
          <a:p>
            <a:pPr>
              <a:buClr>
                <a:srgbClr val="FFEA4B"/>
              </a:buClr>
            </a:pP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Next steps</a:t>
            </a:r>
          </a:p>
        </p:txBody>
      </p:sp>
      <p:sp>
        <p:nvSpPr>
          <p:cNvPr id="8196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658813" y="722313"/>
            <a:ext cx="7935912" cy="585787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Topics for Discussion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699375" cy="557213"/>
          </a:xfrm>
        </p:spPr>
        <p:txBody>
          <a:bodyPr/>
          <a:lstStyle/>
          <a:p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IESBA – SME / SMP Issues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658813" y="1408113"/>
            <a:ext cx="7935912" cy="4973637"/>
          </a:xfrm>
        </p:spPr>
        <p:txBody>
          <a:bodyPr/>
          <a:lstStyle/>
          <a:p>
            <a:pPr>
              <a:buClr>
                <a:srgbClr val="FFEA4B"/>
              </a:buClr>
            </a:pP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Present the Working Group's report</a:t>
            </a:r>
            <a:endParaRPr lang="en-US" i="1" dirty="0" smtClean="0">
              <a:latin typeface="Times New Roman" pitchFamily="-65" charset="0"/>
              <a:cs typeface="Times New Roman" pitchFamily="-65" charset="0"/>
            </a:endParaRPr>
          </a:p>
          <a:p>
            <a:pPr>
              <a:buClr>
                <a:srgbClr val="FFEA4B"/>
              </a:buClr>
            </a:pP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Identify &amp; advise the Board</a:t>
            </a:r>
          </a:p>
          <a:p>
            <a:pPr lvl="1">
              <a:buClr>
                <a:srgbClr val="FFEA4B"/>
              </a:buClr>
            </a:pP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U</a:t>
            </a: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nique </a:t>
            </a: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&amp; challenging issues faced by professional accountants in SMEs &amp; SMPs complying with the Code</a:t>
            </a:r>
          </a:p>
          <a:p>
            <a:pPr>
              <a:buClr>
                <a:srgbClr val="FFEA4B"/>
              </a:buClr>
            </a:pP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Public interest entity auditor independence excluded – outside the scope of this initiative</a:t>
            </a:r>
          </a:p>
        </p:txBody>
      </p:sp>
      <p:sp>
        <p:nvSpPr>
          <p:cNvPr id="8196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658813" y="722313"/>
            <a:ext cx="7935912" cy="585787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Objectives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IESBA – SME / SMP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Consider various circumstances</a:t>
            </a:r>
          </a:p>
          <a:p>
            <a:pPr lvl="1"/>
            <a:r>
              <a:rPr lang="en-US" dirty="0" smtClean="0"/>
              <a:t>G</a:t>
            </a:r>
            <a:r>
              <a:rPr lang="en-US" dirty="0" smtClean="0"/>
              <a:t>eographic location, size of entity, etc</a:t>
            </a:r>
          </a:p>
          <a:p>
            <a:r>
              <a:rPr lang="en-US" dirty="0" smtClean="0"/>
              <a:t>Synopsis desirable</a:t>
            </a:r>
          </a:p>
          <a:p>
            <a:pPr lvl="1"/>
            <a:r>
              <a:rPr lang="en-US" dirty="0" smtClean="0"/>
              <a:t>Be careful not to modify or replace Code</a:t>
            </a:r>
          </a:p>
          <a:p>
            <a:r>
              <a:rPr lang="en-US" dirty="0" smtClean="0"/>
              <a:t>Informed management important safeguard</a:t>
            </a:r>
          </a:p>
          <a:p>
            <a:pPr lvl="1"/>
            <a:r>
              <a:rPr lang="en-US" dirty="0" smtClean="0"/>
              <a:t>Will require explanation</a:t>
            </a:r>
          </a:p>
          <a:p>
            <a:pPr lvl="1"/>
            <a:r>
              <a:rPr lang="en-US" dirty="0" smtClean="0"/>
              <a:t>D</a:t>
            </a:r>
            <a:r>
              <a:rPr lang="en-US" dirty="0" smtClean="0"/>
              <a:t>oes not justify inappropriate services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 smtClean="0"/>
              <a:t>Feedback &amp; additional input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IESBA – SME / SMP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Tax court &amp; valuation services</a:t>
            </a:r>
          </a:p>
          <a:p>
            <a:pPr lvl="1"/>
            <a:r>
              <a:rPr lang="en-US" dirty="0" smtClean="0"/>
              <a:t>Consider </a:t>
            </a:r>
            <a:r>
              <a:rPr lang="en-US" dirty="0" smtClean="0"/>
              <a:t>threat &amp; adequacy of safeguards</a:t>
            </a:r>
          </a:p>
          <a:p>
            <a:pPr lvl="1"/>
            <a:r>
              <a:rPr lang="en-US" dirty="0" smtClean="0"/>
              <a:t>A</a:t>
            </a:r>
            <a:r>
              <a:rPr lang="en-US" dirty="0" smtClean="0"/>
              <a:t>ddress threat, not location</a:t>
            </a:r>
          </a:p>
          <a:p>
            <a:r>
              <a:rPr lang="en-US" dirty="0" smtClean="0"/>
              <a:t>Address sole practitioners' challenges</a:t>
            </a:r>
          </a:p>
          <a:p>
            <a:pPr lvl="1"/>
            <a:r>
              <a:rPr lang="en-US" dirty="0" smtClean="0"/>
              <a:t>Inspection </a:t>
            </a:r>
            <a:r>
              <a:rPr lang="en-US" dirty="0" smtClean="0"/>
              <a:t>may be an effective safeguard</a:t>
            </a:r>
          </a:p>
          <a:p>
            <a:pPr lvl="1"/>
            <a:r>
              <a:rPr lang="en-US" dirty="0" smtClean="0"/>
              <a:t>Consider </a:t>
            </a:r>
            <a:r>
              <a:rPr lang="en-US" dirty="0" smtClean="0"/>
              <a:t>the risk of corruption</a:t>
            </a:r>
          </a:p>
          <a:p>
            <a:pPr lvl="1"/>
            <a:r>
              <a:rPr lang="en-US" dirty="0" smtClean="0"/>
              <a:t>B</a:t>
            </a:r>
            <a:r>
              <a:rPr lang="en-US" dirty="0" smtClean="0"/>
              <a:t>e careful to avoid double standards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 smtClean="0"/>
              <a:t>Feedback &amp; additional input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699375" cy="557213"/>
          </a:xfrm>
        </p:spPr>
        <p:txBody>
          <a:bodyPr/>
          <a:lstStyle/>
          <a:p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IESBA – SME / SMP Issues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658812" y="1408113"/>
            <a:ext cx="8232940" cy="4973637"/>
          </a:xfrm>
        </p:spPr>
        <p:txBody>
          <a:bodyPr/>
          <a:lstStyle/>
          <a:p>
            <a:pPr>
              <a:buClr>
                <a:srgbClr val="FFEA4B"/>
              </a:buClr>
            </a:pP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More than 98% of businesses are SMEs</a:t>
            </a:r>
          </a:p>
          <a:p>
            <a:pPr lvl="1">
              <a:buClr>
                <a:srgbClr val="FFEA4B"/>
              </a:buClr>
            </a:pP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Major impact on economic &amp; social health</a:t>
            </a:r>
          </a:p>
          <a:p>
            <a:pPr>
              <a:buClr>
                <a:srgbClr val="FFEA4B"/>
              </a:buClr>
            </a:pP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Common characteristics of SMEs</a:t>
            </a:r>
          </a:p>
          <a:p>
            <a:pPr lvl="1">
              <a:buClr>
                <a:srgbClr val="FFEA4B"/>
              </a:buClr>
            </a:pP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Limited number of users of audit/review reports</a:t>
            </a:r>
          </a:p>
          <a:p>
            <a:pPr lvl="1">
              <a:buClr>
                <a:srgbClr val="FFEA4B"/>
              </a:buClr>
            </a:pP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Dominant owner-manager, limited controls</a:t>
            </a:r>
          </a:p>
          <a:p>
            <a:pPr lvl="1">
              <a:buClr>
                <a:srgbClr val="FFEA4B"/>
              </a:buClr>
            </a:pP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Resource constraints (time, funds, people, etc)</a:t>
            </a:r>
          </a:p>
          <a:p>
            <a:pPr lvl="1">
              <a:buClr>
                <a:srgbClr val="FFEA4B"/>
              </a:buClr>
            </a:pP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Value advice &amp; other non-assurance services</a:t>
            </a:r>
          </a:p>
        </p:txBody>
      </p:sp>
      <p:sp>
        <p:nvSpPr>
          <p:cNvPr id="8196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658813" y="722313"/>
            <a:ext cx="7935912" cy="585787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Background – SMEs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699375" cy="557213"/>
          </a:xfrm>
        </p:spPr>
        <p:txBody>
          <a:bodyPr/>
          <a:lstStyle/>
          <a:p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IESBA – SME / SMP Issues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658813" y="1408113"/>
            <a:ext cx="7935912" cy="4973637"/>
          </a:xfrm>
        </p:spPr>
        <p:txBody>
          <a:bodyPr/>
          <a:lstStyle/>
          <a:p>
            <a:pPr>
              <a:buClr>
                <a:srgbClr val="FFEA4B"/>
              </a:buClr>
            </a:pP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SMEs' professional accountants often SMPs</a:t>
            </a:r>
          </a:p>
          <a:p>
            <a:pPr>
              <a:buClr>
                <a:srgbClr val="FFEA4B"/>
              </a:buClr>
            </a:pP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SMEs &amp; SMPs not defined in the Code</a:t>
            </a:r>
          </a:p>
          <a:p>
            <a:pPr lvl="1">
              <a:buClr>
                <a:srgbClr val="FFEA4B"/>
              </a:buClr>
            </a:pP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No definition </a:t>
            </a: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considered necessary for the findings &amp; recommendations in </a:t>
            </a: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the report</a:t>
            </a:r>
            <a:endParaRPr lang="en-US" i="1" dirty="0" smtClean="0">
              <a:latin typeface="Times New Roman" pitchFamily="-65" charset="0"/>
              <a:cs typeface="Times New Roman" pitchFamily="-65" charset="0"/>
            </a:endParaRPr>
          </a:p>
          <a:p>
            <a:pPr lvl="2">
              <a:buClr>
                <a:srgbClr val="FFEA4B"/>
              </a:buClr>
            </a:pP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Working Group mandate is SMEs &amp; SMPs</a:t>
            </a:r>
          </a:p>
          <a:p>
            <a:pPr lvl="2">
              <a:buClr>
                <a:srgbClr val="FFEA4B"/>
              </a:buClr>
            </a:pP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Not recommending that SMEs &amp; SMPs be singled out for separate </a:t>
            </a: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treatment</a:t>
            </a:r>
          </a:p>
          <a:p>
            <a:pPr lvl="2">
              <a:buClr>
                <a:srgbClr val="FFEA4B"/>
              </a:buClr>
            </a:pP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Singled out sole practitioners </a:t>
            </a: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but other recommendations applicable to all</a:t>
            </a:r>
            <a:endParaRPr lang="en-US" dirty="0" smtClean="0">
              <a:latin typeface="Times New Roman" pitchFamily="-65" charset="0"/>
              <a:cs typeface="Times New Roman" pitchFamily="-65" charset="0"/>
            </a:endParaRPr>
          </a:p>
          <a:p>
            <a:pPr lvl="1">
              <a:buClr>
                <a:srgbClr val="FFEA4B"/>
              </a:buClr>
            </a:pP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Public interest entity auditor issues excluded</a:t>
            </a:r>
          </a:p>
          <a:p>
            <a:pPr lvl="1">
              <a:buClr>
                <a:srgbClr val="FFEA4B"/>
              </a:buClr>
            </a:pPr>
            <a:endParaRPr lang="en-US" dirty="0" smtClean="0">
              <a:latin typeface="Times New Roman" pitchFamily="-65" charset="0"/>
              <a:cs typeface="Times New Roman" pitchFamily="-65" charset="0"/>
            </a:endParaRPr>
          </a:p>
        </p:txBody>
      </p:sp>
      <p:sp>
        <p:nvSpPr>
          <p:cNvPr id="8196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658813" y="722313"/>
            <a:ext cx="7935912" cy="585787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Background – SMEs &amp; SMPs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699375" cy="557213"/>
          </a:xfrm>
        </p:spPr>
        <p:txBody>
          <a:bodyPr/>
          <a:lstStyle/>
          <a:p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IESBA – SME / SMP Issues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658813" y="1408113"/>
            <a:ext cx="7935912" cy="4973637"/>
          </a:xfrm>
        </p:spPr>
        <p:txBody>
          <a:bodyPr/>
          <a:lstStyle/>
          <a:p>
            <a:pPr>
              <a:buClr>
                <a:srgbClr val="FFEA4B"/>
              </a:buClr>
            </a:pP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Experienced Working Group members</a:t>
            </a:r>
          </a:p>
          <a:p>
            <a:pPr>
              <a:buClr>
                <a:srgbClr val="FFEA4B"/>
              </a:buClr>
            </a:pP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Research</a:t>
            </a:r>
          </a:p>
          <a:p>
            <a:pPr>
              <a:buClr>
                <a:srgbClr val="FFEA4B"/>
              </a:buClr>
            </a:pP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Consultation</a:t>
            </a:r>
            <a:endParaRPr lang="en-US" dirty="0" smtClean="0">
              <a:latin typeface="Times New Roman" pitchFamily="-65" charset="0"/>
              <a:cs typeface="Times New Roman" pitchFamily="-65" charset="0"/>
            </a:endParaRPr>
          </a:p>
          <a:p>
            <a:pPr lvl="1">
              <a:buClr>
                <a:srgbClr val="FFEA4B"/>
              </a:buClr>
            </a:pP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SMP Committee, SMP Forum, SMP poll</a:t>
            </a:r>
          </a:p>
          <a:p>
            <a:pPr lvl="1">
              <a:buClr>
                <a:srgbClr val="FFEA4B"/>
              </a:buClr>
            </a:pP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National </a:t>
            </a: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standard-setters</a:t>
            </a:r>
          </a:p>
          <a:p>
            <a:pPr lvl="1">
              <a:buClr>
                <a:srgbClr val="FFEA4B"/>
              </a:buClr>
            </a:pP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IESBA; IESBA Chair briefed CAG</a:t>
            </a:r>
          </a:p>
          <a:p>
            <a:pPr lvl="1">
              <a:buClr>
                <a:srgbClr val="FFEA4B"/>
              </a:buClr>
            </a:pP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Other individuals from various jurisdictions</a:t>
            </a:r>
            <a:endParaRPr lang="en-US" dirty="0" smtClean="0">
              <a:latin typeface="Times New Roman" pitchFamily="-65" charset="0"/>
              <a:cs typeface="Times New Roman" pitchFamily="-65" charset="0"/>
            </a:endParaRPr>
          </a:p>
        </p:txBody>
      </p:sp>
      <p:sp>
        <p:nvSpPr>
          <p:cNvPr id="8196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658813" y="722313"/>
            <a:ext cx="7935912" cy="585787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Information sources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699375" cy="557213"/>
          </a:xfrm>
        </p:spPr>
        <p:txBody>
          <a:bodyPr/>
          <a:lstStyle/>
          <a:p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IESBA – SME / SMP Issues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658813" y="1408113"/>
            <a:ext cx="8059518" cy="4973637"/>
          </a:xfrm>
        </p:spPr>
        <p:txBody>
          <a:bodyPr/>
          <a:lstStyle/>
          <a:p>
            <a:pPr>
              <a:buClr>
                <a:srgbClr val="FFEA4B"/>
              </a:buClr>
            </a:pP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Challenges</a:t>
            </a:r>
          </a:p>
          <a:p>
            <a:pPr lvl="1">
              <a:buClr>
                <a:srgbClr val="FFEA4B"/>
              </a:buClr>
            </a:pP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Length </a:t>
            </a: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of the </a:t>
            </a: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Code &amp; resource constraints</a:t>
            </a:r>
            <a:endParaRPr lang="en-US" dirty="0" smtClean="0">
              <a:latin typeface="Times New Roman" pitchFamily="-65" charset="0"/>
              <a:cs typeface="Times New Roman" pitchFamily="-65" charset="0"/>
            </a:endParaRPr>
          </a:p>
          <a:p>
            <a:pPr>
              <a:buClr>
                <a:srgbClr val="FFEA4B"/>
              </a:buClr>
            </a:pP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Recommendations</a:t>
            </a:r>
          </a:p>
          <a:p>
            <a:pPr lvl="1">
              <a:buClr>
                <a:srgbClr val="FFEA4B"/>
              </a:buClr>
            </a:pP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Synopsis, Q&amp;As</a:t>
            </a: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, case studies, </a:t>
            </a: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etc; </a:t>
            </a: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align PD</a:t>
            </a:r>
          </a:p>
          <a:p>
            <a:pPr lvl="2">
              <a:buClr>
                <a:srgbClr val="FFEA4B"/>
              </a:buClr>
            </a:pP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Brief synopsis, threats &amp; typical safeguards, </a:t>
            </a: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h</a:t>
            </a: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otlinks  to relevant areas</a:t>
            </a:r>
          </a:p>
          <a:p>
            <a:pPr lvl="2">
              <a:buClr>
                <a:srgbClr val="FFEA4B"/>
              </a:buClr>
            </a:pP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Q&amp;As may address  threats to fundamental principles, informed management, etc</a:t>
            </a:r>
            <a:endParaRPr lang="en-US" dirty="0" smtClean="0">
              <a:latin typeface="Times New Roman" pitchFamily="-65" charset="0"/>
              <a:cs typeface="Times New Roman" pitchFamily="-65" charset="0"/>
            </a:endParaRPr>
          </a:p>
          <a:p>
            <a:pPr lvl="1">
              <a:buClr>
                <a:srgbClr val="FFEA4B"/>
              </a:buClr>
            </a:pP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Packaging to facilitate ready </a:t>
            </a: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access</a:t>
            </a:r>
          </a:p>
          <a:p>
            <a:pPr lvl="2">
              <a:buClr>
                <a:srgbClr val="FFEA4B"/>
              </a:buClr>
            </a:pP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Hotlinks</a:t>
            </a:r>
          </a:p>
          <a:p>
            <a:pPr lvl="2">
              <a:buClr>
                <a:srgbClr val="FFEA4B"/>
              </a:buClr>
            </a:pP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Possibly an  interactive version that enables tailoring to focus on relevant sections</a:t>
            </a:r>
            <a:endParaRPr lang="en-US" dirty="0" smtClean="0">
              <a:latin typeface="Times New Roman" pitchFamily="-65" charset="0"/>
              <a:cs typeface="Times New Roman" pitchFamily="-65" charset="0"/>
            </a:endParaRPr>
          </a:p>
        </p:txBody>
      </p:sp>
      <p:sp>
        <p:nvSpPr>
          <p:cNvPr id="8196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658813" y="722313"/>
            <a:ext cx="7935912" cy="585787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Knowledge &amp; Understanding of the Code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5">
      <a:dk1>
        <a:srgbClr val="C2D1FF"/>
      </a:dk1>
      <a:lt1>
        <a:srgbClr val="FFFFFF"/>
      </a:lt1>
      <a:dk2>
        <a:srgbClr val="F8F8F8"/>
      </a:dk2>
      <a:lt2>
        <a:srgbClr val="808080"/>
      </a:lt2>
      <a:accent1>
        <a:srgbClr val="0033CC"/>
      </a:accent1>
      <a:accent2>
        <a:srgbClr val="C13535"/>
      </a:accent2>
      <a:accent3>
        <a:srgbClr val="FFFFFF"/>
      </a:accent3>
      <a:accent4>
        <a:srgbClr val="A5B2DA"/>
      </a:accent4>
      <a:accent5>
        <a:srgbClr val="AAADE2"/>
      </a:accent5>
      <a:accent6>
        <a:srgbClr val="AF2F2F"/>
      </a:accent6>
      <a:hlink>
        <a:srgbClr val="FFEA4B"/>
      </a:hlink>
      <a:folHlink>
        <a:srgbClr val="FFEA4B"/>
      </a:folHlink>
    </a:clrScheme>
    <a:fontScheme name="Custom 1">
      <a:majorFont>
        <a:latin typeface="Times New Roman"/>
        <a:ea typeface=""/>
        <a:cs typeface="Arial"/>
      </a:majorFont>
      <a:minorFont>
        <a:latin typeface="Times New Roman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3">
        <a:dk1>
          <a:srgbClr val="A7BCFF"/>
        </a:dk1>
        <a:lt1>
          <a:srgbClr val="FFFFFF"/>
        </a:lt1>
        <a:dk2>
          <a:srgbClr val="F8F8F8"/>
        </a:dk2>
        <a:lt2>
          <a:srgbClr val="808080"/>
        </a:lt2>
        <a:accent1>
          <a:srgbClr val="0033CC"/>
        </a:accent1>
        <a:accent2>
          <a:srgbClr val="C13535"/>
        </a:accent2>
        <a:accent3>
          <a:srgbClr val="FFFFFF"/>
        </a:accent3>
        <a:accent4>
          <a:srgbClr val="8EA0DA"/>
        </a:accent4>
        <a:accent5>
          <a:srgbClr val="AAADE2"/>
        </a:accent5>
        <a:accent6>
          <a:srgbClr val="AF2F2F"/>
        </a:accent6>
        <a:hlink>
          <a:srgbClr val="C13535"/>
        </a:hlink>
        <a:folHlink>
          <a:srgbClr val="C1353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14">
        <a:dk1>
          <a:srgbClr val="A9A9A9"/>
        </a:dk1>
        <a:lt1>
          <a:srgbClr val="FFFFFF"/>
        </a:lt1>
        <a:dk2>
          <a:srgbClr val="F8F8F8"/>
        </a:dk2>
        <a:lt2>
          <a:srgbClr val="808080"/>
        </a:lt2>
        <a:accent1>
          <a:srgbClr val="0033CC"/>
        </a:accent1>
        <a:accent2>
          <a:srgbClr val="C13535"/>
        </a:accent2>
        <a:accent3>
          <a:srgbClr val="FFFFFF"/>
        </a:accent3>
        <a:accent4>
          <a:srgbClr val="909090"/>
        </a:accent4>
        <a:accent5>
          <a:srgbClr val="AAADE2"/>
        </a:accent5>
        <a:accent6>
          <a:srgbClr val="AF2F2F"/>
        </a:accent6>
        <a:hlink>
          <a:srgbClr val="C13535"/>
        </a:hlink>
        <a:folHlink>
          <a:srgbClr val="C1353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15">
        <a:dk1>
          <a:srgbClr val="C2D1FF"/>
        </a:dk1>
        <a:lt1>
          <a:srgbClr val="FFFFFF"/>
        </a:lt1>
        <a:dk2>
          <a:srgbClr val="F8F8F8"/>
        </a:dk2>
        <a:lt2>
          <a:srgbClr val="808080"/>
        </a:lt2>
        <a:accent1>
          <a:srgbClr val="0033CC"/>
        </a:accent1>
        <a:accent2>
          <a:srgbClr val="C13535"/>
        </a:accent2>
        <a:accent3>
          <a:srgbClr val="FFFFFF"/>
        </a:accent3>
        <a:accent4>
          <a:srgbClr val="A5B2DA"/>
        </a:accent4>
        <a:accent5>
          <a:srgbClr val="AAADE2"/>
        </a:accent5>
        <a:accent6>
          <a:srgbClr val="AF2F2F"/>
        </a:accent6>
        <a:hlink>
          <a:srgbClr val="C13535"/>
        </a:hlink>
        <a:folHlink>
          <a:srgbClr val="C1353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16">
        <a:dk1>
          <a:srgbClr val="F5FF71"/>
        </a:dk1>
        <a:lt1>
          <a:srgbClr val="FFFFFF"/>
        </a:lt1>
        <a:dk2>
          <a:srgbClr val="F8F8F8"/>
        </a:dk2>
        <a:lt2>
          <a:srgbClr val="808080"/>
        </a:lt2>
        <a:accent1>
          <a:srgbClr val="0033CC"/>
        </a:accent1>
        <a:accent2>
          <a:srgbClr val="C13535"/>
        </a:accent2>
        <a:accent3>
          <a:srgbClr val="FFFFFF"/>
        </a:accent3>
        <a:accent4>
          <a:srgbClr val="D1DA5F"/>
        </a:accent4>
        <a:accent5>
          <a:srgbClr val="AAADE2"/>
        </a:accent5>
        <a:accent6>
          <a:srgbClr val="AF2F2F"/>
        </a:accent6>
        <a:hlink>
          <a:srgbClr val="C13535"/>
        </a:hlink>
        <a:folHlink>
          <a:srgbClr val="C1353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2176</TotalTime>
  <Words>744</Words>
  <Application>Microsoft Office PowerPoint</Application>
  <PresentationFormat>On-screen Show (4:3)</PresentationFormat>
  <Paragraphs>140</Paragraphs>
  <Slides>17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Custom Design</vt:lpstr>
      <vt:lpstr>Slide 1</vt:lpstr>
      <vt:lpstr>IESBA – SME / SMP Issues</vt:lpstr>
      <vt:lpstr>IESBA – SME / SMP Issues</vt:lpstr>
      <vt:lpstr>IESBA – SME / SMP Issues</vt:lpstr>
      <vt:lpstr>IESBA – SME / SMP Issues</vt:lpstr>
      <vt:lpstr>IESBA – SME / SMP Issues</vt:lpstr>
      <vt:lpstr>IESBA – SME / SMP Issues</vt:lpstr>
      <vt:lpstr>IESBA – SME / SMP Issues</vt:lpstr>
      <vt:lpstr>IESBA – SME / SMP Issues</vt:lpstr>
      <vt:lpstr>IESBA – SME / SMP Issues</vt:lpstr>
      <vt:lpstr>IESBA – SME / SMP Issues</vt:lpstr>
      <vt:lpstr>IESBA – SME / SMP Issues</vt:lpstr>
      <vt:lpstr>IESBA – SME / SMP Issues</vt:lpstr>
      <vt:lpstr>IESBA – SME / SMP Issues</vt:lpstr>
      <vt:lpstr>IESBA – SME / SMP Issues</vt:lpstr>
      <vt:lpstr>IESBA – SME / SMP Issues</vt:lpstr>
      <vt:lpstr>Slide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Robin Dennis</dc:creator>
  <cp:lastModifiedBy>GT</cp:lastModifiedBy>
  <cp:revision>341</cp:revision>
  <dcterms:created xsi:type="dcterms:W3CDTF">2009-05-05T22:30:07Z</dcterms:created>
  <dcterms:modified xsi:type="dcterms:W3CDTF">2011-10-17T00:51:40Z</dcterms:modified>
</cp:coreProperties>
</file>