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2"/>
  </p:notesMasterIdLst>
  <p:sldIdLst>
    <p:sldId id="313" r:id="rId2"/>
    <p:sldId id="320" r:id="rId3"/>
    <p:sldId id="315" r:id="rId4"/>
    <p:sldId id="316" r:id="rId5"/>
    <p:sldId id="317" r:id="rId6"/>
    <p:sldId id="318" r:id="rId7"/>
    <p:sldId id="324" r:id="rId8"/>
    <p:sldId id="321" r:id="rId9"/>
    <p:sldId id="322" r:id="rId10"/>
    <p:sldId id="323" r:id="rId11"/>
  </p:sldIdLst>
  <p:sldSz cx="9144000" cy="6858000" type="screen4x3"/>
  <p:notesSz cx="7077075" cy="93694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4B"/>
    <a:srgbClr val="FFFF00"/>
    <a:srgbClr val="000099"/>
    <a:srgbClr val="FFCC00"/>
    <a:srgbClr val="FFE870"/>
    <a:srgbClr val="FFCC66"/>
    <a:srgbClr val="333399"/>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0" autoAdjust="0"/>
    <p:restoredTop sz="99176" autoAdjust="0"/>
  </p:normalViewPr>
  <p:slideViewPr>
    <p:cSldViewPr snapToGrid="0">
      <p:cViewPr>
        <p:scale>
          <a:sx n="50" d="100"/>
          <a:sy n="50" d="100"/>
        </p:scale>
        <p:origin x="-2004"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defTabSz="939800">
              <a:defRPr sz="1200"/>
            </a:lvl1pPr>
          </a:lstStyle>
          <a:p>
            <a:pPr>
              <a:defRPr/>
            </a:pPr>
            <a:endParaRPr lang="en-US"/>
          </a:p>
        </p:txBody>
      </p:sp>
      <p:sp>
        <p:nvSpPr>
          <p:cNvPr id="3075" name="Rectangle 3"/>
          <p:cNvSpPr>
            <a:spLocks noGrp="1" noChangeArrowheads="1"/>
          </p:cNvSpPr>
          <p:nvPr>
            <p:ph type="dt" idx="1"/>
          </p:nvPr>
        </p:nvSpPr>
        <p:spPr bwMode="auto">
          <a:xfrm>
            <a:off x="4008438"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algn="r" defTabSz="939800">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96975" y="703263"/>
            <a:ext cx="4684713" cy="351313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8025" y="4449763"/>
            <a:ext cx="5661025" cy="4216400"/>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defTabSz="939800">
              <a:defRPr sz="1200"/>
            </a:lvl1pPr>
          </a:lstStyle>
          <a:p>
            <a:pPr>
              <a:defRPr/>
            </a:pPr>
            <a:endParaRPr lang="en-US"/>
          </a:p>
        </p:txBody>
      </p:sp>
      <p:sp>
        <p:nvSpPr>
          <p:cNvPr id="3079" name="Rectangle 7"/>
          <p:cNvSpPr>
            <a:spLocks noGrp="1" noChangeArrowheads="1"/>
          </p:cNvSpPr>
          <p:nvPr>
            <p:ph type="sldNum" sz="quarter" idx="5"/>
          </p:nvPr>
        </p:nvSpPr>
        <p:spPr bwMode="auto">
          <a:xfrm>
            <a:off x="4008438"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algn="r" defTabSz="939800">
              <a:defRPr sz="1200"/>
            </a:lvl1pPr>
          </a:lstStyle>
          <a:p>
            <a:pPr>
              <a:defRPr/>
            </a:pPr>
            <a:fld id="{283E54EB-50FF-47D4-A9EC-93BBEF42311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endParaRPr lang="en-US" smtClean="0"/>
          </a:p>
        </p:txBody>
      </p:sp>
      <p:sp>
        <p:nvSpPr>
          <p:cNvPr id="13316" name="Slide Number Placeholder 3"/>
          <p:cNvSpPr>
            <a:spLocks noGrp="1"/>
          </p:cNvSpPr>
          <p:nvPr>
            <p:ph type="sldNum" sz="quarter" idx="5"/>
          </p:nvPr>
        </p:nvSpPr>
        <p:spPr>
          <a:noFill/>
        </p:spPr>
        <p:txBody>
          <a:bodyPr/>
          <a:lstStyle/>
          <a:p>
            <a:fld id="{598DC095-CB7F-4FF1-9B55-02892864094D}"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marL="174625" lvl="0">
              <a:spcBef>
                <a:spcPct val="40000"/>
              </a:spcBef>
            </a:pPr>
            <a:r>
              <a:rPr lang="en-US" sz="2000" smtClean="0"/>
              <a:t>Examples of circumstances</a:t>
            </a:r>
            <a:r>
              <a:rPr lang="en-US" sz="2000" baseline="0" smtClean="0"/>
              <a:t> where disclosure required by law is AML</a:t>
            </a:r>
            <a:endParaRPr lang="en-US" sz="2000" smtClean="0"/>
          </a:p>
          <a:p>
            <a:pPr marL="174625" lvl="0">
              <a:spcBef>
                <a:spcPct val="40000"/>
              </a:spcBef>
            </a:pPr>
            <a:endParaRPr lang="en-US" sz="2000" smtClean="0"/>
          </a:p>
          <a:p>
            <a:pPr marL="174625" lvl="0">
              <a:spcBef>
                <a:spcPct val="40000"/>
              </a:spcBef>
            </a:pPr>
            <a:r>
              <a:rPr lang="en-US" sz="2000" smtClean="0"/>
              <a:t>Unethical matters are addressed to extent that, initially</a:t>
            </a:r>
            <a:r>
              <a:rPr lang="en-US" sz="2000" baseline="0" smtClean="0"/>
              <a:t> they may </a:t>
            </a:r>
            <a:r>
              <a:rPr lang="en-US" sz="2000" smtClean="0"/>
              <a:t>be suspected illegal acts</a:t>
            </a:r>
            <a:r>
              <a:rPr lang="en-US" sz="2000" baseline="0" smtClean="0"/>
              <a:t> </a:t>
            </a:r>
            <a:r>
              <a:rPr lang="en-US" sz="2000" smtClean="0"/>
              <a:t>until further information has been gathered. E.g. aggressive accounting practices.  </a:t>
            </a:r>
            <a:r>
              <a:rPr lang="en-US" sz="2000" baseline="0" smtClean="0"/>
              <a:t> </a:t>
            </a:r>
            <a:r>
              <a:rPr lang="en-US" sz="2000" smtClean="0"/>
              <a:t>Due to subjective</a:t>
            </a:r>
            <a:r>
              <a:rPr lang="en-US" sz="2000" baseline="0" smtClean="0"/>
              <a:t> nature of unethical or improper behavior TF is of the view that it is not appropriate to establish a requirement to disclose once the matter has been determined not to be an illegal act.</a:t>
            </a:r>
          </a:p>
          <a:p>
            <a:pPr marL="174625" lvl="0">
              <a:spcBef>
                <a:spcPct val="40000"/>
              </a:spcBef>
            </a:pPr>
            <a:endParaRPr lang="en-US" sz="2000" baseline="0" smtClean="0"/>
          </a:p>
          <a:p>
            <a:pPr marL="174625" lvl="0">
              <a:spcBef>
                <a:spcPct val="40000"/>
              </a:spcBef>
            </a:pPr>
            <a:r>
              <a:rPr lang="en-US" sz="2000" baseline="0" smtClean="0"/>
              <a:t>TF believes that the existing guidance in the sections relating to </a:t>
            </a:r>
            <a:r>
              <a:rPr lang="en-US" sz="2000" i="1" baseline="0" smtClean="0"/>
              <a:t>Ethical Conflict Resolution </a:t>
            </a:r>
            <a:r>
              <a:rPr lang="en-US" sz="2000" i="0" baseline="0" smtClean="0"/>
              <a:t>and </a:t>
            </a:r>
            <a:r>
              <a:rPr lang="en-US" sz="2000" i="1" baseline="0" smtClean="0"/>
              <a:t>Client Acceptance, </a:t>
            </a:r>
            <a:r>
              <a:rPr lang="en-US" sz="2000" i="0" baseline="0" smtClean="0"/>
              <a:t>with limited adjustment, is adequate to cover such circumstances</a:t>
            </a:r>
            <a:endParaRPr lang="en-US" sz="2000" i="0" smtClean="0"/>
          </a:p>
          <a:p>
            <a:pPr marL="174625" lvl="0">
              <a:spcBef>
                <a:spcPct val="40000"/>
              </a:spcBef>
            </a:pPr>
            <a:endParaRPr lang="en-US" sz="2000" smtClean="0"/>
          </a:p>
          <a:p>
            <a:pPr marL="174625" lvl="0">
              <a:spcBef>
                <a:spcPct val="40000"/>
              </a:spcBef>
            </a:pPr>
            <a:endParaRPr lang="en-US" sz="2000" smtClean="0"/>
          </a:p>
          <a:p>
            <a:pPr marL="174625" lvl="0">
              <a:spcBef>
                <a:spcPct val="40000"/>
              </a:spcBef>
            </a:pPr>
            <a:endParaRPr lang="en-US" sz="2000" smtClean="0"/>
          </a:p>
          <a:p>
            <a:endParaRPr lang="en-CA" dirty="0" smtClean="0"/>
          </a:p>
        </p:txBody>
      </p:sp>
      <p:sp>
        <p:nvSpPr>
          <p:cNvPr id="23556"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6AF70927-41BA-4F4D-81D6-20558298697E}" type="slidenum">
              <a:rPr lang="en-US" sz="1200"/>
              <a:pPr algn="r" defTabSz="922338"/>
              <a:t>2</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marL="174625" lvl="0">
              <a:spcBef>
                <a:spcPct val="40000"/>
              </a:spcBef>
            </a:pPr>
            <a:r>
              <a:rPr lang="en-US" sz="2000" smtClean="0"/>
              <a:t>Examples of “other illegal acts” include sexual</a:t>
            </a:r>
            <a:r>
              <a:rPr lang="en-US" sz="2000" baseline="0" smtClean="0"/>
              <a:t> harrassment, racial discrimination, illegal acts perpetrated by individuals (e.g. drug trafficking).  When faced with such a matter the professional accountant’s rights and responsibilities would be the same as for any other citizen and he would not be bound by professional confidentiality as the matter is unrelated to his professional expertise or the scope of his/her engagement.</a:t>
            </a:r>
          </a:p>
          <a:p>
            <a:pPr marL="174625" lvl="0">
              <a:spcBef>
                <a:spcPct val="40000"/>
              </a:spcBef>
            </a:pPr>
            <a:endParaRPr lang="en-US" sz="2000" baseline="0" smtClean="0"/>
          </a:p>
          <a:p>
            <a:pPr marL="174625" lvl="0">
              <a:spcBef>
                <a:spcPct val="40000"/>
              </a:spcBef>
            </a:pPr>
            <a:endParaRPr lang="en-US" sz="2000" smtClean="0"/>
          </a:p>
          <a:p>
            <a:pPr marL="174625" lvl="0">
              <a:spcBef>
                <a:spcPct val="40000"/>
              </a:spcBef>
            </a:pPr>
            <a:endParaRPr lang="en-US" sz="2000" smtClean="0"/>
          </a:p>
          <a:p>
            <a:endParaRPr lang="en-CA" dirty="0" smtClean="0"/>
          </a:p>
        </p:txBody>
      </p:sp>
      <p:sp>
        <p:nvSpPr>
          <p:cNvPr id="23556"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6AF70927-41BA-4F4D-81D6-20558298697E}" type="slidenum">
              <a:rPr lang="en-US" sz="1200"/>
              <a:pPr algn="r" defTabSz="922338"/>
              <a:t>3</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pPr lvl="0">
              <a:buFont typeface="Arial" pitchFamily="34" charset="0"/>
              <a:buNone/>
            </a:pPr>
            <a:r>
              <a:rPr lang="en-CA" smtClean="0"/>
              <a:t>In prior meeting we suggested some criteria which the CAG found limiting.</a:t>
            </a:r>
          </a:p>
          <a:p>
            <a:pPr lvl="0">
              <a:buFont typeface="Arial" pitchFamily="34" charset="0"/>
              <a:buNone/>
            </a:pPr>
            <a:endParaRPr lang="en-CA" smtClean="0"/>
          </a:p>
          <a:p>
            <a:pPr lvl="0">
              <a:buFont typeface="Arial" pitchFamily="34" charset="0"/>
              <a:buNone/>
            </a:pPr>
            <a:r>
              <a:rPr lang="en-CA" smtClean="0"/>
              <a:t>Accordingly, the TF devloped wording that introduced the concept of considering what a reasonably informed third party would consider</a:t>
            </a:r>
            <a:r>
              <a:rPr lang="en-CA" baseline="0" smtClean="0"/>
              <a:t> as being in the public interest.  Such a concept is already used in the Code (see para 100.7 re evaluation of threats to fundamental principles)</a:t>
            </a:r>
            <a:endParaRPr lang="en-CA" smtClean="0"/>
          </a:p>
          <a:p>
            <a:endParaRPr lang="en-CA" dirty="0"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4</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CA"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CA"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CA"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CA"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CA" smtClean="0"/>
          </a:p>
        </p:txBody>
      </p:sp>
      <p:sp>
        <p:nvSpPr>
          <p:cNvPr id="27652" name="Slide Number Placeholder 3"/>
          <p:cNvSpPr txBox="1">
            <a:spLocks noGrp="1"/>
          </p:cNvSpPr>
          <p:nvPr/>
        </p:nvSpPr>
        <p:spPr bwMode="auto">
          <a:xfrm>
            <a:off x="4008706" y="8899034"/>
            <a:ext cx="3066732" cy="468791"/>
          </a:xfrm>
          <a:prstGeom prst="rect">
            <a:avLst/>
          </a:prstGeom>
          <a:noFill/>
          <a:ln w="9525">
            <a:noFill/>
            <a:miter lim="800000"/>
            <a:headEnd/>
            <a:tailEnd/>
          </a:ln>
        </p:spPr>
        <p:txBody>
          <a:bodyPr lIns="92300" tIns="46150" rIns="92300" bIns="46150" anchor="b"/>
          <a:lstStyle/>
          <a:p>
            <a:pPr algn="r" defTabSz="922338"/>
            <a:fld id="{74543CDC-B60D-4579-B558-4F00A8FCD145}" type="slidenum">
              <a:rPr lang="en-US" sz="1200"/>
              <a:pPr algn="r" defTabSz="922338"/>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368300" y="804863"/>
            <a:ext cx="8380413" cy="585787"/>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388823" y="2757256"/>
            <a:ext cx="8373039" cy="1350720"/>
          </a:xfrm>
          <a:prstGeom prst="rect">
            <a:avLst/>
          </a:prstGeom>
        </p:spPr>
        <p:txBody>
          <a:bodyPr/>
          <a:lstStyle>
            <a:lvl1pPr algn="ctr">
              <a:buNone/>
              <a:defRPr sz="3200" baseline="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9A86E6AD-0880-4E09-8CE4-454F6F0A5FB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583FBE88-149A-4A06-84EF-FC238304A16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512910"/>
            <a:ext cx="8229600" cy="708001"/>
          </a:xfrm>
          <a:prstGeom prst="rect">
            <a:avLst/>
          </a:prstGeom>
        </p:spPr>
        <p:txBody>
          <a:bodyPr/>
          <a:lstStyle>
            <a:lvl1pPr algn="ctr">
              <a:defRPr sz="4000" i="0">
                <a:solidFill>
                  <a:srgbClr val="000099"/>
                </a:solidFill>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D3E474AD-4163-441C-8344-6BDBA8915AF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p:txBody>
          <a:bodyPr/>
          <a:lstStyle>
            <a:lvl1pPr>
              <a:defRPr/>
            </a:lvl1pPr>
          </a:lstStyle>
          <a:p>
            <a:pPr>
              <a:defRPr/>
            </a:pPr>
            <a:fld id="{28AF07AA-2FC9-47E1-A825-54C1935CF28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print">
            <a:lum/>
          </a:blip>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9E995C-3F51-42DE-9D14-42565CB75991}" type="slidenum">
              <a:rPr lang="en-US"/>
              <a:pPr>
                <a:defRPr/>
              </a:pPr>
              <a:t>‹#›</a:t>
            </a:fld>
            <a:endParaRPr lang="en-US"/>
          </a:p>
        </p:txBody>
      </p:sp>
      <p:sp>
        <p:nvSpPr>
          <p:cNvPr id="1030" name="Title Placeholder 8"/>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9"/>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Lst>
  <p:txStyles>
    <p:titleStyle>
      <a:lvl1pPr algn="r" rtl="0" eaLnBrk="0" fontAlgn="base" hangingPunct="0">
        <a:spcBef>
          <a:spcPct val="0"/>
        </a:spcBef>
        <a:spcAft>
          <a:spcPct val="0"/>
        </a:spcAft>
        <a:defRPr sz="3200" b="1" i="1">
          <a:solidFill>
            <a:schemeClr val="tx2"/>
          </a:solidFill>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chemeClr val="bg1"/>
          </a:solidFill>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chemeClr val="bg1"/>
          </a:solidFill>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chemeClr val="bg1"/>
          </a:solidFill>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chemeClr val="bg1"/>
          </a:solidFill>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chemeClr val="bg1"/>
          </a:solidFill>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2"/>
          <p:cNvSpPr>
            <a:spLocks noGrp="1"/>
          </p:cNvSpPr>
          <p:nvPr>
            <p:ph type="body" sz="quarter" idx="17"/>
          </p:nvPr>
        </p:nvSpPr>
        <p:spPr>
          <a:xfrm>
            <a:off x="900113" y="1758950"/>
            <a:ext cx="7329487" cy="1346200"/>
          </a:xfrm>
        </p:spPr>
        <p:txBody>
          <a:bodyPr/>
          <a:lstStyle/>
          <a:p>
            <a:pPr>
              <a:spcBef>
                <a:spcPct val="0"/>
              </a:spcBef>
            </a:pPr>
            <a:r>
              <a:rPr lang="en-US" smtClean="0">
                <a:latin typeface="Times New Roman" pitchFamily="-65" charset="0"/>
                <a:cs typeface="Times New Roman" pitchFamily="-65" charset="0"/>
              </a:rPr>
              <a:t>Illegal Acts</a:t>
            </a:r>
          </a:p>
        </p:txBody>
      </p:sp>
      <p:sp>
        <p:nvSpPr>
          <p:cNvPr id="6149" name="Text Placeholder 5"/>
          <p:cNvSpPr>
            <a:spLocks noGrp="1"/>
          </p:cNvSpPr>
          <p:nvPr>
            <p:ph type="body" sz="quarter" idx="20"/>
          </p:nvPr>
        </p:nvSpPr>
        <p:spPr>
          <a:xfrm>
            <a:off x="3498850" y="4113213"/>
            <a:ext cx="4938713" cy="549275"/>
          </a:xfrm>
        </p:spPr>
        <p:txBody>
          <a:bodyPr/>
          <a:lstStyle/>
          <a:p>
            <a:r>
              <a:rPr lang="en-US" smtClean="0">
                <a:latin typeface="Times New Roman" pitchFamily="-65" charset="0"/>
                <a:cs typeface="Times New Roman" pitchFamily="-65" charset="0"/>
              </a:rPr>
              <a:t>New York, NY</a:t>
            </a:r>
          </a:p>
        </p:txBody>
      </p:sp>
      <p:sp>
        <p:nvSpPr>
          <p:cNvPr id="6150" name="Text Placeholder 6"/>
          <p:cNvSpPr>
            <a:spLocks noGrp="1"/>
          </p:cNvSpPr>
          <p:nvPr>
            <p:ph type="body" sz="quarter" idx="21"/>
          </p:nvPr>
        </p:nvSpPr>
        <p:spPr>
          <a:xfrm>
            <a:off x="3517900" y="4625975"/>
            <a:ext cx="4938713" cy="549275"/>
          </a:xfrm>
        </p:spPr>
        <p:txBody>
          <a:bodyPr/>
          <a:lstStyle/>
          <a:p>
            <a:r>
              <a:rPr lang="en-US" smtClean="0">
                <a:latin typeface="Times New Roman" pitchFamily="-65" charset="0"/>
                <a:cs typeface="Times New Roman" pitchFamily="-65" charset="0"/>
              </a:rPr>
              <a:t>October 17-19, 2011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96913" y="1293813"/>
            <a:ext cx="7935912" cy="5145087"/>
          </a:xfrm>
        </p:spPr>
        <p:txBody>
          <a:bodyPr/>
          <a:lstStyle/>
          <a:p>
            <a:r>
              <a:rPr lang="en-US" sz="2800" smtClean="0"/>
              <a:t>IESBA members are asked </a:t>
            </a:r>
            <a:r>
              <a:rPr lang="en-US" smtClean="0"/>
              <a:t>for their views on the other changes made to the proposed guidance since the June meeting</a:t>
            </a:r>
            <a:endParaRPr lang="en-US" sz="5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Discussion III</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914400" y="0"/>
            <a:ext cx="7699375" cy="557213"/>
          </a:xfrm>
        </p:spPr>
        <p:txBody>
          <a:bodyPr/>
          <a:lstStyle/>
          <a:p>
            <a:pPr algn="r"/>
            <a:r>
              <a:rPr lang="en-CA" sz="2800" b="1" i="1" smtClean="0">
                <a:latin typeface="Times New Roman" pitchFamily="18" charset="0"/>
                <a:cs typeface="Times New Roman" pitchFamily="18" charset="0"/>
              </a:rPr>
              <a:t> </a:t>
            </a:r>
            <a:endParaRPr lang="en-CA" sz="2800" b="1" i="1" dirty="0" smtClean="0">
              <a:latin typeface="Times New Roman" pitchFamily="18" charset="0"/>
              <a:cs typeface="Times New Roman" pitchFamily="18" charset="0"/>
            </a:endParaRPr>
          </a:p>
        </p:txBody>
      </p:sp>
      <p:sp>
        <p:nvSpPr>
          <p:cNvPr id="22531"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2800" smtClean="0">
                <a:solidFill>
                  <a:schemeClr val="bg1"/>
                </a:solidFill>
                <a:latin typeface="Times New Roman" pitchFamily="18" charset="0"/>
                <a:cs typeface="Times New Roman" pitchFamily="18" charset="0"/>
              </a:rPr>
              <a:t>Requirement versus right to disclose:</a:t>
            </a:r>
          </a:p>
          <a:p>
            <a:pPr lvl="1" indent="-341313">
              <a:spcBef>
                <a:spcPct val="40000"/>
              </a:spcBef>
              <a:buClr>
                <a:srgbClr val="FFCC00"/>
              </a:buClr>
            </a:pPr>
            <a:r>
              <a:rPr lang="en-US" sz="2400" smtClean="0"/>
              <a:t>Majority of CAG members were favorable to a requirement</a:t>
            </a:r>
          </a:p>
          <a:p>
            <a:pPr lvl="1" indent="-341313">
              <a:spcBef>
                <a:spcPct val="40000"/>
              </a:spcBef>
              <a:buClr>
                <a:srgbClr val="FFCC00"/>
              </a:buClr>
            </a:pPr>
            <a:r>
              <a:rPr lang="en-US" sz="2400" smtClean="0">
                <a:solidFill>
                  <a:schemeClr val="bg1"/>
                </a:solidFill>
                <a:latin typeface="Times New Roman" pitchFamily="18" charset="0"/>
                <a:cs typeface="Times New Roman" pitchFamily="18" charset="0"/>
              </a:rPr>
              <a:t>Two CAG members (Gulf States Regulator and FEE) were not in favor of a requirement</a:t>
            </a:r>
          </a:p>
          <a:p>
            <a:pPr lvl="1" indent="-341313">
              <a:spcBef>
                <a:spcPct val="40000"/>
              </a:spcBef>
              <a:buClr>
                <a:srgbClr val="FFCC00"/>
              </a:buClr>
            </a:pPr>
            <a:r>
              <a:rPr lang="en-US" sz="2400" smtClean="0"/>
              <a:t>Some CAG members who favoured a requirement recognized that it may be difficult to implement globally</a:t>
            </a:r>
            <a:endParaRPr lang="en-US" sz="2400" dirty="0" smtClean="0">
              <a:solidFill>
                <a:schemeClr val="bg1"/>
              </a:solidFill>
              <a:latin typeface="Times New Roman" pitchFamily="18" charset="0"/>
              <a:cs typeface="Times New Roman" pitchFamily="18" charset="0"/>
            </a:endParaRPr>
          </a:p>
          <a:p>
            <a:pPr marL="290513" indent="-285750">
              <a:spcBef>
                <a:spcPct val="40000"/>
              </a:spcBef>
              <a:buClr>
                <a:srgbClr val="FFCC00"/>
              </a:buClr>
            </a:pPr>
            <a:r>
              <a:rPr lang="en-US" sz="2800" smtClean="0">
                <a:solidFill>
                  <a:schemeClr val="bg1"/>
                </a:solidFill>
                <a:latin typeface="Times New Roman" pitchFamily="18" charset="0"/>
                <a:cs typeface="Times New Roman" pitchFamily="18" charset="0"/>
              </a:rPr>
              <a:t>All CAG members thought the public interest threshold was appropriate</a:t>
            </a:r>
            <a:endParaRPr lang="en-US" sz="2800" dirty="0" smtClean="0">
              <a:solidFill>
                <a:schemeClr val="bg1"/>
              </a:solidFill>
              <a:latin typeface="Times New Roman" pitchFamily="18" charset="0"/>
              <a:cs typeface="Times New Roman" pitchFamily="18" charset="0"/>
            </a:endParaRPr>
          </a:p>
        </p:txBody>
      </p:sp>
      <p:sp>
        <p:nvSpPr>
          <p:cNvPr id="22532"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b="1" smtClean="0">
                <a:solidFill>
                  <a:srgbClr val="FFEA4B"/>
                </a:solidFill>
              </a:rPr>
              <a:t>Matters emerging from CAG Meeting</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2531" name="Content Placeholder 2"/>
          <p:cNvSpPr>
            <a:spLocks noGrp="1"/>
          </p:cNvSpPr>
          <p:nvPr>
            <p:ph idx="4294967295"/>
          </p:nvPr>
        </p:nvSpPr>
        <p:spPr>
          <a:xfrm>
            <a:off x="658813" y="1408113"/>
            <a:ext cx="7935912" cy="4973637"/>
          </a:xfrm>
        </p:spPr>
        <p:txBody>
          <a:bodyPr/>
          <a:lstStyle/>
          <a:p>
            <a:pPr marL="290513" indent="-285750">
              <a:spcBef>
                <a:spcPct val="40000"/>
              </a:spcBef>
              <a:buClr>
                <a:srgbClr val="FFCC00"/>
              </a:buClr>
            </a:pPr>
            <a:r>
              <a:rPr lang="en-US" sz="2600" smtClean="0"/>
              <a:t>Unethical or improper behavior is addressed under </a:t>
            </a:r>
            <a:r>
              <a:rPr lang="en-US" sz="2600" i="1" smtClean="0">
                <a:solidFill>
                  <a:srgbClr val="FFFFFF"/>
                </a:solidFill>
              </a:rPr>
              <a:t>Client Acceptance</a:t>
            </a:r>
            <a:r>
              <a:rPr lang="en-US" sz="2600" smtClean="0">
                <a:solidFill>
                  <a:srgbClr val="FFFFFF"/>
                </a:solidFill>
              </a:rPr>
              <a:t> (paragraphs 210.1 to 210.5) and paragraph 300.15.  </a:t>
            </a:r>
          </a:p>
          <a:p>
            <a:pPr marL="285750" indent="-285750">
              <a:spcBef>
                <a:spcPct val="40000"/>
              </a:spcBef>
              <a:buClr>
                <a:srgbClr val="FFCC00"/>
              </a:buClr>
            </a:pPr>
            <a:r>
              <a:rPr lang="en-US" sz="2600" smtClean="0">
                <a:solidFill>
                  <a:schemeClr val="bg1"/>
                </a:solidFill>
                <a:latin typeface="Times New Roman" pitchFamily="18" charset="0"/>
                <a:cs typeface="Times New Roman" pitchFamily="18" charset="0"/>
              </a:rPr>
              <a:t>Professional accountant performing non-audit services to a non-audit client</a:t>
            </a:r>
          </a:p>
          <a:p>
            <a:pPr marL="627062" lvl="1">
              <a:spcBef>
                <a:spcPct val="40000"/>
              </a:spcBef>
              <a:buClr>
                <a:srgbClr val="FFCC00"/>
              </a:buClr>
            </a:pPr>
            <a:r>
              <a:rPr lang="en-US" sz="2400" smtClean="0"/>
              <a:t>Preliminary requirement is to report to external auditor</a:t>
            </a:r>
          </a:p>
          <a:p>
            <a:pPr marL="627062" lvl="1">
              <a:spcBef>
                <a:spcPct val="40000"/>
              </a:spcBef>
              <a:buClr>
                <a:srgbClr val="FFCC00"/>
              </a:buClr>
            </a:pPr>
            <a:r>
              <a:rPr lang="en-US" sz="2400" smtClean="0">
                <a:solidFill>
                  <a:schemeClr val="bg1"/>
                </a:solidFill>
                <a:latin typeface="Times New Roman" pitchFamily="18" charset="0"/>
                <a:cs typeface="Times New Roman" pitchFamily="18" charset="0"/>
              </a:rPr>
              <a:t>Requirement to report outside the entity if illegal act relates to subject matter of the engagement  </a:t>
            </a:r>
            <a:endParaRPr lang="en-US" sz="2400" smtClean="0"/>
          </a:p>
          <a:p>
            <a:pPr marL="627062" lvl="1">
              <a:spcBef>
                <a:spcPct val="40000"/>
              </a:spcBef>
              <a:buClr>
                <a:srgbClr val="FFCC00"/>
              </a:buClr>
            </a:pPr>
            <a:r>
              <a:rPr lang="en-US" sz="2400" smtClean="0">
                <a:solidFill>
                  <a:schemeClr val="bg1"/>
                </a:solidFill>
                <a:latin typeface="Times New Roman" pitchFamily="18" charset="0"/>
                <a:cs typeface="Times New Roman" pitchFamily="18" charset="0"/>
              </a:rPr>
              <a:t>Separate paragraph on client that is an individual (225.21)</a:t>
            </a:r>
          </a:p>
          <a:p>
            <a:pPr marL="285750" indent="-285750">
              <a:spcBef>
                <a:spcPct val="40000"/>
              </a:spcBef>
              <a:buClr>
                <a:srgbClr val="FFCC00"/>
              </a:buClr>
            </a:pPr>
            <a:r>
              <a:rPr lang="en-US" sz="2600" smtClean="0"/>
              <a:t>Linking disclosure to “matters of </a:t>
            </a:r>
            <a:r>
              <a:rPr lang="en-US" sz="2600" i="1" smtClean="0"/>
              <a:t>such consequence</a:t>
            </a:r>
            <a:r>
              <a:rPr lang="en-US" sz="2600" smtClean="0"/>
              <a:t> that disclosure would be in the public interest”</a:t>
            </a:r>
            <a:endParaRPr lang="en-US" sz="2600" smtClean="0">
              <a:solidFill>
                <a:schemeClr val="bg1"/>
              </a:solidFill>
              <a:latin typeface="Times New Roman" pitchFamily="18" charset="0"/>
              <a:cs typeface="Times New Roman" pitchFamily="18" charset="0"/>
            </a:endParaRPr>
          </a:p>
          <a:p>
            <a:pPr marL="290513" indent="-285750">
              <a:spcBef>
                <a:spcPct val="40000"/>
              </a:spcBef>
              <a:buClr>
                <a:srgbClr val="FFCC00"/>
              </a:buClr>
            </a:pPr>
            <a:endParaRPr lang="en-US" sz="2800" dirty="0" smtClean="0">
              <a:solidFill>
                <a:schemeClr val="bg1"/>
              </a:solidFill>
              <a:latin typeface="Times New Roman" pitchFamily="18" charset="0"/>
              <a:cs typeface="Times New Roman" pitchFamily="18" charset="0"/>
            </a:endParaRPr>
          </a:p>
        </p:txBody>
      </p:sp>
      <p:sp>
        <p:nvSpPr>
          <p:cNvPr id="22532"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b="1" smtClean="0">
                <a:solidFill>
                  <a:srgbClr val="FFEA4B"/>
                </a:solidFill>
              </a:rPr>
              <a:t>K</a:t>
            </a:r>
            <a:r>
              <a:rPr lang="en-US" sz="3200" b="1" smtClean="0">
                <a:solidFill>
                  <a:srgbClr val="FFEA4B"/>
                </a:solidFill>
                <a:latin typeface="Times New Roman" pitchFamily="18" charset="0"/>
                <a:cs typeface="Times New Roman" pitchFamily="18" charset="0"/>
              </a:rPr>
              <a:t>ey changes to the proposed guidance</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pPr>
            <a:r>
              <a:rPr lang="en-US" sz="2800" dirty="0" smtClean="0">
                <a:solidFill>
                  <a:schemeClr val="bg1"/>
                </a:solidFill>
                <a:latin typeface="Times New Roman" pitchFamily="18" charset="0"/>
                <a:cs typeface="Times New Roman" pitchFamily="18" charset="0"/>
              </a:rPr>
              <a:t>Task force proposal:</a:t>
            </a:r>
          </a:p>
          <a:p>
            <a:pPr marL="793750" lvl="1" indent="-341313">
              <a:spcBef>
                <a:spcPct val="40000"/>
              </a:spcBef>
              <a:buClr>
                <a:srgbClr val="FFCC00"/>
              </a:buClr>
            </a:pPr>
            <a:r>
              <a:rPr lang="en-US" sz="2000" smtClean="0">
                <a:solidFill>
                  <a:schemeClr val="bg1"/>
                </a:solidFill>
                <a:latin typeface="Times New Roman" pitchFamily="18" charset="0"/>
                <a:cs typeface="Times New Roman" pitchFamily="18" charset="0"/>
              </a:rPr>
              <a:t>Matters that (i) affect financial reporting or (ii) are within the expertise of the professional </a:t>
            </a:r>
            <a:r>
              <a:rPr lang="en-US" sz="2000" smtClean="0"/>
              <a:t>accountant and that (iii) have </a:t>
            </a:r>
            <a:r>
              <a:rPr lang="en-US" sz="2000" smtClean="0">
                <a:solidFill>
                  <a:schemeClr val="bg1"/>
                </a:solidFill>
                <a:latin typeface="Times New Roman" pitchFamily="18" charset="0"/>
                <a:cs typeface="Times New Roman" pitchFamily="18" charset="0"/>
              </a:rPr>
              <a:t>not been appropriately addressed by the entity</a:t>
            </a:r>
          </a:p>
          <a:p>
            <a:pPr marL="793750" lvl="1" indent="-341313">
              <a:spcBef>
                <a:spcPct val="40000"/>
              </a:spcBef>
              <a:buClr>
                <a:srgbClr val="FFCC00"/>
              </a:buClr>
            </a:pPr>
            <a:r>
              <a:rPr lang="en-US" sz="2000" smtClean="0">
                <a:solidFill>
                  <a:schemeClr val="bg1"/>
                </a:solidFill>
                <a:latin typeface="Times New Roman" pitchFamily="18" charset="0"/>
                <a:cs typeface="Times New Roman" pitchFamily="18" charset="0"/>
              </a:rPr>
              <a:t>In determining whether disclosure is in the public interest the professional accountant shall consider  “</a:t>
            </a:r>
            <a:r>
              <a:rPr lang="en-US" sz="2000" i="1" dirty="0" smtClean="0">
                <a:solidFill>
                  <a:schemeClr val="bg1"/>
                </a:solidFill>
                <a:latin typeface="Times New Roman" pitchFamily="18" charset="0"/>
                <a:cs typeface="Times New Roman" pitchFamily="18" charset="0"/>
              </a:rPr>
              <a:t>whether a reasonable and informed third party, weighing all </a:t>
            </a:r>
            <a:r>
              <a:rPr lang="en-US" sz="2000" i="1" smtClean="0">
                <a:solidFill>
                  <a:schemeClr val="bg1"/>
                </a:solidFill>
                <a:latin typeface="Times New Roman" pitchFamily="18" charset="0"/>
                <a:cs typeface="Times New Roman" pitchFamily="18" charset="0"/>
              </a:rPr>
              <a:t>the specific facts </a:t>
            </a:r>
            <a:r>
              <a:rPr lang="en-US" sz="2000" i="1" dirty="0" smtClean="0">
                <a:solidFill>
                  <a:schemeClr val="bg1"/>
                </a:solidFill>
                <a:latin typeface="Times New Roman" pitchFamily="18" charset="0"/>
                <a:cs typeface="Times New Roman" pitchFamily="18" charset="0"/>
              </a:rPr>
              <a:t>and circumstances, </a:t>
            </a:r>
            <a:r>
              <a:rPr lang="en-US" sz="2000" i="1" smtClean="0">
                <a:solidFill>
                  <a:schemeClr val="bg1"/>
                </a:solidFill>
                <a:latin typeface="Times New Roman" pitchFamily="18" charset="0"/>
                <a:cs typeface="Times New Roman" pitchFamily="18" charset="0"/>
              </a:rPr>
              <a:t>would be likely </a:t>
            </a:r>
            <a:r>
              <a:rPr lang="en-US" sz="2000" i="1" dirty="0" smtClean="0">
                <a:solidFill>
                  <a:schemeClr val="bg1"/>
                </a:solidFill>
                <a:latin typeface="Times New Roman" pitchFamily="18" charset="0"/>
                <a:cs typeface="Times New Roman" pitchFamily="18" charset="0"/>
              </a:rPr>
              <a:t>to conclude that </a:t>
            </a:r>
            <a:r>
              <a:rPr lang="en-US" sz="2000" i="1" smtClean="0">
                <a:solidFill>
                  <a:schemeClr val="bg1"/>
                </a:solidFill>
                <a:latin typeface="Times New Roman" pitchFamily="18" charset="0"/>
                <a:cs typeface="Times New Roman" pitchFamily="18" charset="0"/>
              </a:rPr>
              <a:t>the suspected illegal act </a:t>
            </a:r>
            <a:r>
              <a:rPr lang="en-US" sz="2000" i="1" smtClean="0">
                <a:solidFill>
                  <a:srgbClr val="FFEA4B"/>
                </a:solidFill>
                <a:latin typeface="Times New Roman" pitchFamily="18" charset="0"/>
                <a:cs typeface="Times New Roman" pitchFamily="18" charset="0"/>
              </a:rPr>
              <a:t>is of such consequence </a:t>
            </a:r>
            <a:r>
              <a:rPr lang="en-US" sz="2000" i="1" smtClean="0">
                <a:solidFill>
                  <a:schemeClr val="bg1"/>
                </a:solidFill>
                <a:latin typeface="Times New Roman" pitchFamily="18" charset="0"/>
                <a:cs typeface="Times New Roman" pitchFamily="18" charset="0"/>
              </a:rPr>
              <a:t>that disclosure would be in the public interest</a:t>
            </a:r>
            <a:r>
              <a:rPr lang="en-US" sz="2000" smtClean="0">
                <a:solidFill>
                  <a:schemeClr val="bg1"/>
                </a:solidFill>
                <a:latin typeface="Times New Roman" pitchFamily="18" charset="0"/>
                <a:cs typeface="Times New Roman" pitchFamily="18" charset="0"/>
              </a:rPr>
              <a:t>”</a:t>
            </a:r>
            <a:endParaRPr lang="en-US" sz="2000" dirty="0" smtClean="0">
              <a:solidFill>
                <a:schemeClr val="bg1"/>
              </a:solidFill>
              <a:latin typeface="Times New Roman" pitchFamily="18" charset="0"/>
              <a:cs typeface="Times New Roman" pitchFamily="18" charset="0"/>
            </a:endParaRPr>
          </a:p>
          <a:p>
            <a:pPr marL="793750" lvl="1" indent="-341313">
              <a:spcBef>
                <a:spcPct val="40000"/>
              </a:spcBef>
              <a:buClr>
                <a:srgbClr val="FFCC00"/>
              </a:buClr>
            </a:pPr>
            <a:r>
              <a:rPr lang="en-US" sz="2000" smtClean="0">
                <a:solidFill>
                  <a:schemeClr val="bg1"/>
                </a:solidFill>
                <a:latin typeface="Times New Roman" pitchFamily="18" charset="0"/>
                <a:cs typeface="Times New Roman" pitchFamily="18" charset="0"/>
              </a:rPr>
              <a:t>Professional </a:t>
            </a:r>
            <a:r>
              <a:rPr lang="en-US" sz="2000" dirty="0" smtClean="0">
                <a:solidFill>
                  <a:schemeClr val="bg1"/>
                </a:solidFill>
                <a:latin typeface="Times New Roman" pitchFamily="18" charset="0"/>
                <a:cs typeface="Times New Roman" pitchFamily="18" charset="0"/>
              </a:rPr>
              <a:t>accountant “shall act reasonably, in good faith and exercise caution when making statements and assertions”</a:t>
            </a:r>
          </a:p>
          <a:p>
            <a:pPr marL="793750" lvl="1" indent="-341313">
              <a:spcBef>
                <a:spcPct val="40000"/>
              </a:spcBef>
              <a:buClr>
                <a:srgbClr val="FFCC00"/>
              </a:buClr>
            </a:pPr>
            <a:endParaRPr lang="en-US"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endParaRPr lang="en-US" sz="2800" dirty="0" smtClean="0">
              <a:solidFill>
                <a:schemeClr val="bg1"/>
              </a:solidFill>
              <a:latin typeface="Times New Roman" pitchFamily="18" charset="0"/>
              <a:cs typeface="Times New Roman" pitchFamily="18" charset="0"/>
            </a:endParaRPr>
          </a:p>
          <a:p>
            <a:pPr marL="742950" lvl="1" indent="-285750">
              <a:spcBef>
                <a:spcPct val="40000"/>
              </a:spcBef>
              <a:buClr>
                <a:srgbClr val="FFCC00"/>
              </a:buClr>
            </a:pPr>
            <a:endParaRPr lang="en-US" sz="2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None/>
            </a:pPr>
            <a:r>
              <a:rPr lang="en-US" sz="3200" b="1" smtClean="0">
                <a:solidFill>
                  <a:srgbClr val="FFEA4B"/>
                </a:solidFill>
                <a:latin typeface="Times New Roman" pitchFamily="18" charset="0"/>
                <a:cs typeface="Times New Roman" pitchFamily="18" charset="0"/>
              </a:rPr>
              <a:t>Nature of matters to be disclosed</a:t>
            </a:r>
            <a:endParaRPr lang="en-US" sz="3200" b="1" dirty="0" smtClean="0">
              <a:solidFill>
                <a:srgbClr val="FFEA4B"/>
              </a:solidFill>
              <a:latin typeface="Times New Roman" pitchFamily="18" charset="0"/>
              <a:cs typeface="Times New Roman" pitchFamily="18" charset="0"/>
            </a:endParaRPr>
          </a:p>
          <a:p>
            <a:pPr marL="0" indent="0">
              <a:spcBef>
                <a:spcPct val="0"/>
              </a:spcBef>
              <a:buNone/>
            </a:pPr>
            <a:endParaRPr lang="en-US" sz="3200" b="1" dirty="0" smtClean="0">
              <a:solidFill>
                <a:srgbClr val="FFEA4B"/>
              </a:solidFill>
              <a:latin typeface="Times New Roman" pitchFamily="18" charset="0"/>
              <a:cs typeface="Times New Roman" pitchFamily="18" charset="0"/>
            </a:endParaRPr>
          </a:p>
          <a:p>
            <a:pPr marL="0" indent="0">
              <a:spcBef>
                <a:spcPct val="0"/>
              </a:spcBef>
              <a:buFontTx/>
              <a:buNone/>
            </a:pP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58813" y="1408113"/>
            <a:ext cx="7935912" cy="4973637"/>
          </a:xfrm>
        </p:spPr>
        <p:txBody>
          <a:bodyPr/>
          <a:lstStyle/>
          <a:p>
            <a:pPr marL="341313" indent="-341313">
              <a:spcBef>
                <a:spcPct val="40000"/>
              </a:spcBef>
              <a:buClr>
                <a:srgbClr val="FFCC00"/>
              </a:buClr>
              <a:buNone/>
            </a:pPr>
            <a:endParaRPr lang="en-US" sz="2800" dirty="0" smtClean="0">
              <a:solidFill>
                <a:schemeClr val="bg1"/>
              </a:solidFill>
              <a:latin typeface="Times New Roman" pitchFamily="18" charset="0"/>
              <a:cs typeface="Times New Roman" pitchFamily="18" charset="0"/>
            </a:endParaRPr>
          </a:p>
          <a:p>
            <a:pPr marL="742950" lvl="1" indent="-285750">
              <a:spcBef>
                <a:spcPct val="40000"/>
              </a:spcBef>
              <a:buClr>
                <a:srgbClr val="FFCC00"/>
              </a:buClr>
            </a:pPr>
            <a:endParaRPr lang="en-US" sz="2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dirty="0" smtClean="0">
                <a:solidFill>
                  <a:srgbClr val="FFEA4B"/>
                </a:solidFill>
                <a:latin typeface="Times New Roman" pitchFamily="18" charset="0"/>
                <a:cs typeface="Times New Roman" pitchFamily="18" charset="0"/>
              </a:rPr>
              <a:t>Proposal for disclosure</a:t>
            </a:r>
          </a:p>
        </p:txBody>
      </p:sp>
      <p:graphicFrame>
        <p:nvGraphicFramePr>
          <p:cNvPr id="5" name="Table 4"/>
          <p:cNvGraphicFramePr>
            <a:graphicFrameLocks noGrp="1"/>
          </p:cNvGraphicFramePr>
          <p:nvPr/>
        </p:nvGraphicFramePr>
        <p:xfrm>
          <a:off x="542925" y="1451113"/>
          <a:ext cx="8058150" cy="4969675"/>
        </p:xfrm>
        <a:graphic>
          <a:graphicData uri="http://schemas.openxmlformats.org/drawingml/2006/table">
            <a:tbl>
              <a:tblPr firstRow="1" bandRow="1">
                <a:tableStyleId>{5C22544A-7EE6-4342-B048-85BDC9FD1C3A}</a:tableStyleId>
              </a:tblPr>
              <a:tblGrid>
                <a:gridCol w="4029075"/>
                <a:gridCol w="4029075"/>
              </a:tblGrid>
              <a:tr h="633198">
                <a:tc>
                  <a:txBody>
                    <a:bodyPr/>
                    <a:lstStyle/>
                    <a:p>
                      <a:r>
                        <a:rPr lang="en-US" sz="2400" smtClean="0">
                          <a:latin typeface="Times New Roman" pitchFamily="18" charset="0"/>
                          <a:cs typeface="Times New Roman" pitchFamily="18" charset="0"/>
                        </a:rPr>
                        <a:t>Professional accountant</a:t>
                      </a:r>
                      <a:endParaRPr lang="en-US" sz="2400" dirty="0">
                        <a:latin typeface="Times New Roman" pitchFamily="18" charset="0"/>
                        <a:cs typeface="Times New Roman" pitchFamily="18" charset="0"/>
                      </a:endParaRPr>
                    </a:p>
                  </a:txBody>
                  <a:tcPr>
                    <a:solidFill>
                      <a:schemeClr val="accent1">
                        <a:lumMod val="75000"/>
                      </a:schemeClr>
                    </a:solidFill>
                  </a:tcPr>
                </a:tc>
                <a:tc>
                  <a:txBody>
                    <a:bodyPr/>
                    <a:lstStyle/>
                    <a:p>
                      <a:r>
                        <a:rPr lang="en-US" sz="2400" dirty="0" smtClean="0">
                          <a:latin typeface="Times New Roman" pitchFamily="18" charset="0"/>
                          <a:cs typeface="Times New Roman" pitchFamily="18" charset="0"/>
                        </a:rPr>
                        <a:t>Response</a:t>
                      </a:r>
                      <a:endParaRPr lang="en-US" sz="2400" dirty="0">
                        <a:latin typeface="Times New Roman" pitchFamily="18" charset="0"/>
                        <a:cs typeface="Times New Roman" pitchFamily="18" charset="0"/>
                      </a:endParaRPr>
                    </a:p>
                  </a:txBody>
                  <a:tcPr>
                    <a:solidFill>
                      <a:schemeClr val="accent1">
                        <a:lumMod val="75000"/>
                      </a:schemeClr>
                    </a:solidFill>
                  </a:tcPr>
                </a:tc>
              </a:tr>
              <a:tr h="14024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solidFill>
                            <a:schemeClr val="bg1"/>
                          </a:solidFill>
                          <a:latin typeface="Times New Roman" pitchFamily="18" charset="0"/>
                          <a:cs typeface="Times New Roman" pitchFamily="18" charset="0"/>
                        </a:rPr>
                        <a:t>Professional accountant performing professional services to an audit client</a:t>
                      </a:r>
                      <a:endParaRPr lang="en-US" sz="2000" dirty="0">
                        <a:solidFill>
                          <a:schemeClr val="bg1"/>
                        </a:solidFill>
                        <a:latin typeface="Times New Roman" pitchFamily="18" charset="0"/>
                        <a:cs typeface="Times New Roman" pitchFamily="18" charset="0"/>
                      </a:endParaRPr>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dirty="0" smtClean="0">
                          <a:solidFill>
                            <a:schemeClr val="bg1"/>
                          </a:solidFill>
                          <a:latin typeface="Times New Roman"/>
                          <a:ea typeface="Times New Roman"/>
                        </a:rPr>
                        <a:t>Requirement to </a:t>
                      </a:r>
                      <a:r>
                        <a:rPr lang="en-CA" sz="2000" smtClean="0">
                          <a:solidFill>
                            <a:schemeClr val="bg1"/>
                          </a:solidFill>
                          <a:latin typeface="Times New Roman"/>
                          <a:ea typeface="Times New Roman"/>
                        </a:rPr>
                        <a:t>disclose to an appropriate authority</a:t>
                      </a:r>
                      <a:endParaRPr lang="en-US" sz="2000" dirty="0">
                        <a:solidFill>
                          <a:schemeClr val="bg1"/>
                        </a:solidFill>
                      </a:endParaRPr>
                    </a:p>
                  </a:txBody>
                  <a:tcPr>
                    <a:solidFill>
                      <a:schemeClr val="accent1">
                        <a:lumMod val="75000"/>
                      </a:schemeClr>
                    </a:solidFill>
                  </a:tcPr>
                </a:tc>
              </a:tr>
              <a:tr h="14165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solidFill>
                            <a:schemeClr val="bg1"/>
                          </a:solidFill>
                          <a:latin typeface="Times New Roman" pitchFamily="18" charset="0"/>
                          <a:cs typeface="Times New Roman" pitchFamily="18" charset="0"/>
                        </a:rPr>
                        <a:t>Professional accountant performing professional</a:t>
                      </a:r>
                      <a:r>
                        <a:rPr lang="en-US" sz="2000" baseline="0" smtClean="0">
                          <a:solidFill>
                            <a:schemeClr val="bg1"/>
                          </a:solidFill>
                          <a:latin typeface="Times New Roman" pitchFamily="18" charset="0"/>
                          <a:cs typeface="Times New Roman" pitchFamily="18" charset="0"/>
                        </a:rPr>
                        <a:t> </a:t>
                      </a:r>
                      <a:r>
                        <a:rPr lang="en-US" sz="2000" smtClean="0">
                          <a:solidFill>
                            <a:schemeClr val="bg1"/>
                          </a:solidFill>
                          <a:latin typeface="Times New Roman" pitchFamily="18" charset="0"/>
                          <a:cs typeface="Times New Roman" pitchFamily="18" charset="0"/>
                        </a:rPr>
                        <a:t>services to a non-audit client</a:t>
                      </a:r>
                      <a:endParaRPr lang="en-US" sz="2000" dirty="0">
                        <a:solidFill>
                          <a:schemeClr val="bg1"/>
                        </a:solidFill>
                        <a:latin typeface="Times New Roman" pitchFamily="18" charset="0"/>
                        <a:cs typeface="Times New Roman" pitchFamily="18" charset="0"/>
                      </a:endParaRPr>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dirty="0" smtClean="0">
                          <a:solidFill>
                            <a:schemeClr val="bg1"/>
                          </a:solidFill>
                          <a:latin typeface="Times New Roman"/>
                          <a:ea typeface="Times New Roman"/>
                        </a:rPr>
                        <a:t>Requirement to </a:t>
                      </a:r>
                      <a:r>
                        <a:rPr lang="en-CA" sz="2000" smtClean="0">
                          <a:solidFill>
                            <a:schemeClr val="bg1"/>
                          </a:solidFill>
                          <a:latin typeface="Times New Roman"/>
                          <a:ea typeface="Times New Roman"/>
                        </a:rPr>
                        <a:t>disclose to an appropriate authority if related to the services</a:t>
                      </a:r>
                      <a:r>
                        <a:rPr lang="en-CA" sz="2000" baseline="0" smtClean="0">
                          <a:solidFill>
                            <a:schemeClr val="bg1"/>
                          </a:solidFill>
                          <a:latin typeface="Times New Roman"/>
                          <a:ea typeface="Times New Roman"/>
                        </a:rPr>
                        <a:t> being performed or, otherwise, to </a:t>
                      </a:r>
                      <a:r>
                        <a:rPr lang="en-CA" sz="2000" smtClean="0">
                          <a:solidFill>
                            <a:schemeClr val="bg1"/>
                          </a:solidFill>
                          <a:latin typeface="Times New Roman"/>
                          <a:ea typeface="Times New Roman"/>
                        </a:rPr>
                        <a:t>the external auditor </a:t>
                      </a:r>
                      <a:endParaRPr lang="en-US" sz="2000" dirty="0" smtClean="0">
                        <a:solidFill>
                          <a:schemeClr val="bg1"/>
                        </a:solidFill>
                      </a:endParaRPr>
                    </a:p>
                    <a:p>
                      <a:endParaRPr lang="en-US" sz="2000" dirty="0">
                        <a:solidFill>
                          <a:schemeClr val="bg1"/>
                        </a:solidFill>
                      </a:endParaRPr>
                    </a:p>
                  </a:txBody>
                  <a:tcPr>
                    <a:solidFill>
                      <a:schemeClr val="accent1">
                        <a:lumMod val="75000"/>
                      </a:schemeClr>
                    </a:solidFill>
                  </a:tcPr>
                </a:tc>
              </a:tr>
              <a:tr h="13186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smtClean="0">
                          <a:solidFill>
                            <a:schemeClr val="bg1"/>
                          </a:solidFill>
                          <a:latin typeface="Times New Roman" pitchFamily="18" charset="0"/>
                          <a:cs typeface="Times New Roman" pitchFamily="18" charset="0"/>
                        </a:rPr>
                        <a:t>Professional accountant in business </a:t>
                      </a:r>
                      <a:endParaRPr lang="en-US" sz="2000" dirty="0">
                        <a:solidFill>
                          <a:schemeClr val="bg1"/>
                        </a:solidFill>
                        <a:latin typeface="Times New Roman" pitchFamily="18" charset="0"/>
                        <a:cs typeface="Times New Roman" pitchFamily="18" charset="0"/>
                      </a:endParaRPr>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smtClean="0">
                          <a:solidFill>
                            <a:schemeClr val="bg1"/>
                          </a:solidFill>
                          <a:latin typeface="Times New Roman"/>
                          <a:ea typeface="Times New Roman"/>
                        </a:rPr>
                        <a:t>Requirement to disclose to an appropriate authority</a:t>
                      </a:r>
                      <a:endParaRPr lang="en-US" sz="2000" dirty="0">
                        <a:solidFill>
                          <a:schemeClr val="bg1"/>
                        </a:solidFill>
                      </a:endParaRPr>
                    </a:p>
                  </a:txBody>
                  <a:tcPr>
                    <a:solidFill>
                      <a:schemeClr val="accent1">
                        <a:lumMod val="75000"/>
                      </a:schemeClr>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96913" y="1293813"/>
            <a:ext cx="7935912" cy="5145087"/>
          </a:xfrm>
        </p:spPr>
        <p:txBody>
          <a:bodyPr/>
          <a:lstStyle/>
          <a:p>
            <a:pPr marL="341313" indent="-341313">
              <a:spcBef>
                <a:spcPts val="300"/>
              </a:spcBef>
              <a:buClr>
                <a:srgbClr val="FFCC00"/>
              </a:buClr>
            </a:pPr>
            <a:r>
              <a:rPr lang="en-US" sz="2400" dirty="0" smtClean="0">
                <a:solidFill>
                  <a:schemeClr val="bg1"/>
                </a:solidFill>
                <a:latin typeface="Times New Roman" pitchFamily="18" charset="0"/>
                <a:cs typeface="Times New Roman" pitchFamily="18" charset="0"/>
              </a:rPr>
              <a:t>Arguments in favor of a requirement</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A requirement is consistent with acting in the public interest</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Promotes consistency in disclosure</a:t>
            </a:r>
          </a:p>
          <a:p>
            <a:pPr marL="793750" lvl="1" indent="-341313">
              <a:spcBef>
                <a:spcPts val="300"/>
              </a:spcBef>
              <a:buClr>
                <a:srgbClr val="FFCC00"/>
              </a:buClr>
            </a:pPr>
            <a:r>
              <a:rPr lang="en-US" sz="2000" smtClean="0"/>
              <a:t>Disclosure by the professional accountant would be the last resort</a:t>
            </a:r>
            <a:endParaRPr lang="en-US" sz="2000" smtClean="0">
              <a:solidFill>
                <a:schemeClr val="bg1"/>
              </a:solidFill>
              <a:latin typeface="Times New Roman" pitchFamily="18" charset="0"/>
              <a:cs typeface="Times New Roman" pitchFamily="18" charset="0"/>
            </a:endParaRPr>
          </a:p>
          <a:p>
            <a:pPr marL="793750" lvl="1" indent="-341313">
              <a:spcBef>
                <a:spcPts val="300"/>
              </a:spcBef>
              <a:buClr>
                <a:srgbClr val="FFCC00"/>
              </a:buClr>
            </a:pPr>
            <a:r>
              <a:rPr lang="en-US" sz="2000" smtClean="0">
                <a:solidFill>
                  <a:schemeClr val="bg1"/>
                </a:solidFill>
                <a:latin typeface="Times New Roman" pitchFamily="18" charset="0"/>
                <a:cs typeface="Times New Roman" pitchFamily="18" charset="0"/>
              </a:rPr>
              <a:t>Would </a:t>
            </a:r>
            <a:r>
              <a:rPr lang="en-US" sz="2000" dirty="0" smtClean="0">
                <a:solidFill>
                  <a:schemeClr val="bg1"/>
                </a:solidFill>
                <a:latin typeface="Times New Roman" pitchFamily="18" charset="0"/>
                <a:cs typeface="Times New Roman" pitchFamily="18" charset="0"/>
              </a:rPr>
              <a:t>increase cases of disclosure</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Responsibility for  determining whether action should be taken ultimately lies with an appropriate authority</a:t>
            </a:r>
          </a:p>
          <a:p>
            <a:pPr marL="341313" indent="-341313">
              <a:spcBef>
                <a:spcPts val="300"/>
              </a:spcBef>
              <a:buClr>
                <a:srgbClr val="FFCC00"/>
              </a:buClr>
            </a:pPr>
            <a:r>
              <a:rPr lang="en-US" sz="2400" dirty="0" smtClean="0">
                <a:solidFill>
                  <a:schemeClr val="bg1"/>
                </a:solidFill>
                <a:latin typeface="Times New Roman" pitchFamily="18" charset="0"/>
                <a:cs typeface="Times New Roman" pitchFamily="18" charset="0"/>
              </a:rPr>
              <a:t>Arguments in favor of a right</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Protective mechanisms cannot be imposed by the Code</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A right enables accountant to take into account whether a fair judicial system exists</a:t>
            </a:r>
          </a:p>
          <a:p>
            <a:pPr marL="793750" lvl="1" indent="-341313">
              <a:spcBef>
                <a:spcPts val="300"/>
              </a:spcBef>
              <a:buClr>
                <a:srgbClr val="FFCC00"/>
              </a:buClr>
            </a:pPr>
            <a:r>
              <a:rPr lang="en-US" sz="2000" dirty="0" smtClean="0">
                <a:solidFill>
                  <a:schemeClr val="bg1"/>
                </a:solidFill>
                <a:latin typeface="Times New Roman" pitchFamily="18" charset="0"/>
                <a:cs typeface="Times New Roman" pitchFamily="18" charset="0"/>
              </a:rPr>
              <a:t>Existing disclosure regimes, such as anti-money laundering legislation,  do not impose a requirement on accountants </a:t>
            </a:r>
            <a:r>
              <a:rPr lang="en-US" sz="2000" smtClean="0">
                <a:solidFill>
                  <a:schemeClr val="bg1"/>
                </a:solidFill>
                <a:latin typeface="Times New Roman" pitchFamily="18" charset="0"/>
                <a:cs typeface="Times New Roman" pitchFamily="18" charset="0"/>
              </a:rPr>
              <a:t>in business</a:t>
            </a:r>
          </a:p>
          <a:p>
            <a:pPr marL="793750" lvl="1" indent="-341313">
              <a:spcBef>
                <a:spcPts val="300"/>
              </a:spcBef>
              <a:buClr>
                <a:srgbClr val="FFCC00"/>
              </a:buClr>
            </a:pPr>
            <a:r>
              <a:rPr lang="en-US" sz="2000" smtClean="0"/>
              <a:t>The public interest is a question of judgment and may vary from person to person</a:t>
            </a:r>
            <a:endParaRPr lang="en-US" sz="2000" dirty="0" smtClean="0">
              <a:solidFill>
                <a:schemeClr val="bg1"/>
              </a:solidFill>
              <a:latin typeface="Times New Roman" pitchFamily="18" charset="0"/>
              <a:cs typeface="Times New Roman" pitchFamily="18" charset="0"/>
            </a:endParaRPr>
          </a:p>
          <a:p>
            <a:pPr marL="341313" indent="-341313">
              <a:spcBef>
                <a:spcPct val="40000"/>
              </a:spcBef>
              <a:buClr>
                <a:srgbClr val="FFCC00"/>
              </a:buClr>
            </a:pPr>
            <a:endParaRPr lang="en-US" sz="2000" dirty="0" smtClean="0">
              <a:solidFill>
                <a:schemeClr val="bg1"/>
              </a:solidFill>
              <a:latin typeface="Times New Roman" pitchFamily="18" charset="0"/>
              <a:cs typeface="Times New Roman" pitchFamily="18" charset="0"/>
            </a:endParaRPr>
          </a:p>
          <a:p>
            <a:pPr marL="742950" lvl="1" indent="-285750">
              <a:spcBef>
                <a:spcPct val="40000"/>
              </a:spcBef>
              <a:buClr>
                <a:srgbClr val="FFCC00"/>
              </a:buClr>
            </a:pPr>
            <a:endParaRPr lang="en-US" sz="2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Requirement versus a right to disclose</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smtClean="0">
                <a:solidFill>
                  <a:srgbClr val="FFEA4B"/>
                </a:solidFill>
              </a:rPr>
              <a:t>Discussion</a:t>
            </a:r>
            <a:endParaRPr lang="en-US" sz="540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96913" y="1293813"/>
            <a:ext cx="7935912" cy="5145087"/>
          </a:xfrm>
        </p:spPr>
        <p:txBody>
          <a:bodyPr/>
          <a:lstStyle/>
          <a:p>
            <a:r>
              <a:rPr lang="en-US" sz="2800" smtClean="0"/>
              <a:t>IESBA members are asked to consider:</a:t>
            </a:r>
          </a:p>
          <a:p>
            <a:pPr marL="798512" lvl="1" indent="-457200">
              <a:buFont typeface="+mj-lt"/>
              <a:buAutoNum type="arabicPeriod"/>
            </a:pPr>
            <a:r>
              <a:rPr lang="en-US" sz="2400" smtClean="0"/>
              <a:t>Whether they agree with the proposal to require a professional accountant to disclose certain suspected illegal acts to an appropriate authority if the illegal act is of such consequence that disclosure would be in the public interest.</a:t>
            </a:r>
          </a:p>
          <a:p>
            <a:pPr marL="739775" lvl="1" indent="-342900">
              <a:buFont typeface="+mj-lt"/>
              <a:buAutoNum type="arabicPeriod"/>
            </a:pPr>
            <a:r>
              <a:rPr lang="en-US" sz="2400" smtClean="0"/>
              <a:t>Whether a requirement is appropriate for all three categories of professional accountant (auditor, professional accountant performing services to a non-audit client, and professional accountant in business) or whether there should be a differentiation.</a:t>
            </a:r>
            <a:endParaRPr lang="en-US" sz="2400" dirty="0" smtClean="0">
              <a:solidFill>
                <a:schemeClr val="bg1"/>
              </a:solidFill>
              <a:latin typeface="Times New Roman" pitchFamily="18" charset="0"/>
              <a:cs typeface="Times New Roman" pitchFamily="18" charset="0"/>
            </a:endParaRPr>
          </a:p>
          <a:p>
            <a:pPr marL="742950" lvl="1" indent="-285750">
              <a:spcBef>
                <a:spcPct val="40000"/>
              </a:spcBef>
              <a:buClr>
                <a:srgbClr val="FFCC00"/>
              </a:buClr>
            </a:pPr>
            <a:endParaRPr lang="en-US" sz="2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Discussion I</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914400" y="0"/>
            <a:ext cx="7699375" cy="557213"/>
          </a:xfrm>
        </p:spPr>
        <p:txBody>
          <a:bodyPr/>
          <a:lstStyle/>
          <a:p>
            <a:pPr algn="r"/>
            <a:endParaRPr lang="en-CA" sz="2800" b="1" i="1" dirty="0" smtClean="0">
              <a:latin typeface="Times New Roman" pitchFamily="18" charset="0"/>
              <a:cs typeface="Times New Roman" pitchFamily="18" charset="0"/>
            </a:endParaRPr>
          </a:p>
        </p:txBody>
      </p:sp>
      <p:sp>
        <p:nvSpPr>
          <p:cNvPr id="26627" name="Content Placeholder 2"/>
          <p:cNvSpPr>
            <a:spLocks noGrp="1"/>
          </p:cNvSpPr>
          <p:nvPr>
            <p:ph idx="4294967295"/>
          </p:nvPr>
        </p:nvSpPr>
        <p:spPr>
          <a:xfrm>
            <a:off x="696913" y="1293813"/>
            <a:ext cx="7935912" cy="5145087"/>
          </a:xfrm>
        </p:spPr>
        <p:txBody>
          <a:bodyPr/>
          <a:lstStyle/>
          <a:p>
            <a:r>
              <a:rPr lang="en-US" sz="2800" smtClean="0"/>
              <a:t>IESBA members are asked </a:t>
            </a:r>
            <a:r>
              <a:rPr lang="en-US" smtClean="0"/>
              <a:t>for their views on the Task Force’s proposed clarification of the reasonable and informed third party test in the determination of whether disclosure would be in the public interest.</a:t>
            </a:r>
            <a:endParaRPr lang="en-US" sz="5400" dirty="0" smtClean="0">
              <a:solidFill>
                <a:schemeClr val="bg1"/>
              </a:solidFill>
              <a:latin typeface="Times New Roman" pitchFamily="18" charset="0"/>
              <a:cs typeface="Times New Roman" pitchFamily="18" charset="0"/>
            </a:endParaRPr>
          </a:p>
        </p:txBody>
      </p:sp>
      <p:sp>
        <p:nvSpPr>
          <p:cNvPr id="26628" name="Text Placeholder 7"/>
          <p:cNvSpPr>
            <a:spLocks noGrp="1"/>
          </p:cNvSpPr>
          <p:nvPr>
            <p:ph type="body" sz="quarter" idx="4294967295"/>
          </p:nvPr>
        </p:nvSpPr>
        <p:spPr>
          <a:xfrm>
            <a:off x="658813" y="722313"/>
            <a:ext cx="7935912" cy="585787"/>
          </a:xfrm>
        </p:spPr>
        <p:txBody>
          <a:bodyPr/>
          <a:lstStyle/>
          <a:p>
            <a:pPr marL="0" indent="0">
              <a:spcBef>
                <a:spcPct val="0"/>
              </a:spcBef>
              <a:buFontTx/>
              <a:buNone/>
            </a:pPr>
            <a:r>
              <a:rPr lang="en-US" sz="3200" b="1" smtClean="0">
                <a:solidFill>
                  <a:srgbClr val="FFEA4B"/>
                </a:solidFill>
                <a:latin typeface="Times New Roman" pitchFamily="18" charset="0"/>
                <a:cs typeface="Times New Roman" pitchFamily="18" charset="0"/>
              </a:rPr>
              <a:t>Discussion II</a:t>
            </a:r>
            <a:endParaRPr lang="en-US" sz="3200" b="1" dirty="0" smtClean="0">
              <a:solidFill>
                <a:srgbClr val="FFEA4B"/>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FFEA4B"/>
      </a:hlink>
      <a:folHlink>
        <a:srgbClr val="FFEA4B"/>
      </a:folHlink>
    </a:clrScheme>
    <a:fontScheme name="Custom 1">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1776</TotalTime>
  <Words>846</Words>
  <Application>Microsoft Office PowerPoint</Application>
  <PresentationFormat>On-screen Show (4:3)</PresentationFormat>
  <Paragraphs>75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Custom Design</vt:lpstr>
      <vt:lpstr>Slide 1</vt:lpstr>
      <vt:lpstr> </vt:lpstr>
      <vt:lpstr>Slide 3</vt:lpstr>
      <vt:lpstr>Slide 4</vt:lpstr>
      <vt:lpstr>Slide 5</vt:lpstr>
      <vt:lpstr>Slide 6</vt:lpstr>
      <vt:lpstr>Discussion</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X100</cp:lastModifiedBy>
  <cp:revision>301</cp:revision>
  <dcterms:created xsi:type="dcterms:W3CDTF">2009-05-05T22:30:07Z</dcterms:created>
  <dcterms:modified xsi:type="dcterms:W3CDTF">2011-10-25T19:38:16Z</dcterms:modified>
</cp:coreProperties>
</file>