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5"/>
  </p:notesMasterIdLst>
  <p:sldIdLst>
    <p:sldId id="313" r:id="rId2"/>
    <p:sldId id="318" r:id="rId3"/>
    <p:sldId id="319" r:id="rId4"/>
    <p:sldId id="320" r:id="rId5"/>
    <p:sldId id="321" r:id="rId6"/>
    <p:sldId id="323" r:id="rId7"/>
    <p:sldId id="324" r:id="rId8"/>
    <p:sldId id="325" r:id="rId9"/>
    <p:sldId id="322" r:id="rId10"/>
    <p:sldId id="327" r:id="rId11"/>
    <p:sldId id="328" r:id="rId12"/>
    <p:sldId id="329" r:id="rId13"/>
    <p:sldId id="316" r:id="rId14"/>
  </p:sldIdLst>
  <p:sldSz cx="9144000" cy="6858000" type="screen4x3"/>
  <p:notesSz cx="7077075" cy="93694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A4B"/>
    <a:srgbClr val="FFFF00"/>
    <a:srgbClr val="000099"/>
    <a:srgbClr val="FFCC00"/>
    <a:srgbClr val="FFE870"/>
    <a:srgbClr val="FFCC66"/>
    <a:srgbClr val="333399"/>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0" autoAdjust="0"/>
    <p:restoredTop sz="99176" autoAdjust="0"/>
  </p:normalViewPr>
  <p:slideViewPr>
    <p:cSldViewPr snapToGrid="0">
      <p:cViewPr>
        <p:scale>
          <a:sx n="60" d="100"/>
          <a:sy n="60" d="100"/>
        </p:scale>
        <p:origin x="-1152" y="-6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defTabSz="939800">
              <a:defRPr sz="1200"/>
            </a:lvl1pPr>
          </a:lstStyle>
          <a:p>
            <a:pPr>
              <a:defRPr/>
            </a:pPr>
            <a:endParaRPr lang="en-US"/>
          </a:p>
        </p:txBody>
      </p:sp>
      <p:sp>
        <p:nvSpPr>
          <p:cNvPr id="3075" name="Rectangle 3"/>
          <p:cNvSpPr>
            <a:spLocks noGrp="1" noChangeArrowheads="1"/>
          </p:cNvSpPr>
          <p:nvPr>
            <p:ph type="dt" idx="1"/>
          </p:nvPr>
        </p:nvSpPr>
        <p:spPr bwMode="auto">
          <a:xfrm>
            <a:off x="4008438" y="0"/>
            <a:ext cx="3067050" cy="468313"/>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lvl1pPr algn="r" defTabSz="939800">
              <a:defRPr sz="1200"/>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96975" y="703263"/>
            <a:ext cx="4684713" cy="351313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8025" y="4449763"/>
            <a:ext cx="5661025" cy="4216400"/>
          </a:xfrm>
          <a:prstGeom prst="rect">
            <a:avLst/>
          </a:prstGeom>
          <a:noFill/>
          <a:ln w="9525">
            <a:noFill/>
            <a:miter lim="800000"/>
            <a:headEnd/>
            <a:tailEnd/>
          </a:ln>
          <a:effectLst/>
        </p:spPr>
        <p:txBody>
          <a:bodyPr vert="horz" wrap="square" lIns="93973" tIns="46986" rIns="93973" bIns="469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defTabSz="939800">
              <a:defRPr sz="1200"/>
            </a:lvl1pPr>
          </a:lstStyle>
          <a:p>
            <a:pPr>
              <a:defRPr/>
            </a:pPr>
            <a:endParaRPr lang="en-US"/>
          </a:p>
        </p:txBody>
      </p:sp>
      <p:sp>
        <p:nvSpPr>
          <p:cNvPr id="3079" name="Rectangle 7"/>
          <p:cNvSpPr>
            <a:spLocks noGrp="1" noChangeArrowheads="1"/>
          </p:cNvSpPr>
          <p:nvPr>
            <p:ph type="sldNum" sz="quarter" idx="5"/>
          </p:nvPr>
        </p:nvSpPr>
        <p:spPr bwMode="auto">
          <a:xfrm>
            <a:off x="4008438" y="8899525"/>
            <a:ext cx="3067050" cy="468313"/>
          </a:xfrm>
          <a:prstGeom prst="rect">
            <a:avLst/>
          </a:prstGeom>
          <a:noFill/>
          <a:ln w="9525">
            <a:noFill/>
            <a:miter lim="800000"/>
            <a:headEnd/>
            <a:tailEnd/>
          </a:ln>
          <a:effectLst/>
        </p:spPr>
        <p:txBody>
          <a:bodyPr vert="horz" wrap="square" lIns="93973" tIns="46986" rIns="93973" bIns="46986" numCol="1" anchor="b" anchorCtr="0" compatLnSpc="1">
            <a:prstTxWarp prst="textNoShape">
              <a:avLst/>
            </a:prstTxWarp>
          </a:bodyPr>
          <a:lstStyle>
            <a:lvl1pPr algn="r" defTabSz="939800">
              <a:defRPr sz="1200"/>
            </a:lvl1pPr>
          </a:lstStyle>
          <a:p>
            <a:pPr>
              <a:defRPr/>
            </a:pPr>
            <a:fld id="{283E54EB-50FF-47D4-A9EC-93BBEF423111}" type="slidenum">
              <a:rPr lang="en-US"/>
              <a:pPr>
                <a:defRPr/>
              </a:pPr>
              <a:t>‹#›</a:t>
            </a:fld>
            <a:endParaRPr lang="en-US"/>
          </a:p>
        </p:txBody>
      </p:sp>
    </p:spTree>
    <p:extLst>
      <p:ext uri="{BB962C8B-B14F-4D97-AF65-F5344CB8AC3E}">
        <p14:creationId xmlns:p14="http://schemas.microsoft.com/office/powerpoint/2010/main" val="17083554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p:spPr>
        <p:txBody>
          <a:bodyPr/>
          <a:lstStyle/>
          <a:p>
            <a:endParaRPr lang="en-US" smtClean="0"/>
          </a:p>
        </p:txBody>
      </p:sp>
      <p:sp>
        <p:nvSpPr>
          <p:cNvPr id="13316" name="Slide Number Placeholder 3"/>
          <p:cNvSpPr>
            <a:spLocks noGrp="1"/>
          </p:cNvSpPr>
          <p:nvPr>
            <p:ph type="sldNum" sz="quarter" idx="5"/>
          </p:nvPr>
        </p:nvSpPr>
        <p:spPr>
          <a:noFill/>
        </p:spPr>
        <p:txBody>
          <a:bodyPr/>
          <a:lstStyle/>
          <a:p>
            <a:fld id="{598DC095-CB7F-4FF1-9B55-02892864094D}"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3E54EB-50FF-47D4-A9EC-93BBEF423111}"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1">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userDrawn="1"/>
        </p:nvSpPr>
        <p:spPr>
          <a:xfrm>
            <a:off x="368300" y="804863"/>
            <a:ext cx="8380413" cy="585787"/>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388823" y="2757256"/>
            <a:ext cx="8373039" cy="1350720"/>
          </a:xfrm>
          <a:prstGeom prst="rect">
            <a:avLst/>
          </a:prstGeom>
        </p:spPr>
        <p:txBody>
          <a:bodyPr/>
          <a:lstStyle>
            <a:lvl1pPr algn="ctr">
              <a:buNone/>
              <a:defRPr sz="3200" baseline="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9A86E6AD-0880-4E09-8CE4-454F6F0A5FB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2">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userDrawn="1"/>
        </p:nvSpPr>
        <p:spPr>
          <a:xfrm>
            <a:off x="368300" y="804863"/>
            <a:ext cx="8380413" cy="584200"/>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a:p>
        </p:txBody>
      </p:sp>
      <p:sp>
        <p:nvSpPr>
          <p:cNvPr id="11" name="Rectangle 10"/>
          <p:cNvSpPr>
            <a:spLocks noGrp="1" noChangeArrowheads="1"/>
          </p:cNvSpPr>
          <p:nvPr>
            <p:ph type="ftr" sz="quarter" idx="23"/>
          </p:nvPr>
        </p:nvSpPr>
        <p:spPr/>
        <p:txBody>
          <a:bodyPr/>
          <a:lstStyle>
            <a:lvl1pPr>
              <a:defRPr/>
            </a:lvl1pPr>
          </a:lstStyle>
          <a:p>
            <a:pPr>
              <a:defRPr/>
            </a:pPr>
            <a:endParaRPr lang="en-US"/>
          </a:p>
        </p:txBody>
      </p:sp>
      <p:sp>
        <p:nvSpPr>
          <p:cNvPr id="16" name="Rectangle 15"/>
          <p:cNvSpPr>
            <a:spLocks noGrp="1" noChangeArrowheads="1"/>
          </p:cNvSpPr>
          <p:nvPr>
            <p:ph type="sldNum" sz="quarter" idx="24"/>
          </p:nvPr>
        </p:nvSpPr>
        <p:spPr/>
        <p:txBody>
          <a:bodyPr/>
          <a:lstStyle>
            <a:lvl1pPr>
              <a:defRPr/>
            </a:lvl1pPr>
          </a:lstStyle>
          <a:p>
            <a:pPr>
              <a:defRPr/>
            </a:pPr>
            <a:fld id="{583FBE88-149A-4A06-84EF-FC238304A16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512910"/>
            <a:ext cx="8229600" cy="708001"/>
          </a:xfrm>
          <a:prstGeom prst="rect">
            <a:avLst/>
          </a:prstGeom>
        </p:spPr>
        <p:txBody>
          <a:bodyPr/>
          <a:lstStyle>
            <a:lvl1pPr algn="ctr">
              <a:defRPr sz="4000" i="0">
                <a:solidFill>
                  <a:srgbClr val="000099"/>
                </a:solidFill>
                <a:effectLst/>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D3E474AD-4163-441C-8344-6BDBA8915AF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a:ln/>
        </p:spPr>
        <p:txBody>
          <a:bodyPr/>
          <a:lstStyle>
            <a:lvl1pPr>
              <a:defRPr/>
            </a:lvl1pPr>
          </a:lstStyle>
          <a:p>
            <a:pPr>
              <a:defRPr/>
            </a:pPr>
            <a:endParaRPr lang="en-US"/>
          </a:p>
        </p:txBody>
      </p:sp>
      <p:sp>
        <p:nvSpPr>
          <p:cNvPr id="6" name="Rectangle 5"/>
          <p:cNvSpPr>
            <a:spLocks noGrp="1" noChangeArrowheads="1"/>
          </p:cNvSpPr>
          <p:nvPr>
            <p:ph type="ftr" sz="quarter" idx="19"/>
          </p:nvPr>
        </p:nvSpPr>
        <p:spPr>
          <a:ln/>
        </p:spPr>
        <p:txBody>
          <a:bodyPr/>
          <a:lstStyle>
            <a:lvl1pPr>
              <a:defRPr/>
            </a:lvl1pPr>
          </a:lstStyle>
          <a:p>
            <a:pPr>
              <a:defRPr/>
            </a:pPr>
            <a:endParaRPr lang="en-US"/>
          </a:p>
        </p:txBody>
      </p:sp>
      <p:sp>
        <p:nvSpPr>
          <p:cNvPr id="7" name="Rectangle 6"/>
          <p:cNvSpPr>
            <a:spLocks noGrp="1" noChangeArrowheads="1"/>
          </p:cNvSpPr>
          <p:nvPr>
            <p:ph type="sldNum" sz="quarter" idx="20"/>
          </p:nvPr>
        </p:nvSpPr>
        <p:spPr>
          <a:ln/>
        </p:spPr>
        <p:txBody>
          <a:bodyPr/>
          <a:lstStyle>
            <a:lvl1pPr>
              <a:defRPr/>
            </a:lvl1pPr>
          </a:lstStyle>
          <a:p>
            <a:pPr>
              <a:defRPr/>
            </a:pPr>
            <a:fld id="{171297DE-C1F4-4CB5-9AA6-7B8134FCB89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cstate="print">
            <a:lum/>
          </a:blip>
          <a:srcRect/>
          <a:stretch>
            <a:fillRect/>
          </a:stretch>
        </a:blipFill>
        <a:effectLst/>
      </p:bgPr>
    </p:bg>
    <p:spTree>
      <p:nvGrpSpPr>
        <p:cNvPr id="1" name=""/>
        <p:cNvGrpSpPr/>
        <p:nvPr/>
      </p:nvGrpSpPr>
      <p:grpSpPr>
        <a:xfrm>
          <a:off x="0" y="0"/>
          <a:ext cx="0" cy="0"/>
          <a:chOff x="0" y="0"/>
          <a:chExt cx="0" cy="0"/>
        </a:xfrm>
      </p:grpSpPr>
      <p:sp>
        <p:nvSpPr>
          <p:cNvPr id="258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258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258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9E995C-3F51-42DE-9D14-42565CB75991}" type="slidenum">
              <a:rPr lang="en-US"/>
              <a:pPr>
                <a:defRPr/>
              </a:pPr>
              <a:t>‹#›</a:t>
            </a:fld>
            <a:endParaRPr lang="en-US"/>
          </a:p>
        </p:txBody>
      </p:sp>
      <p:sp>
        <p:nvSpPr>
          <p:cNvPr id="1030" name="Title Placeholder 8"/>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9"/>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87" r:id="rId4"/>
  </p:sldLayoutIdLst>
  <p:txStyles>
    <p:titleStyle>
      <a:lvl1pPr algn="r" rtl="0" eaLnBrk="0" fontAlgn="base" hangingPunct="0">
        <a:spcBef>
          <a:spcPct val="0"/>
        </a:spcBef>
        <a:spcAft>
          <a:spcPct val="0"/>
        </a:spcAft>
        <a:defRPr sz="3200" b="1" i="1">
          <a:solidFill>
            <a:schemeClr val="tx2"/>
          </a:solidFill>
          <a:latin typeface="Times New Roman" pitchFamily="18" charset="0"/>
          <a:ea typeface="+mj-ea"/>
          <a:cs typeface="Times New Roman" pitchFamily="18" charset="0"/>
        </a:defRPr>
      </a:lvl1pPr>
      <a:lvl2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2pPr>
      <a:lvl3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3pPr>
      <a:lvl4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4pPr>
      <a:lvl5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341313" indent="-341313" algn="l" rtl="0" eaLnBrk="0" fontAlgn="base" hangingPunct="0">
        <a:spcBef>
          <a:spcPct val="60000"/>
        </a:spcBef>
        <a:spcAft>
          <a:spcPct val="0"/>
        </a:spcAft>
        <a:buClr>
          <a:srgbClr val="FFCC66"/>
        </a:buClr>
        <a:buChar char="•"/>
        <a:defRPr sz="3200">
          <a:solidFill>
            <a:schemeClr val="bg1"/>
          </a:solidFill>
          <a:latin typeface="Times New Roman" pitchFamily="18" charset="0"/>
          <a:ea typeface="+mn-ea"/>
          <a:cs typeface="Times New Roman" pitchFamily="18" charset="0"/>
        </a:defRPr>
      </a:lvl1pPr>
      <a:lvl2pPr marL="682625" indent="-285750" algn="l" rtl="0" eaLnBrk="0" fontAlgn="base" hangingPunct="0">
        <a:spcBef>
          <a:spcPct val="60000"/>
        </a:spcBef>
        <a:spcAft>
          <a:spcPct val="0"/>
        </a:spcAft>
        <a:buClr>
          <a:srgbClr val="FFCC66"/>
        </a:buClr>
        <a:buChar char="–"/>
        <a:defRPr sz="3000">
          <a:solidFill>
            <a:schemeClr val="bg1"/>
          </a:solidFill>
          <a:latin typeface="Times New Roman" pitchFamily="18" charset="0"/>
          <a:cs typeface="Times New Roman" pitchFamily="18" charset="0"/>
        </a:defRPr>
      </a:lvl2pPr>
      <a:lvl3pPr marL="1023938" indent="-109538" algn="l" rtl="0" eaLnBrk="0" fontAlgn="base" hangingPunct="0">
        <a:spcBef>
          <a:spcPct val="60000"/>
        </a:spcBef>
        <a:spcAft>
          <a:spcPct val="0"/>
        </a:spcAft>
        <a:buClr>
          <a:srgbClr val="FFCC66"/>
        </a:buClr>
        <a:buChar char="•"/>
        <a:defRPr sz="1600">
          <a:solidFill>
            <a:schemeClr val="bg1"/>
          </a:solidFill>
          <a:latin typeface="Times New Roman" pitchFamily="18" charset="0"/>
          <a:cs typeface="Times New Roman" pitchFamily="18" charset="0"/>
        </a:defRPr>
      </a:lvl3pPr>
      <a:lvl4pPr marL="1311275" indent="-111125" algn="l" rtl="0" eaLnBrk="0" fontAlgn="base" hangingPunct="0">
        <a:spcBef>
          <a:spcPct val="60000"/>
        </a:spcBef>
        <a:spcAft>
          <a:spcPct val="0"/>
        </a:spcAft>
        <a:buClr>
          <a:srgbClr val="FFCC66"/>
        </a:buClr>
        <a:buChar char="–"/>
        <a:defRPr sz="1400">
          <a:solidFill>
            <a:schemeClr val="bg1"/>
          </a:solidFill>
          <a:latin typeface="Times New Roman" pitchFamily="18" charset="0"/>
          <a:cs typeface="Times New Roman" pitchFamily="18" charset="0"/>
        </a:defRPr>
      </a:lvl4pPr>
      <a:lvl5pPr marL="1597025" indent="-109538" algn="l" rtl="0" eaLnBrk="0" fontAlgn="base" hangingPunct="0">
        <a:spcBef>
          <a:spcPct val="60000"/>
        </a:spcBef>
        <a:spcAft>
          <a:spcPct val="0"/>
        </a:spcAft>
        <a:buClr>
          <a:srgbClr val="FFCC66"/>
        </a:buClr>
        <a:buChar char="•"/>
        <a:defRPr sz="1200">
          <a:solidFill>
            <a:schemeClr val="bg1"/>
          </a:solidFill>
          <a:latin typeface="Times New Roman" pitchFamily="18" charset="0"/>
          <a:cs typeface="Times New Roman" pitchFamily="18" charset="0"/>
        </a:defRPr>
      </a:lvl5pPr>
      <a:lvl6pPr marL="2054225" indent="-109538" algn="l" rtl="0" fontAlgn="base">
        <a:spcBef>
          <a:spcPct val="60000"/>
        </a:spcBef>
        <a:spcAft>
          <a:spcPct val="0"/>
        </a:spcAft>
        <a:buClr>
          <a:srgbClr val="F98613"/>
        </a:buClr>
        <a:buChar char="•"/>
        <a:defRPr sz="1200">
          <a:solidFill>
            <a:srgbClr val="001966"/>
          </a:solidFill>
          <a:latin typeface="+mn-lt"/>
          <a:cs typeface="+mn-cs"/>
        </a:defRPr>
      </a:lvl6pPr>
      <a:lvl7pPr marL="2511425" indent="-109538" algn="l" rtl="0" fontAlgn="base">
        <a:spcBef>
          <a:spcPct val="60000"/>
        </a:spcBef>
        <a:spcAft>
          <a:spcPct val="0"/>
        </a:spcAft>
        <a:buClr>
          <a:srgbClr val="F98613"/>
        </a:buClr>
        <a:buChar char="•"/>
        <a:defRPr sz="1200">
          <a:solidFill>
            <a:srgbClr val="001966"/>
          </a:solidFill>
          <a:latin typeface="+mn-lt"/>
          <a:cs typeface="+mn-cs"/>
        </a:defRPr>
      </a:lvl7pPr>
      <a:lvl8pPr marL="2968625" indent="-109538" algn="l" rtl="0" fontAlgn="base">
        <a:spcBef>
          <a:spcPct val="60000"/>
        </a:spcBef>
        <a:spcAft>
          <a:spcPct val="0"/>
        </a:spcAft>
        <a:buClr>
          <a:srgbClr val="F98613"/>
        </a:buClr>
        <a:buChar char="•"/>
        <a:defRPr sz="1200">
          <a:solidFill>
            <a:srgbClr val="001966"/>
          </a:solidFill>
          <a:latin typeface="+mn-lt"/>
          <a:cs typeface="+mn-cs"/>
        </a:defRPr>
      </a:lvl8pPr>
      <a:lvl9pPr marL="3425825" indent="-109538" algn="l" rtl="0" fontAlgn="base">
        <a:spcBef>
          <a:spcPct val="60000"/>
        </a:spcBef>
        <a:spcAft>
          <a:spcPct val="0"/>
        </a:spcAft>
        <a:buClr>
          <a:srgbClr val="F98613"/>
        </a:buClr>
        <a:buChar char="•"/>
        <a:defRPr sz="1200">
          <a:solidFill>
            <a:srgbClr val="0019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2"/>
          <p:cNvSpPr>
            <a:spLocks noGrp="1"/>
          </p:cNvSpPr>
          <p:nvPr>
            <p:ph type="body" sz="quarter" idx="17"/>
          </p:nvPr>
        </p:nvSpPr>
        <p:spPr>
          <a:xfrm>
            <a:off x="900113" y="1758950"/>
            <a:ext cx="7329487" cy="722313"/>
          </a:xfrm>
        </p:spPr>
        <p:txBody>
          <a:bodyPr/>
          <a:lstStyle/>
          <a:p>
            <a:pPr>
              <a:lnSpc>
                <a:spcPct val="80000"/>
              </a:lnSpc>
            </a:pPr>
            <a:r>
              <a:rPr lang="en-US" dirty="0"/>
              <a:t>Definition of Professional Accountant</a:t>
            </a:r>
          </a:p>
        </p:txBody>
      </p:sp>
      <p:sp>
        <p:nvSpPr>
          <p:cNvPr id="6147" name="Text Placeholder 3"/>
          <p:cNvSpPr>
            <a:spLocks noGrp="1"/>
          </p:cNvSpPr>
          <p:nvPr>
            <p:ph type="body" sz="quarter" idx="18"/>
          </p:nvPr>
        </p:nvSpPr>
        <p:spPr>
          <a:xfrm>
            <a:off x="430213" y="2974975"/>
            <a:ext cx="8247062" cy="695325"/>
          </a:xfrm>
        </p:spPr>
        <p:txBody>
          <a:bodyPr/>
          <a:lstStyle/>
          <a:p>
            <a:r>
              <a:rPr lang="en-US" dirty="0" smtClean="0">
                <a:latin typeface="Times New Roman" pitchFamily="-65" charset="0"/>
                <a:cs typeface="Times New Roman" pitchFamily="-65" charset="0"/>
              </a:rPr>
              <a:t>Bob Rutherford</a:t>
            </a:r>
          </a:p>
        </p:txBody>
      </p:sp>
      <p:sp>
        <p:nvSpPr>
          <p:cNvPr id="6148" name="Text Placeholder 4"/>
          <p:cNvSpPr>
            <a:spLocks noGrp="1"/>
          </p:cNvSpPr>
          <p:nvPr>
            <p:ph type="body" sz="quarter" idx="19"/>
          </p:nvPr>
        </p:nvSpPr>
        <p:spPr>
          <a:xfrm>
            <a:off x="3575050" y="4343400"/>
            <a:ext cx="4938713" cy="549275"/>
          </a:xfrm>
        </p:spPr>
        <p:txBody>
          <a:bodyPr/>
          <a:lstStyle/>
          <a:p>
            <a:r>
              <a:rPr lang="en-US" dirty="0" smtClean="0">
                <a:latin typeface="Times New Roman" pitchFamily="-65" charset="0"/>
                <a:cs typeface="Times New Roman" pitchFamily="-65" charset="0"/>
              </a:rPr>
              <a:t>IESBA Meeting</a:t>
            </a:r>
          </a:p>
        </p:txBody>
      </p:sp>
      <p:sp>
        <p:nvSpPr>
          <p:cNvPr id="6149" name="Text Placeholder 5"/>
          <p:cNvSpPr>
            <a:spLocks noGrp="1"/>
          </p:cNvSpPr>
          <p:nvPr>
            <p:ph type="body" sz="quarter" idx="20"/>
          </p:nvPr>
        </p:nvSpPr>
        <p:spPr>
          <a:xfrm>
            <a:off x="3575050" y="4951413"/>
            <a:ext cx="4938713" cy="549275"/>
          </a:xfrm>
        </p:spPr>
        <p:txBody>
          <a:bodyPr/>
          <a:lstStyle/>
          <a:p>
            <a:r>
              <a:rPr lang="en-US" dirty="0" smtClean="0">
                <a:latin typeface="Times New Roman" pitchFamily="-65" charset="0"/>
                <a:cs typeface="Times New Roman" pitchFamily="-65" charset="0"/>
              </a:rPr>
              <a:t>New York, USA</a:t>
            </a:r>
          </a:p>
        </p:txBody>
      </p:sp>
      <p:sp>
        <p:nvSpPr>
          <p:cNvPr id="6150" name="Text Placeholder 6"/>
          <p:cNvSpPr>
            <a:spLocks noGrp="1"/>
          </p:cNvSpPr>
          <p:nvPr>
            <p:ph type="body" sz="quarter" idx="21"/>
          </p:nvPr>
        </p:nvSpPr>
        <p:spPr>
          <a:xfrm>
            <a:off x="3575050" y="5559425"/>
            <a:ext cx="4938713" cy="549275"/>
          </a:xfrm>
        </p:spPr>
        <p:txBody>
          <a:bodyPr/>
          <a:lstStyle/>
          <a:p>
            <a:r>
              <a:rPr lang="en-US" dirty="0" smtClean="0">
                <a:latin typeface="Times New Roman" pitchFamily="-65" charset="0"/>
                <a:cs typeface="Times New Roman" pitchFamily="-65" charset="0"/>
              </a:rPr>
              <a:t>October 2011</a:t>
            </a:r>
          </a:p>
          <a:p>
            <a:endParaRPr lang="en-US" dirty="0" smtClean="0">
              <a:latin typeface="Times New Roman" pitchFamily="-65" charset="0"/>
              <a:cs typeface="Times New Roman" pitchFamily="-65"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706110" y="1550003"/>
            <a:ext cx="7935912" cy="4973637"/>
          </a:xfrm>
        </p:spPr>
        <p:txBody>
          <a:bodyPr/>
          <a:lstStyle/>
          <a:p>
            <a:pPr marL="0" indent="0">
              <a:buNone/>
            </a:pPr>
            <a:r>
              <a:rPr lang="en-GB" sz="2800" i="1" dirty="0"/>
              <a:t>Professional Accountant – An individual who </a:t>
            </a:r>
            <a:r>
              <a:rPr lang="en-GB" sz="2800" i="1" dirty="0">
                <a:solidFill>
                  <a:srgbClr val="FF0000"/>
                </a:solidFill>
              </a:rPr>
              <a:t>i) is a member of an IFAC member body or </a:t>
            </a:r>
            <a:r>
              <a:rPr lang="en-GB" sz="2800" i="1" dirty="0"/>
              <a:t>ii) has expertise in the field of accountancy, achieved through </a:t>
            </a:r>
            <a:r>
              <a:rPr lang="en-GB" sz="2800" i="1" dirty="0" smtClean="0"/>
              <a:t>…</a:t>
            </a:r>
          </a:p>
          <a:p>
            <a:pPr>
              <a:spcBef>
                <a:spcPts val="0"/>
              </a:spcBef>
            </a:pPr>
            <a:r>
              <a:rPr lang="en-CA" sz="2800" dirty="0" smtClean="0"/>
              <a:t>WG does not recommend  alternate definition</a:t>
            </a:r>
          </a:p>
          <a:p>
            <a:pPr lvl="1">
              <a:spcBef>
                <a:spcPts val="0"/>
              </a:spcBef>
            </a:pPr>
            <a:r>
              <a:rPr lang="en-CA" sz="2600" dirty="0" smtClean="0"/>
              <a:t>May </a:t>
            </a:r>
            <a:r>
              <a:rPr lang="en-CA" sz="2600" dirty="0"/>
              <a:t>be </a:t>
            </a:r>
            <a:r>
              <a:rPr lang="en-CA" sz="2600" dirty="0" smtClean="0"/>
              <a:t>associate </a:t>
            </a:r>
            <a:r>
              <a:rPr lang="en-CA" sz="2600" dirty="0"/>
              <a:t>member bodies of IFAC whose education standards </a:t>
            </a:r>
            <a:r>
              <a:rPr lang="en-CA" sz="2600" dirty="0" smtClean="0"/>
              <a:t>are not </a:t>
            </a:r>
            <a:r>
              <a:rPr lang="en-CA" sz="2600" dirty="0"/>
              <a:t>as </a:t>
            </a:r>
            <a:r>
              <a:rPr lang="en-CA" sz="2600" dirty="0" smtClean="0"/>
              <a:t>robust as IESs</a:t>
            </a:r>
          </a:p>
          <a:p>
            <a:pPr lvl="1">
              <a:spcBef>
                <a:spcPts val="0"/>
              </a:spcBef>
            </a:pPr>
            <a:r>
              <a:rPr lang="en-CA" sz="2600" dirty="0" smtClean="0"/>
              <a:t>Some IFAC </a:t>
            </a:r>
            <a:r>
              <a:rPr lang="en-CA" sz="2600" dirty="0"/>
              <a:t>member bodies have affiliate memberships that allow for </a:t>
            </a:r>
            <a:r>
              <a:rPr lang="en-CA" sz="2600" dirty="0" smtClean="0"/>
              <a:t>non-accountants </a:t>
            </a:r>
            <a:r>
              <a:rPr lang="en-CA" sz="2600" dirty="0"/>
              <a:t>and </a:t>
            </a:r>
            <a:r>
              <a:rPr lang="en-CA" sz="2600" dirty="0" smtClean="0"/>
              <a:t>students </a:t>
            </a:r>
            <a:r>
              <a:rPr lang="en-CA" sz="2600" dirty="0"/>
              <a:t>who do not meet </a:t>
            </a:r>
            <a:r>
              <a:rPr lang="en-CA" sz="2600" dirty="0" smtClean="0"/>
              <a:t>PA qualifications</a:t>
            </a:r>
          </a:p>
          <a:p>
            <a:pPr lvl="1">
              <a:spcBef>
                <a:spcPts val="0"/>
              </a:spcBef>
            </a:pPr>
            <a:r>
              <a:rPr lang="en-CA" sz="2600" dirty="0" smtClean="0"/>
              <a:t>Could be misleading to public</a:t>
            </a:r>
          </a:p>
          <a:p>
            <a:pPr lvl="1">
              <a:spcBef>
                <a:spcPts val="0"/>
              </a:spcBef>
            </a:pPr>
            <a:r>
              <a:rPr lang="en-CA" sz="2600" dirty="0" smtClean="0"/>
              <a:t>Definition of PA should be based on “high standard” </a:t>
            </a:r>
          </a:p>
          <a:p>
            <a:pPr lvl="1">
              <a:spcBef>
                <a:spcPts val="0"/>
              </a:spcBef>
            </a:pPr>
            <a:endParaRPr lang="en-US" sz="2400" dirty="0"/>
          </a:p>
        </p:txBody>
      </p:sp>
      <p:sp>
        <p:nvSpPr>
          <p:cNvPr id="8196" name="Text Placeholder 7"/>
          <p:cNvSpPr>
            <a:spLocks noGrp="1"/>
          </p:cNvSpPr>
          <p:nvPr>
            <p:ph type="body" sz="quarter" idx="17"/>
          </p:nvPr>
        </p:nvSpPr>
        <p:spPr>
          <a:xfrm>
            <a:off x="658813" y="722313"/>
            <a:ext cx="7935912" cy="585787"/>
          </a:xfrm>
        </p:spPr>
        <p:txBody>
          <a:bodyPr/>
          <a:lstStyle/>
          <a:p>
            <a:r>
              <a:rPr lang="en-US" sz="3000" dirty="0" smtClean="0"/>
              <a:t>Considered Alternate Definition</a:t>
            </a:r>
            <a:endParaRPr lang="en-US" sz="3000" dirty="0"/>
          </a:p>
        </p:txBody>
      </p:sp>
    </p:spTree>
    <p:extLst>
      <p:ext uri="{BB962C8B-B14F-4D97-AF65-F5344CB8AC3E}">
        <p14:creationId xmlns:p14="http://schemas.microsoft.com/office/powerpoint/2010/main" val="2429997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Accountancy</a:t>
            </a:r>
          </a:p>
        </p:txBody>
      </p:sp>
      <p:sp>
        <p:nvSpPr>
          <p:cNvPr id="8195" name="Content Placeholder 2"/>
          <p:cNvSpPr>
            <a:spLocks noGrp="1"/>
          </p:cNvSpPr>
          <p:nvPr>
            <p:ph idx="1"/>
          </p:nvPr>
        </p:nvSpPr>
        <p:spPr>
          <a:xfrm>
            <a:off x="706110" y="1408113"/>
            <a:ext cx="7935912" cy="4973637"/>
          </a:xfrm>
        </p:spPr>
        <p:txBody>
          <a:bodyPr/>
          <a:lstStyle/>
          <a:p>
            <a:pPr marL="0" indent="0">
              <a:buNone/>
            </a:pPr>
            <a:r>
              <a:rPr lang="en-GB" sz="2800" i="1" dirty="0" smtClean="0"/>
              <a:t>A </a:t>
            </a:r>
            <a:r>
              <a:rPr lang="en-GB" sz="2800" i="1" dirty="0"/>
              <a:t>field of practice in which a professional accountant provides the measurement, recognition, preparation, analysis, and/or disclosure of financial and relevant nonfinancial information, or auditing of or provision of assurance and advisory services on financial information and, where applicable, nonfinancial information. </a:t>
            </a:r>
            <a:r>
              <a:rPr lang="en-GB" sz="2800" i="1" strike="sngStrike" dirty="0">
                <a:solidFill>
                  <a:srgbClr val="FF0000"/>
                </a:solidFill>
              </a:rPr>
              <a:t>Such information assists managers, investors, tax authorities, and other decision makers in resource-allocation decisions.</a:t>
            </a:r>
            <a:r>
              <a:rPr lang="en-GB" sz="2800" i="1" dirty="0">
                <a:solidFill>
                  <a:srgbClr val="FF0000"/>
                </a:solidFill>
              </a:rPr>
              <a:t> </a:t>
            </a:r>
            <a:r>
              <a:rPr lang="en-GB" sz="2800" i="1" dirty="0"/>
              <a:t>The field of accountancy </a:t>
            </a:r>
            <a:r>
              <a:rPr lang="en-GB" sz="2800" i="1" strike="sngStrike" dirty="0">
                <a:solidFill>
                  <a:srgbClr val="FF0000"/>
                </a:solidFill>
              </a:rPr>
              <a:t>involves</a:t>
            </a:r>
            <a:r>
              <a:rPr lang="en-GB" sz="2800" i="1" dirty="0">
                <a:solidFill>
                  <a:srgbClr val="FF0000"/>
                </a:solidFill>
              </a:rPr>
              <a:t> </a:t>
            </a:r>
            <a:r>
              <a:rPr lang="en-GB" sz="2800" b="1" i="1" dirty="0">
                <a:solidFill>
                  <a:srgbClr val="FF0000"/>
                </a:solidFill>
              </a:rPr>
              <a:t>includes</a:t>
            </a:r>
            <a:r>
              <a:rPr lang="en-GB" sz="2800" i="1" dirty="0">
                <a:solidFill>
                  <a:srgbClr val="FF0000"/>
                </a:solidFill>
              </a:rPr>
              <a:t> </a:t>
            </a:r>
            <a:r>
              <a:rPr lang="en-GB" sz="2800" i="1" strike="sngStrike" dirty="0">
                <a:solidFill>
                  <a:srgbClr val="FF0000"/>
                </a:solidFill>
              </a:rPr>
              <a:t>the study of</a:t>
            </a:r>
            <a:r>
              <a:rPr lang="en-GB" sz="2800" i="1" dirty="0"/>
              <a:t> accounting, auditing, finance, </a:t>
            </a:r>
            <a:r>
              <a:rPr lang="en-GB" sz="2800" b="1" i="1" dirty="0">
                <a:solidFill>
                  <a:srgbClr val="FF0000"/>
                </a:solidFill>
              </a:rPr>
              <a:t>management consulting</a:t>
            </a:r>
            <a:r>
              <a:rPr lang="en-GB" sz="2800" i="1" dirty="0"/>
              <a:t>, financial management, and</a:t>
            </a:r>
            <a:r>
              <a:rPr lang="en-GB" sz="2800" i="1" strike="sngStrike" dirty="0">
                <a:solidFill>
                  <a:srgbClr val="FF0000"/>
                </a:solidFill>
              </a:rPr>
              <a:t>/or</a:t>
            </a:r>
            <a:r>
              <a:rPr lang="en-GB" sz="2800" i="1" dirty="0">
                <a:solidFill>
                  <a:srgbClr val="FF0000"/>
                </a:solidFill>
              </a:rPr>
              <a:t> </a:t>
            </a:r>
            <a:r>
              <a:rPr lang="en-GB" sz="2800" i="1" dirty="0"/>
              <a:t>tax.</a:t>
            </a:r>
            <a:endParaRPr lang="en-US" sz="2800" dirty="0"/>
          </a:p>
        </p:txBody>
      </p:sp>
      <p:sp>
        <p:nvSpPr>
          <p:cNvPr id="8196" name="Text Placeholder 7"/>
          <p:cNvSpPr>
            <a:spLocks noGrp="1"/>
          </p:cNvSpPr>
          <p:nvPr>
            <p:ph type="body" sz="quarter" idx="17"/>
          </p:nvPr>
        </p:nvSpPr>
        <p:spPr>
          <a:xfrm>
            <a:off x="658813" y="722313"/>
            <a:ext cx="7935912" cy="585787"/>
          </a:xfrm>
        </p:spPr>
        <p:txBody>
          <a:bodyPr/>
          <a:lstStyle/>
          <a:p>
            <a:r>
              <a:rPr lang="en-US" sz="3000" dirty="0"/>
              <a:t>Proposed </a:t>
            </a:r>
            <a:r>
              <a:rPr lang="en-US" sz="3000" dirty="0" smtClean="0"/>
              <a:t>Edits to Definition of Accountancy</a:t>
            </a:r>
            <a:endParaRPr lang="en-US" sz="3000" dirty="0"/>
          </a:p>
        </p:txBody>
      </p:sp>
    </p:spTree>
    <p:extLst>
      <p:ext uri="{BB962C8B-B14F-4D97-AF65-F5344CB8AC3E}">
        <p14:creationId xmlns:p14="http://schemas.microsoft.com/office/powerpoint/2010/main" val="4070728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Accountancy</a:t>
            </a:r>
          </a:p>
        </p:txBody>
      </p:sp>
      <p:sp>
        <p:nvSpPr>
          <p:cNvPr id="8195" name="Content Placeholder 2"/>
          <p:cNvSpPr>
            <a:spLocks noGrp="1"/>
          </p:cNvSpPr>
          <p:nvPr>
            <p:ph idx="1"/>
          </p:nvPr>
        </p:nvSpPr>
        <p:spPr>
          <a:xfrm>
            <a:off x="706110" y="1797269"/>
            <a:ext cx="7935912" cy="4584481"/>
          </a:xfrm>
        </p:spPr>
        <p:txBody>
          <a:bodyPr/>
          <a:lstStyle/>
          <a:p>
            <a:r>
              <a:rPr lang="en-US" sz="2800" dirty="0" smtClean="0"/>
              <a:t>WG considered comments of CAP, IAASB, IAESB, IAESB CAG, PAIB,  SMP Committee, IFAC Translation Dept.</a:t>
            </a:r>
            <a:endParaRPr lang="en-US" sz="2800" dirty="0"/>
          </a:p>
          <a:p>
            <a:r>
              <a:rPr lang="en-US" sz="2800" dirty="0" smtClean="0"/>
              <a:t>WG </a:t>
            </a:r>
            <a:r>
              <a:rPr lang="en-US" sz="2800" dirty="0"/>
              <a:t>concluded that many of the comments </a:t>
            </a:r>
            <a:r>
              <a:rPr lang="en-US" sz="2800" dirty="0" smtClean="0"/>
              <a:t>have </a:t>
            </a:r>
            <a:r>
              <a:rPr lang="en-US" sz="2800" dirty="0"/>
              <a:t>already been addressed in the </a:t>
            </a:r>
            <a:r>
              <a:rPr lang="en-US" sz="2800" dirty="0" smtClean="0"/>
              <a:t>proposed definitions</a:t>
            </a:r>
          </a:p>
          <a:p>
            <a:r>
              <a:rPr lang="en-US" sz="2800" dirty="0" smtClean="0"/>
              <a:t>WG </a:t>
            </a:r>
            <a:r>
              <a:rPr lang="en-US" sz="2800" dirty="0"/>
              <a:t>does not believe any further </a:t>
            </a:r>
            <a:r>
              <a:rPr lang="en-US" sz="2800" dirty="0" smtClean="0"/>
              <a:t>revisions to the definitions are necessary</a:t>
            </a:r>
            <a:endParaRPr lang="en-US" sz="2800" dirty="0"/>
          </a:p>
        </p:txBody>
      </p:sp>
      <p:sp>
        <p:nvSpPr>
          <p:cNvPr id="8196" name="Text Placeholder 7"/>
          <p:cNvSpPr>
            <a:spLocks noGrp="1"/>
          </p:cNvSpPr>
          <p:nvPr>
            <p:ph type="body" sz="quarter" idx="17"/>
          </p:nvPr>
        </p:nvSpPr>
        <p:spPr>
          <a:xfrm>
            <a:off x="658813" y="722313"/>
            <a:ext cx="7935912" cy="585787"/>
          </a:xfrm>
        </p:spPr>
        <p:txBody>
          <a:bodyPr/>
          <a:lstStyle/>
          <a:p>
            <a:r>
              <a:rPr lang="en-US" sz="3000" dirty="0" smtClean="0"/>
              <a:t>Comments Submitted by Others</a:t>
            </a:r>
            <a:endParaRPr lang="en-US" sz="3000" dirty="0"/>
          </a:p>
        </p:txBody>
      </p:sp>
    </p:spTree>
    <p:extLst>
      <p:ext uri="{BB962C8B-B14F-4D97-AF65-F5344CB8AC3E}">
        <p14:creationId xmlns:p14="http://schemas.microsoft.com/office/powerpoint/2010/main" val="2478276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513013"/>
            <a:ext cx="8229600" cy="708025"/>
          </a:xfrm>
        </p:spPr>
        <p:txBody>
          <a:bodyPr/>
          <a:lstStyle/>
          <a:p>
            <a:r>
              <a:rPr lang="en-US" dirty="0" smtClean="0">
                <a:solidFill>
                  <a:schemeClr val="bg1"/>
                </a:solidFill>
                <a:latin typeface="Times New Roman" pitchFamily="-65" charset="0"/>
                <a:cs typeface="Times New Roman" pitchFamily="-65" charset="0"/>
              </a:rPr>
              <a:t>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658813" y="1408113"/>
            <a:ext cx="7935912" cy="4973637"/>
          </a:xfrm>
        </p:spPr>
        <p:txBody>
          <a:bodyPr/>
          <a:lstStyle/>
          <a:p>
            <a:pPr marL="742950" lvl="1">
              <a:spcBef>
                <a:spcPct val="40000"/>
              </a:spcBef>
              <a:buNone/>
            </a:pPr>
            <a:r>
              <a:rPr lang="en-US" sz="2800" dirty="0"/>
              <a:t>“An individual who is a member of an IFAC member body”</a:t>
            </a:r>
          </a:p>
          <a:p>
            <a:pPr>
              <a:spcBef>
                <a:spcPct val="40000"/>
              </a:spcBef>
            </a:pPr>
            <a:r>
              <a:rPr lang="en-US" sz="2800" dirty="0"/>
              <a:t>Use of definition:</a:t>
            </a:r>
          </a:p>
          <a:p>
            <a:pPr marL="742950" lvl="1">
              <a:spcBef>
                <a:spcPct val="40000"/>
              </a:spcBef>
            </a:pPr>
            <a:r>
              <a:rPr lang="en-US" sz="2800" dirty="0"/>
              <a:t>IESBA – defined term, which is further sub-divided into “professional accountant in public practice” (Part B)  “professional accountant in business” (Part C)</a:t>
            </a:r>
          </a:p>
          <a:p>
            <a:pPr marL="742950" lvl="1">
              <a:spcBef>
                <a:spcPct val="40000"/>
              </a:spcBef>
            </a:pPr>
            <a:r>
              <a:rPr lang="en-US" sz="2800" dirty="0"/>
              <a:t>IAASB Glossary</a:t>
            </a:r>
          </a:p>
          <a:p>
            <a:pPr marL="742950" lvl="1">
              <a:spcBef>
                <a:spcPct val="40000"/>
              </a:spcBef>
            </a:pPr>
            <a:r>
              <a:rPr lang="en-US" sz="2800" dirty="0"/>
              <a:t>IAESB - Framework</a:t>
            </a:r>
          </a:p>
        </p:txBody>
      </p:sp>
      <p:sp>
        <p:nvSpPr>
          <p:cNvPr id="8196" name="Text Placeholder 7"/>
          <p:cNvSpPr>
            <a:spLocks noGrp="1"/>
          </p:cNvSpPr>
          <p:nvPr>
            <p:ph type="body" sz="quarter" idx="17"/>
          </p:nvPr>
        </p:nvSpPr>
        <p:spPr>
          <a:xfrm>
            <a:off x="658813" y="722313"/>
            <a:ext cx="7935912" cy="585787"/>
          </a:xfrm>
        </p:spPr>
        <p:txBody>
          <a:bodyPr/>
          <a:lstStyle/>
          <a:p>
            <a:pPr>
              <a:spcBef>
                <a:spcPct val="0"/>
              </a:spcBef>
            </a:pPr>
            <a:r>
              <a:rPr lang="en-US" dirty="0" smtClean="0">
                <a:latin typeface="Times New Roman" pitchFamily="-65" charset="0"/>
                <a:cs typeface="Times New Roman" pitchFamily="-65" charset="0"/>
              </a:rPr>
              <a:t>Existing Definition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721875" y="1439645"/>
            <a:ext cx="7935912" cy="4973637"/>
          </a:xfrm>
        </p:spPr>
        <p:txBody>
          <a:bodyPr/>
          <a:lstStyle/>
          <a:p>
            <a:pPr lvl="0">
              <a:buClr>
                <a:srgbClr val="FFEA4B"/>
              </a:buClr>
            </a:pPr>
            <a:r>
              <a:rPr lang="en-US" sz="2600" dirty="0"/>
              <a:t>Too simplistic – does not convey understanding of roles, functions and competence demonstrated by a professional accountant</a:t>
            </a:r>
          </a:p>
          <a:p>
            <a:pPr lvl="0">
              <a:buClr>
                <a:srgbClr val="FFEA4B"/>
              </a:buClr>
            </a:pPr>
            <a:r>
              <a:rPr lang="en-US" sz="2600" dirty="0"/>
              <a:t>Does not recognize that professional accountants not necessarily members of IFAC member bodies (e.g. some professional accountants in business and public sector)</a:t>
            </a:r>
          </a:p>
          <a:p>
            <a:pPr lvl="0">
              <a:buClr>
                <a:srgbClr val="FFEA4B"/>
              </a:buClr>
            </a:pPr>
            <a:r>
              <a:rPr lang="en-US" sz="2600" dirty="0"/>
              <a:t>Does not recognize that professional standards are adopted and enforced at the national/regional level</a:t>
            </a:r>
          </a:p>
          <a:p>
            <a:pPr lvl="0">
              <a:buClr>
                <a:srgbClr val="FFEA4B"/>
              </a:buClr>
            </a:pPr>
            <a:r>
              <a:rPr lang="en-US" sz="2600" dirty="0"/>
              <a:t>Not helpful in the public’s understanding of the term professional accountant</a:t>
            </a:r>
          </a:p>
        </p:txBody>
      </p:sp>
      <p:sp>
        <p:nvSpPr>
          <p:cNvPr id="8196" name="Text Placeholder 7"/>
          <p:cNvSpPr>
            <a:spLocks noGrp="1"/>
          </p:cNvSpPr>
          <p:nvPr>
            <p:ph type="body" sz="quarter" idx="17"/>
          </p:nvPr>
        </p:nvSpPr>
        <p:spPr>
          <a:xfrm>
            <a:off x="658813" y="722313"/>
            <a:ext cx="7935912" cy="585787"/>
          </a:xfrm>
        </p:spPr>
        <p:txBody>
          <a:bodyPr/>
          <a:lstStyle/>
          <a:p>
            <a:pPr>
              <a:spcBef>
                <a:spcPct val="0"/>
              </a:spcBef>
            </a:pPr>
            <a:r>
              <a:rPr lang="en-US" dirty="0" smtClean="0">
                <a:latin typeface="Times New Roman" pitchFamily="-65" charset="0"/>
                <a:cs typeface="Times New Roman" pitchFamily="-65" charset="0"/>
              </a:rPr>
              <a:t>Concerns With Existing Definition</a:t>
            </a:r>
          </a:p>
        </p:txBody>
      </p:sp>
    </p:spTree>
    <p:extLst>
      <p:ext uri="{BB962C8B-B14F-4D97-AF65-F5344CB8AC3E}">
        <p14:creationId xmlns:p14="http://schemas.microsoft.com/office/powerpoint/2010/main" val="2890437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706110" y="1550003"/>
            <a:ext cx="7935912" cy="4973637"/>
          </a:xfrm>
        </p:spPr>
        <p:txBody>
          <a:bodyPr/>
          <a:lstStyle/>
          <a:p>
            <a:pPr lvl="0">
              <a:buClr>
                <a:srgbClr val="FFEA4B"/>
              </a:buClr>
            </a:pPr>
            <a:r>
              <a:rPr lang="en-US" sz="2600" dirty="0"/>
              <a:t>Provide an understanding of the breadth of competence, roles and functions demonstrated by professional accountants</a:t>
            </a:r>
          </a:p>
          <a:p>
            <a:pPr lvl="0">
              <a:buClr>
                <a:srgbClr val="FFEA4B"/>
              </a:buClr>
            </a:pPr>
            <a:r>
              <a:rPr lang="en-US" sz="2600" dirty="0"/>
              <a:t>Embrace those professional accountants not members of member bodies that are subject to qualification and oversight</a:t>
            </a:r>
          </a:p>
          <a:p>
            <a:pPr lvl="0">
              <a:buClr>
                <a:srgbClr val="FFEA4B"/>
              </a:buClr>
            </a:pPr>
            <a:r>
              <a:rPr lang="en-US" sz="2600" dirty="0"/>
              <a:t>Provide help in identifying users of IFAC standards and the publics understanding of the term professional accountant </a:t>
            </a:r>
          </a:p>
        </p:txBody>
      </p:sp>
      <p:sp>
        <p:nvSpPr>
          <p:cNvPr id="8196" name="Text Placeholder 7"/>
          <p:cNvSpPr>
            <a:spLocks noGrp="1"/>
          </p:cNvSpPr>
          <p:nvPr>
            <p:ph type="body" sz="quarter" idx="17"/>
          </p:nvPr>
        </p:nvSpPr>
        <p:spPr>
          <a:xfrm>
            <a:off x="658813" y="722313"/>
            <a:ext cx="7935912" cy="585787"/>
          </a:xfrm>
        </p:spPr>
        <p:txBody>
          <a:bodyPr/>
          <a:lstStyle/>
          <a:p>
            <a:pPr>
              <a:spcBef>
                <a:spcPct val="0"/>
              </a:spcBef>
            </a:pPr>
            <a:r>
              <a:rPr lang="en-US" dirty="0" smtClean="0">
                <a:latin typeface="Times New Roman" pitchFamily="-65" charset="0"/>
                <a:cs typeface="Times New Roman" pitchFamily="-65" charset="0"/>
              </a:rPr>
              <a:t>Elements of a New Definition</a:t>
            </a:r>
          </a:p>
        </p:txBody>
      </p:sp>
    </p:spTree>
    <p:extLst>
      <p:ext uri="{BB962C8B-B14F-4D97-AF65-F5344CB8AC3E}">
        <p14:creationId xmlns:p14="http://schemas.microsoft.com/office/powerpoint/2010/main" val="1472495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706110" y="1550003"/>
            <a:ext cx="7935912" cy="4973637"/>
          </a:xfrm>
        </p:spPr>
        <p:txBody>
          <a:bodyPr/>
          <a:lstStyle/>
          <a:p>
            <a:pPr marL="0" indent="0">
              <a:spcBef>
                <a:spcPts val="0"/>
              </a:spcBef>
              <a:buNone/>
            </a:pPr>
            <a:r>
              <a:rPr lang="en-GB" sz="2800" i="1" dirty="0"/>
              <a:t>The term professional accountant describes a person who has expertise in the field of accountancy, achieved through formal education and practical experience, and who:</a:t>
            </a:r>
            <a:endParaRPr lang="en-US" sz="2800" dirty="0"/>
          </a:p>
          <a:p>
            <a:pPr lvl="0">
              <a:spcBef>
                <a:spcPts val="0"/>
              </a:spcBef>
            </a:pPr>
            <a:r>
              <a:rPr lang="en-GB" sz="2800" i="1" dirty="0"/>
              <a:t>Demonstrates and maintains competence;</a:t>
            </a:r>
            <a:endParaRPr lang="en-US" sz="2800" dirty="0"/>
          </a:p>
          <a:p>
            <a:pPr lvl="0">
              <a:spcBef>
                <a:spcPts val="0"/>
              </a:spcBef>
            </a:pPr>
            <a:r>
              <a:rPr lang="en-GB" sz="2800" i="1" dirty="0"/>
              <a:t>Complies with a code of ethics:</a:t>
            </a:r>
            <a:endParaRPr lang="en-US" sz="2800" dirty="0"/>
          </a:p>
          <a:p>
            <a:pPr lvl="0">
              <a:spcBef>
                <a:spcPts val="0"/>
              </a:spcBef>
            </a:pPr>
            <a:r>
              <a:rPr lang="en-GB" sz="2800" i="1" dirty="0"/>
              <a:t>Is held to a high professional standard; and,</a:t>
            </a:r>
            <a:endParaRPr lang="en-US" sz="2800" dirty="0"/>
          </a:p>
          <a:p>
            <a:pPr lvl="0">
              <a:spcBef>
                <a:spcPts val="0"/>
              </a:spcBef>
            </a:pPr>
            <a:r>
              <a:rPr lang="en-GB" sz="2800" i="1" dirty="0"/>
              <a:t>Is subject to enforcement by a professional accountancy organization or other regulatory mechanism</a:t>
            </a:r>
            <a:endParaRPr lang="en-US" sz="2800" dirty="0"/>
          </a:p>
        </p:txBody>
      </p:sp>
      <p:sp>
        <p:nvSpPr>
          <p:cNvPr id="8196" name="Text Placeholder 7"/>
          <p:cNvSpPr>
            <a:spLocks noGrp="1"/>
          </p:cNvSpPr>
          <p:nvPr>
            <p:ph type="body" sz="quarter" idx="17"/>
          </p:nvPr>
        </p:nvSpPr>
        <p:spPr>
          <a:xfrm>
            <a:off x="658813" y="722313"/>
            <a:ext cx="7935912" cy="585787"/>
          </a:xfrm>
        </p:spPr>
        <p:txBody>
          <a:bodyPr/>
          <a:lstStyle/>
          <a:p>
            <a:r>
              <a:rPr lang="en-US" dirty="0"/>
              <a:t>Proposed </a:t>
            </a:r>
            <a:r>
              <a:rPr lang="en-US" dirty="0" smtClean="0"/>
              <a:t>Definition of IFAC Task Force</a:t>
            </a:r>
            <a:endParaRPr lang="en-US" dirty="0"/>
          </a:p>
        </p:txBody>
      </p:sp>
    </p:spTree>
    <p:extLst>
      <p:ext uri="{BB962C8B-B14F-4D97-AF65-F5344CB8AC3E}">
        <p14:creationId xmlns:p14="http://schemas.microsoft.com/office/powerpoint/2010/main" val="1412439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721876" y="1408113"/>
            <a:ext cx="7935912" cy="4973637"/>
          </a:xfrm>
        </p:spPr>
        <p:txBody>
          <a:bodyPr/>
          <a:lstStyle/>
          <a:p>
            <a:pPr marL="0" indent="0">
              <a:spcBef>
                <a:spcPts val="0"/>
              </a:spcBef>
              <a:buNone/>
            </a:pPr>
            <a:r>
              <a:rPr lang="en-GB" sz="2800" i="1" dirty="0" smtClean="0"/>
              <a:t>1</a:t>
            </a:r>
            <a:r>
              <a:rPr lang="en-GB" sz="2800" i="1" baseline="30000" dirty="0" smtClean="0"/>
              <a:t>st</a:t>
            </a:r>
            <a:r>
              <a:rPr lang="en-GB" sz="2800" i="1" dirty="0" smtClean="0"/>
              <a:t> Bullet: Demonstrates </a:t>
            </a:r>
            <a:r>
              <a:rPr lang="en-GB" sz="2800" i="1" dirty="0"/>
              <a:t>and maintains </a:t>
            </a:r>
            <a:r>
              <a:rPr lang="en-GB" sz="2800" i="1" dirty="0" smtClean="0"/>
              <a:t>competence</a:t>
            </a:r>
            <a:endParaRPr lang="en-US" sz="2800" dirty="0"/>
          </a:p>
          <a:p>
            <a:pPr>
              <a:spcBef>
                <a:spcPts val="0"/>
              </a:spcBef>
            </a:pPr>
            <a:r>
              <a:rPr lang="en-CA" sz="2800" dirty="0" smtClean="0"/>
              <a:t>Working </a:t>
            </a:r>
            <a:r>
              <a:rPr lang="en-CA" sz="2800" dirty="0"/>
              <a:t>Group </a:t>
            </a:r>
            <a:r>
              <a:rPr lang="en-CA" sz="2800" dirty="0" smtClean="0"/>
              <a:t>(WG) agreed a PA </a:t>
            </a:r>
            <a:r>
              <a:rPr lang="en-CA" sz="2800" dirty="0"/>
              <a:t>“maintains competence” through </a:t>
            </a:r>
            <a:r>
              <a:rPr lang="en-CA" sz="2800" dirty="0" smtClean="0"/>
              <a:t>CPD</a:t>
            </a:r>
          </a:p>
          <a:p>
            <a:pPr>
              <a:spcBef>
                <a:spcPts val="0"/>
              </a:spcBef>
            </a:pPr>
            <a:r>
              <a:rPr lang="en-CA" sz="2800" dirty="0"/>
              <a:t>IESs defines CPD as </a:t>
            </a:r>
            <a:r>
              <a:rPr lang="en-CA" sz="2800" i="1" dirty="0"/>
              <a:t>Learning and development that maintains and develops capabilities to enable professional accountants to perform their roles competently</a:t>
            </a:r>
            <a:endParaRPr lang="en-US" sz="2800" dirty="0"/>
          </a:p>
          <a:p>
            <a:pPr>
              <a:spcBef>
                <a:spcPts val="0"/>
              </a:spcBef>
            </a:pPr>
            <a:r>
              <a:rPr lang="en-CA" sz="2800" dirty="0" smtClean="0"/>
              <a:t>WG recommends delete 1</a:t>
            </a:r>
            <a:r>
              <a:rPr lang="en-CA" sz="2800" baseline="30000" dirty="0" smtClean="0"/>
              <a:t>st</a:t>
            </a:r>
            <a:r>
              <a:rPr lang="en-CA" sz="2800" dirty="0" smtClean="0"/>
              <a:t> bullet and insert: “</a:t>
            </a:r>
            <a:r>
              <a:rPr lang="en-CA" sz="2800" i="1" dirty="0"/>
              <a:t>and maintained through continuous learning and development</a:t>
            </a:r>
            <a:r>
              <a:rPr lang="en-CA" sz="2800" dirty="0" smtClean="0"/>
              <a:t>”</a:t>
            </a:r>
          </a:p>
          <a:p>
            <a:pPr>
              <a:spcBef>
                <a:spcPts val="0"/>
              </a:spcBef>
            </a:pPr>
            <a:r>
              <a:rPr lang="en-CA" sz="2800" dirty="0" smtClean="0"/>
              <a:t>“Expertise” in lead-in sentence covers  “demonstrates competence”</a:t>
            </a:r>
          </a:p>
          <a:p>
            <a:pPr>
              <a:spcBef>
                <a:spcPts val="0"/>
              </a:spcBef>
            </a:pPr>
            <a:endParaRPr lang="en-US" sz="2800" dirty="0"/>
          </a:p>
        </p:txBody>
      </p:sp>
      <p:sp>
        <p:nvSpPr>
          <p:cNvPr id="8196" name="Text Placeholder 7"/>
          <p:cNvSpPr>
            <a:spLocks noGrp="1"/>
          </p:cNvSpPr>
          <p:nvPr>
            <p:ph type="body" sz="quarter" idx="17"/>
          </p:nvPr>
        </p:nvSpPr>
        <p:spPr>
          <a:xfrm>
            <a:off x="658813" y="722313"/>
            <a:ext cx="7935912" cy="585787"/>
          </a:xfrm>
        </p:spPr>
        <p:txBody>
          <a:bodyPr/>
          <a:lstStyle/>
          <a:p>
            <a:r>
              <a:rPr lang="en-US" dirty="0"/>
              <a:t>Proposed </a:t>
            </a:r>
            <a:r>
              <a:rPr lang="en-US" dirty="0" smtClean="0"/>
              <a:t>Revisions to Task Force Definition</a:t>
            </a:r>
            <a:endParaRPr lang="en-US" dirty="0"/>
          </a:p>
        </p:txBody>
      </p:sp>
    </p:spTree>
    <p:extLst>
      <p:ext uri="{BB962C8B-B14F-4D97-AF65-F5344CB8AC3E}">
        <p14:creationId xmlns:p14="http://schemas.microsoft.com/office/powerpoint/2010/main" val="3749069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677917" y="1534238"/>
            <a:ext cx="8011402" cy="4973637"/>
          </a:xfrm>
        </p:spPr>
        <p:txBody>
          <a:bodyPr/>
          <a:lstStyle/>
          <a:p>
            <a:pPr marL="0" lvl="0" indent="0">
              <a:spcBef>
                <a:spcPts val="0"/>
              </a:spcBef>
              <a:buNone/>
            </a:pPr>
            <a:r>
              <a:rPr lang="en-GB" sz="2800" i="1" dirty="0" smtClean="0"/>
              <a:t>2</a:t>
            </a:r>
            <a:r>
              <a:rPr lang="en-GB" sz="2800" i="1" baseline="30000" dirty="0" smtClean="0"/>
              <a:t>nd</a:t>
            </a:r>
            <a:r>
              <a:rPr lang="en-GB" sz="2800" i="1" dirty="0" smtClean="0"/>
              <a:t>  Bullet: </a:t>
            </a:r>
            <a:r>
              <a:rPr lang="en-GB" sz="2800" i="1" dirty="0"/>
              <a:t>Complies with a code of </a:t>
            </a:r>
            <a:r>
              <a:rPr lang="en-GB" sz="2800" i="1" dirty="0" smtClean="0"/>
              <a:t>ethics</a:t>
            </a:r>
            <a:endParaRPr lang="en-US" sz="2800" dirty="0"/>
          </a:p>
          <a:p>
            <a:pPr marL="0" lvl="0" indent="0">
              <a:spcBef>
                <a:spcPts val="0"/>
              </a:spcBef>
              <a:buNone/>
            </a:pPr>
            <a:r>
              <a:rPr lang="en-GB" sz="2800" i="1" dirty="0" smtClean="0"/>
              <a:t>3</a:t>
            </a:r>
            <a:r>
              <a:rPr lang="en-GB" sz="2800" i="1" baseline="30000" dirty="0" smtClean="0"/>
              <a:t>rd</a:t>
            </a:r>
            <a:r>
              <a:rPr lang="en-GB" sz="2800" i="1" dirty="0" smtClean="0"/>
              <a:t> Bullet: Is </a:t>
            </a:r>
            <a:r>
              <a:rPr lang="en-GB" sz="2800" i="1" dirty="0"/>
              <a:t>held to a high professional </a:t>
            </a:r>
            <a:r>
              <a:rPr lang="en-GB" sz="2800" i="1" dirty="0" smtClean="0"/>
              <a:t>standard</a:t>
            </a:r>
            <a:r>
              <a:rPr lang="en-CA" sz="2800" dirty="0" smtClean="0"/>
              <a:t> </a:t>
            </a:r>
          </a:p>
          <a:p>
            <a:pPr>
              <a:spcBef>
                <a:spcPts val="0"/>
              </a:spcBef>
            </a:pPr>
            <a:r>
              <a:rPr lang="en-CA" sz="2800" dirty="0" smtClean="0"/>
              <a:t>To </a:t>
            </a:r>
            <a:r>
              <a:rPr lang="en-CA" sz="2800" dirty="0"/>
              <a:t>ensure </a:t>
            </a:r>
            <a:r>
              <a:rPr lang="en-CA" sz="2800" dirty="0" smtClean="0"/>
              <a:t>PAs </a:t>
            </a:r>
            <a:r>
              <a:rPr lang="en-CA" sz="2800" dirty="0"/>
              <a:t>who </a:t>
            </a:r>
            <a:r>
              <a:rPr lang="en-CA" sz="2800" dirty="0" smtClean="0"/>
              <a:t>are </a:t>
            </a:r>
            <a:r>
              <a:rPr lang="en-CA" sz="2800" dirty="0"/>
              <a:t>not </a:t>
            </a:r>
            <a:r>
              <a:rPr lang="en-CA" sz="2800" dirty="0" smtClean="0"/>
              <a:t>members </a:t>
            </a:r>
            <a:r>
              <a:rPr lang="en-CA" sz="2800" dirty="0"/>
              <a:t>of  </a:t>
            </a:r>
            <a:r>
              <a:rPr lang="en-CA" sz="2800" dirty="0" smtClean="0"/>
              <a:t>IFAC </a:t>
            </a:r>
            <a:r>
              <a:rPr lang="en-CA" sz="2800" dirty="0"/>
              <a:t>member body </a:t>
            </a:r>
            <a:r>
              <a:rPr lang="en-CA" sz="2800" dirty="0" smtClean="0"/>
              <a:t>follow </a:t>
            </a:r>
            <a:r>
              <a:rPr lang="en-CA" sz="2800" dirty="0"/>
              <a:t>robust code of ethics and </a:t>
            </a:r>
            <a:r>
              <a:rPr lang="en-CA" sz="2800" dirty="0" smtClean="0"/>
              <a:t>held </a:t>
            </a:r>
            <a:r>
              <a:rPr lang="en-CA" sz="2800" dirty="0"/>
              <a:t>to a “high professional standard,” </a:t>
            </a:r>
            <a:r>
              <a:rPr lang="en-CA" sz="2800" dirty="0" smtClean="0"/>
              <a:t>WG recommends:</a:t>
            </a:r>
          </a:p>
          <a:p>
            <a:pPr lvl="1">
              <a:spcBef>
                <a:spcPts val="0"/>
              </a:spcBef>
            </a:pPr>
            <a:r>
              <a:rPr lang="en-CA" sz="2800" dirty="0" smtClean="0"/>
              <a:t>Delete 2</a:t>
            </a:r>
            <a:r>
              <a:rPr lang="en-CA" sz="2800" baseline="30000" dirty="0" smtClean="0"/>
              <a:t>nd</a:t>
            </a:r>
            <a:r>
              <a:rPr lang="en-CA" sz="2800" dirty="0" smtClean="0"/>
              <a:t> and 3</a:t>
            </a:r>
            <a:r>
              <a:rPr lang="en-CA" sz="2800" baseline="30000" dirty="0" smtClean="0"/>
              <a:t>rd</a:t>
            </a:r>
            <a:r>
              <a:rPr lang="en-CA" sz="2800" dirty="0" smtClean="0"/>
              <a:t> bullets; and</a:t>
            </a:r>
            <a:endParaRPr lang="en-CA" sz="2800" dirty="0"/>
          </a:p>
          <a:p>
            <a:pPr lvl="1">
              <a:spcBef>
                <a:spcPts val="0"/>
              </a:spcBef>
            </a:pPr>
            <a:r>
              <a:rPr lang="en-CA" sz="2800" dirty="0" smtClean="0"/>
              <a:t>Insert “</a:t>
            </a:r>
            <a:r>
              <a:rPr lang="en-CA" sz="2800" dirty="0"/>
              <a:t>high professional standards equivalent to </a:t>
            </a:r>
            <a:r>
              <a:rPr lang="en-CA" sz="2800" dirty="0" smtClean="0"/>
              <a:t>IESBA </a:t>
            </a:r>
            <a:r>
              <a:rPr lang="en-CA" sz="2800" dirty="0"/>
              <a:t>Code of Ethics for Professional Accountants and IAESB International Education </a:t>
            </a:r>
            <a:r>
              <a:rPr lang="en-CA" sz="2800" dirty="0" smtClean="0"/>
              <a:t>Standards”</a:t>
            </a:r>
            <a:endParaRPr lang="en-US" sz="2800" dirty="0"/>
          </a:p>
        </p:txBody>
      </p:sp>
      <p:sp>
        <p:nvSpPr>
          <p:cNvPr id="8196" name="Text Placeholder 7"/>
          <p:cNvSpPr>
            <a:spLocks noGrp="1"/>
          </p:cNvSpPr>
          <p:nvPr>
            <p:ph type="body" sz="quarter" idx="17"/>
          </p:nvPr>
        </p:nvSpPr>
        <p:spPr>
          <a:xfrm>
            <a:off x="658813" y="722313"/>
            <a:ext cx="7935912" cy="585787"/>
          </a:xfrm>
        </p:spPr>
        <p:txBody>
          <a:bodyPr/>
          <a:lstStyle/>
          <a:p>
            <a:r>
              <a:rPr lang="en-US" dirty="0"/>
              <a:t>Proposed </a:t>
            </a:r>
            <a:r>
              <a:rPr lang="en-US" dirty="0" smtClean="0"/>
              <a:t>Revisions to Task Force Definition</a:t>
            </a:r>
            <a:endParaRPr lang="en-US" dirty="0"/>
          </a:p>
        </p:txBody>
      </p:sp>
    </p:spTree>
    <p:extLst>
      <p:ext uri="{BB962C8B-B14F-4D97-AF65-F5344CB8AC3E}">
        <p14:creationId xmlns:p14="http://schemas.microsoft.com/office/powerpoint/2010/main" val="2568608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677917" y="1534238"/>
            <a:ext cx="8011402" cy="4973637"/>
          </a:xfrm>
        </p:spPr>
        <p:txBody>
          <a:bodyPr/>
          <a:lstStyle/>
          <a:p>
            <a:pPr marL="0" lvl="0" indent="0">
              <a:spcBef>
                <a:spcPts val="0"/>
              </a:spcBef>
              <a:buNone/>
            </a:pPr>
            <a:r>
              <a:rPr lang="en-GB" sz="2800" i="1" dirty="0" smtClean="0"/>
              <a:t>4th Bullet: </a:t>
            </a:r>
            <a:r>
              <a:rPr lang="en-GB" sz="2800" i="1" dirty="0"/>
              <a:t>Is subject to enforcement by a professional accountancy organization or other regulatory mechanism</a:t>
            </a:r>
            <a:endParaRPr lang="en-US" sz="2800" dirty="0"/>
          </a:p>
          <a:p>
            <a:pPr>
              <a:spcBef>
                <a:spcPts val="0"/>
              </a:spcBef>
            </a:pPr>
            <a:r>
              <a:rPr lang="en-CA" sz="2800" dirty="0" smtClean="0"/>
              <a:t>WG recommends revise to state </a:t>
            </a:r>
            <a:r>
              <a:rPr lang="en-CA" sz="2800" dirty="0"/>
              <a:t>that “</a:t>
            </a:r>
            <a:r>
              <a:rPr lang="en-CA" sz="2800" dirty="0" smtClean="0"/>
              <a:t>compliance </a:t>
            </a:r>
            <a:r>
              <a:rPr lang="en-CA" sz="2800" dirty="0"/>
              <a:t>with </a:t>
            </a:r>
            <a:r>
              <a:rPr lang="en-CA" sz="2800" dirty="0" smtClean="0"/>
              <a:t>such standards” </a:t>
            </a:r>
            <a:r>
              <a:rPr lang="en-CA" sz="2800" dirty="0"/>
              <a:t>is subject to </a:t>
            </a:r>
            <a:r>
              <a:rPr lang="en-CA" sz="2800" dirty="0" smtClean="0"/>
              <a:t>enforcement</a:t>
            </a:r>
          </a:p>
          <a:p>
            <a:pPr lvl="1">
              <a:spcBef>
                <a:spcPts val="0"/>
              </a:spcBef>
            </a:pPr>
            <a:r>
              <a:rPr lang="en-CA" sz="2800" dirty="0" smtClean="0"/>
              <a:t>PA </a:t>
            </a:r>
            <a:r>
              <a:rPr lang="en-CA" sz="2800" dirty="0"/>
              <a:t>may be subject to </a:t>
            </a:r>
            <a:r>
              <a:rPr lang="en-CA" sz="2800" i="1" dirty="0"/>
              <a:t>discipline</a:t>
            </a:r>
            <a:r>
              <a:rPr lang="en-CA" sz="2800" dirty="0"/>
              <a:t>, but it is the </a:t>
            </a:r>
            <a:r>
              <a:rPr lang="en-CA" sz="2800" dirty="0" smtClean="0"/>
              <a:t>PA’s </a:t>
            </a:r>
            <a:r>
              <a:rPr lang="en-CA" sz="2800" dirty="0"/>
              <a:t>compliance with standards that is subject to </a:t>
            </a:r>
            <a:r>
              <a:rPr lang="en-CA" sz="2800" dirty="0" smtClean="0"/>
              <a:t>enforcement</a:t>
            </a:r>
            <a:endParaRPr lang="en-US" sz="2800" dirty="0"/>
          </a:p>
        </p:txBody>
      </p:sp>
      <p:sp>
        <p:nvSpPr>
          <p:cNvPr id="8196" name="Text Placeholder 7"/>
          <p:cNvSpPr>
            <a:spLocks noGrp="1"/>
          </p:cNvSpPr>
          <p:nvPr>
            <p:ph type="body" sz="quarter" idx="17"/>
          </p:nvPr>
        </p:nvSpPr>
        <p:spPr>
          <a:xfrm>
            <a:off x="658813" y="722313"/>
            <a:ext cx="7935912" cy="585787"/>
          </a:xfrm>
        </p:spPr>
        <p:txBody>
          <a:bodyPr/>
          <a:lstStyle/>
          <a:p>
            <a:r>
              <a:rPr lang="en-US" dirty="0"/>
              <a:t>Proposed </a:t>
            </a:r>
            <a:r>
              <a:rPr lang="en-US" dirty="0" smtClean="0"/>
              <a:t>Revisions to Task Force Definition</a:t>
            </a:r>
            <a:endParaRPr lang="en-US" dirty="0"/>
          </a:p>
        </p:txBody>
      </p:sp>
    </p:spTree>
    <p:extLst>
      <p:ext uri="{BB962C8B-B14F-4D97-AF65-F5344CB8AC3E}">
        <p14:creationId xmlns:p14="http://schemas.microsoft.com/office/powerpoint/2010/main" val="824955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Definition of Professional Accountant</a:t>
            </a:r>
          </a:p>
        </p:txBody>
      </p:sp>
      <p:sp>
        <p:nvSpPr>
          <p:cNvPr id="8195" name="Content Placeholder 2"/>
          <p:cNvSpPr>
            <a:spLocks noGrp="1"/>
          </p:cNvSpPr>
          <p:nvPr>
            <p:ph idx="1"/>
          </p:nvPr>
        </p:nvSpPr>
        <p:spPr>
          <a:xfrm>
            <a:off x="706110" y="1550003"/>
            <a:ext cx="7935912" cy="4973637"/>
          </a:xfrm>
        </p:spPr>
        <p:txBody>
          <a:bodyPr/>
          <a:lstStyle/>
          <a:p>
            <a:pPr marL="0" lvl="0" indent="0">
              <a:buClr>
                <a:srgbClr val="FFEA4B"/>
              </a:buClr>
              <a:buNone/>
            </a:pPr>
            <a:r>
              <a:rPr lang="en-CA" sz="2800" i="1" u="sng" dirty="0"/>
              <a:t>Professional Accountant</a:t>
            </a:r>
            <a:r>
              <a:rPr lang="en-CA" sz="2800" i="1" dirty="0"/>
              <a:t> - A person who has expertise in the field of accountancy, achieved through formal education and practical experience and maintained through continuous learning and development; is held to high professional standards equivalent to the IESBA Code of Ethics for Professional Accountants and IAESB International Education Standards, and whose compliance with such standards is subject to enforcement by a professional accountancy organization or regulatory mechanism.</a:t>
            </a:r>
            <a:endParaRPr lang="en-US" sz="2600" dirty="0"/>
          </a:p>
        </p:txBody>
      </p:sp>
      <p:sp>
        <p:nvSpPr>
          <p:cNvPr id="8196" name="Text Placeholder 7"/>
          <p:cNvSpPr>
            <a:spLocks noGrp="1"/>
          </p:cNvSpPr>
          <p:nvPr>
            <p:ph type="body" sz="quarter" idx="17"/>
          </p:nvPr>
        </p:nvSpPr>
        <p:spPr>
          <a:xfrm>
            <a:off x="658813" y="722313"/>
            <a:ext cx="7935912" cy="585787"/>
          </a:xfrm>
        </p:spPr>
        <p:txBody>
          <a:bodyPr/>
          <a:lstStyle/>
          <a:p>
            <a:r>
              <a:rPr lang="en-US" sz="3000" dirty="0"/>
              <a:t>Proposed </a:t>
            </a:r>
            <a:r>
              <a:rPr lang="en-US" sz="3000" dirty="0" smtClean="0"/>
              <a:t>Definition of IESBA Working Group</a:t>
            </a:r>
            <a:endParaRPr lang="en-US" sz="3000" dirty="0"/>
          </a:p>
        </p:txBody>
      </p:sp>
    </p:spTree>
    <p:extLst>
      <p:ext uri="{BB962C8B-B14F-4D97-AF65-F5344CB8AC3E}">
        <p14:creationId xmlns:p14="http://schemas.microsoft.com/office/powerpoint/2010/main" val="3931935409"/>
      </p:ext>
    </p:extLst>
  </p:cSld>
  <p:clrMapOvr>
    <a:masterClrMapping/>
  </p:clrMapOvr>
</p:sld>
</file>

<file path=ppt/theme/theme1.xml><?xml version="1.0" encoding="utf-8"?>
<a:theme xmlns:a="http://schemas.openxmlformats.org/drawingml/2006/main" name="Custom Design">
  <a:themeElements>
    <a:clrScheme name="Custom 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FFEA4B"/>
      </a:hlink>
      <a:folHlink>
        <a:srgbClr val="FFEA4B"/>
      </a:folHlink>
    </a:clrScheme>
    <a:fontScheme name="Custom 1">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6">
        <a:dk1>
          <a:srgbClr val="F5FF71"/>
        </a:dk1>
        <a:lt1>
          <a:srgbClr val="FFFFFF"/>
        </a:lt1>
        <a:dk2>
          <a:srgbClr val="F8F8F8"/>
        </a:dk2>
        <a:lt2>
          <a:srgbClr val="808080"/>
        </a:lt2>
        <a:accent1>
          <a:srgbClr val="0033CC"/>
        </a:accent1>
        <a:accent2>
          <a:srgbClr val="C13535"/>
        </a:accent2>
        <a:accent3>
          <a:srgbClr val="FFFFFF"/>
        </a:accent3>
        <a:accent4>
          <a:srgbClr val="D1DA5F"/>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1743</TotalTime>
  <Words>850</Words>
  <Application>Microsoft Office PowerPoint</Application>
  <PresentationFormat>On-screen Show (4:3)</PresentationFormat>
  <Paragraphs>82</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PowerPoint Presentation</vt:lpstr>
      <vt:lpstr>Definition of Professional Accountant</vt:lpstr>
      <vt:lpstr>Definition of Professional Accountant</vt:lpstr>
      <vt:lpstr>Definition of Professional Accountant</vt:lpstr>
      <vt:lpstr>Definition of Professional Accountant</vt:lpstr>
      <vt:lpstr>Definition of Professional Accountant</vt:lpstr>
      <vt:lpstr>Definition of Professional Accountant</vt:lpstr>
      <vt:lpstr>Definition of Professional Accountant</vt:lpstr>
      <vt:lpstr>Definition of Professional Accountant</vt:lpstr>
      <vt:lpstr>Definition of Professional Accountant</vt:lpstr>
      <vt:lpstr>Definition of  Accountancy</vt:lpstr>
      <vt:lpstr>Definition of  Accountancy</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jevans</cp:lastModifiedBy>
  <cp:revision>303</cp:revision>
  <dcterms:created xsi:type="dcterms:W3CDTF">2009-05-05T22:30:07Z</dcterms:created>
  <dcterms:modified xsi:type="dcterms:W3CDTF">2011-10-07T13:27:02Z</dcterms:modified>
</cp:coreProperties>
</file>