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342" r:id="rId2"/>
    <p:sldId id="346" r:id="rId3"/>
    <p:sldId id="339" r:id="rId4"/>
    <p:sldId id="318" r:id="rId5"/>
    <p:sldId id="307" r:id="rId6"/>
    <p:sldId id="341" r:id="rId7"/>
    <p:sldId id="334" r:id="rId8"/>
    <p:sldId id="345" r:id="rId9"/>
    <p:sldId id="343" r:id="rId10"/>
    <p:sldId id="344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00"/>
    <a:srgbClr val="FFEA4B"/>
    <a:srgbClr val="FFFF00"/>
    <a:srgbClr val="000099"/>
    <a:srgbClr val="FFE870"/>
    <a:srgbClr val="FFCC66"/>
    <a:srgbClr val="333399"/>
    <a:srgbClr val="0808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0" autoAdjust="0"/>
    <p:restoredTop sz="99176" autoAdjust="0"/>
  </p:normalViewPr>
  <p:slideViewPr>
    <p:cSldViewPr snapToGrid="0">
      <p:cViewPr>
        <p:scale>
          <a:sx n="60" d="100"/>
          <a:sy n="60" d="100"/>
        </p:scale>
        <p:origin x="-170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717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1"/>
            <a:ext cx="3170717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398B-F89B-45FA-AF02-5FBAB0897A97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597"/>
            <a:ext cx="3170717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597"/>
            <a:ext cx="3170717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611CA-B397-4F76-8BF8-C0C7493D29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775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79" y="4559799"/>
            <a:ext cx="5852843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597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775" y="9119597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867F0DC8-762E-4BA6-8CD6-A7C318C771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DC095-CB7F-4FF1-9B55-02892864094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82CC6-1061-4DA1-9202-65DF449B0C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B10309-CCF5-42D8-9B91-9299AC79E29C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2254E-1A4B-42AF-9309-C4EABFBA6D82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B28553-D346-42AD-8598-33D938B26F89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D7F9C-8282-4DC8-94F9-CD38CDA99A19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68300" y="804863"/>
            <a:ext cx="838041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Federation of Accountants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388823" y="2757256"/>
            <a:ext cx="8373039" cy="135072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 baseline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42C33-1DE4-49BE-A8FB-2A5708FAD2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966788"/>
            <a:ext cx="78438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29768" y="2975624"/>
            <a:ext cx="8247888" cy="694944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9820D-26C1-4B1C-B1C9-D702562CCE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2910"/>
            <a:ext cx="8229600" cy="708001"/>
          </a:xfrm>
          <a:prstGeom prst="rect">
            <a:avLst/>
          </a:prstGeom>
        </p:spPr>
        <p:txBody>
          <a:bodyPr/>
          <a:lstStyle>
            <a:lvl1pPr algn="ctr">
              <a:defRPr sz="4000" i="0">
                <a:solidFill>
                  <a:srgbClr val="000099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1006E-97D8-451E-9389-CF3631A29A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885ED-33A7-451F-842A-77E3D90B4C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83DBCDD-C567-414A-8304-1F0F83702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5" r:id="rId3"/>
    <p:sldLayoutId id="2147483653" r:id="rId4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chemeClr val="bg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chemeClr val="bg1"/>
          </a:solidFill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chemeClr val="bg1"/>
          </a:solidFill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chemeClr val="bg1"/>
          </a:solidFill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chemeClr val="bg1"/>
          </a:solidFill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362607" y="1986455"/>
            <a:ext cx="8403021" cy="1198179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Audit Quality</a:t>
            </a:r>
          </a:p>
          <a:p>
            <a:pPr>
              <a:spcBef>
                <a:spcPct val="0"/>
              </a:spcBef>
            </a:pP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614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88823" y="3358054"/>
            <a:ext cx="8373039" cy="749921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Don Thomson</a:t>
            </a:r>
          </a:p>
        </p:txBody>
      </p:sp>
      <p:sp>
        <p:nvSpPr>
          <p:cNvPr id="6148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IESBA Board Meeting</a:t>
            </a:r>
          </a:p>
        </p:txBody>
      </p:sp>
      <p:sp>
        <p:nvSpPr>
          <p:cNvPr id="6149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New York, USA</a:t>
            </a:r>
          </a:p>
        </p:txBody>
      </p:sp>
      <p:sp>
        <p:nvSpPr>
          <p:cNvPr id="6150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October 17-19,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513013"/>
            <a:ext cx="8229600" cy="708025"/>
          </a:xfrm>
        </p:spPr>
        <p:txBody>
          <a:bodyPr/>
          <a:lstStyle/>
          <a:p>
            <a:endParaRPr lang="en-US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Audit Quality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Draft a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udit quality framework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A work in progress</a:t>
            </a: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Environments conducive to audit quality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 lvl="1"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Public consultation in 2012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Ethics coverage in the framework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  <a:p>
            <a:pPr>
              <a:buClr>
                <a:srgbClr val="FFEA4B"/>
              </a:buClr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Significance for the Code</a:t>
            </a:r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819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Topics for Discussion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The Audit Quality Framework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10" y="1474065"/>
            <a:ext cx="5076500" cy="487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658812" y="1408113"/>
            <a:ext cx="8106815" cy="4973637"/>
          </a:xfrm>
        </p:spPr>
        <p:txBody>
          <a:bodyPr/>
          <a:lstStyle/>
          <a:p>
            <a:pPr>
              <a:buClr>
                <a:srgbClr val="FFEA4B"/>
              </a:buClr>
            </a:pPr>
            <a:r>
              <a:rPr lang="en-US" dirty="0" smtClean="0"/>
              <a:t>Auditors </a:t>
            </a:r>
          </a:p>
          <a:p>
            <a:pPr>
              <a:buClr>
                <a:srgbClr val="FFEA4B"/>
              </a:buClr>
            </a:pPr>
            <a:r>
              <a:rPr lang="en-US" dirty="0" smtClean="0"/>
              <a:t>Management</a:t>
            </a:r>
            <a:endParaRPr lang="en-US" dirty="0" smtClean="0"/>
          </a:p>
          <a:p>
            <a:pPr>
              <a:buClr>
                <a:srgbClr val="FFEA4B"/>
              </a:buClr>
            </a:pPr>
            <a:r>
              <a:rPr lang="en-US" dirty="0" smtClean="0"/>
              <a:t>Those charged with </a:t>
            </a:r>
            <a:r>
              <a:rPr lang="en-US" dirty="0" smtClean="0"/>
              <a:t>governance</a:t>
            </a:r>
            <a:br>
              <a:rPr lang="en-US" dirty="0" smtClean="0"/>
            </a:br>
            <a:r>
              <a:rPr lang="en-US" dirty="0" smtClean="0"/>
              <a:t>&amp; financial </a:t>
            </a:r>
            <a:r>
              <a:rPr lang="en-US" dirty="0" smtClean="0"/>
              <a:t>statement </a:t>
            </a:r>
            <a:r>
              <a:rPr lang="en-US" dirty="0" smtClean="0"/>
              <a:t>users</a:t>
            </a:r>
            <a:endParaRPr lang="en-US" dirty="0" smtClean="0"/>
          </a:p>
          <a:p>
            <a:pPr>
              <a:buClr>
                <a:srgbClr val="FFEA4B"/>
              </a:buClr>
            </a:pPr>
            <a:r>
              <a:rPr lang="en-US" dirty="0" smtClean="0"/>
              <a:t>Regulators</a:t>
            </a:r>
            <a:endParaRPr lang="en-US" dirty="0" smtClean="0"/>
          </a:p>
        </p:txBody>
      </p:sp>
      <p:sp>
        <p:nvSpPr>
          <p:cNvPr id="1945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Key Interactions Influencing Audit 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idx="1"/>
          </p:nvPr>
        </p:nvSpPr>
        <p:spPr>
          <a:xfrm>
            <a:off x="658812" y="1408113"/>
            <a:ext cx="8043753" cy="4973637"/>
          </a:xfrm>
        </p:spPr>
        <p:txBody>
          <a:bodyPr/>
          <a:lstStyle/>
          <a:p>
            <a:pPr eaLnBrk="1" hangingPunct="1">
              <a:buClr>
                <a:srgbClr val="FFE870"/>
              </a:buClr>
            </a:pPr>
            <a:r>
              <a:rPr lang="en-US" dirty="0" smtClean="0">
                <a:solidFill>
                  <a:schemeClr val="tx2"/>
                </a:solidFill>
              </a:rPr>
              <a:t>Business practices</a:t>
            </a:r>
          </a:p>
          <a:p>
            <a:pPr eaLnBrk="1" hangingPunct="1">
              <a:buClr>
                <a:srgbClr val="FFE870"/>
              </a:buClr>
            </a:pPr>
            <a:r>
              <a:rPr lang="en-US" dirty="0" smtClean="0"/>
              <a:t>Corporate governance requirements</a:t>
            </a:r>
          </a:p>
          <a:p>
            <a:pPr eaLnBrk="1" hangingPunct="1">
              <a:buClr>
                <a:srgbClr val="FFE870"/>
              </a:buClr>
            </a:pPr>
            <a:r>
              <a:rPr lang="en-US" dirty="0" smtClean="0"/>
              <a:t>Audit </a:t>
            </a:r>
            <a:r>
              <a:rPr lang="en-US" dirty="0" smtClean="0"/>
              <a:t>regulation</a:t>
            </a:r>
          </a:p>
          <a:p>
            <a:pPr eaLnBrk="1" hangingPunct="1">
              <a:buClr>
                <a:srgbClr val="FFE870"/>
              </a:buClr>
            </a:pPr>
            <a:r>
              <a:rPr lang="en-US" dirty="0" smtClean="0"/>
              <a:t>Industry &amp; </a:t>
            </a:r>
            <a:r>
              <a:rPr lang="en-US" dirty="0" smtClean="0"/>
              <a:t>the general economic </a:t>
            </a:r>
            <a:r>
              <a:rPr lang="en-US" dirty="0" smtClean="0"/>
              <a:t>environment</a:t>
            </a:r>
            <a:endParaRPr lang="en-US" dirty="0" smtClean="0"/>
          </a:p>
          <a:p>
            <a:pPr eaLnBrk="1" hangingPunct="1">
              <a:buClr>
                <a:srgbClr val="FFE870"/>
              </a:buClr>
            </a:pPr>
            <a:r>
              <a:rPr lang="en-US" dirty="0" smtClean="0"/>
              <a:t>Educational environment</a:t>
            </a:r>
          </a:p>
          <a:p>
            <a:pPr eaLnBrk="1" hangingPunct="1">
              <a:buClr>
                <a:srgbClr val="FFE870"/>
              </a:buClr>
            </a:pPr>
            <a:r>
              <a:rPr lang="en-US" dirty="0" smtClean="0"/>
              <a:t>Broader </a:t>
            </a:r>
            <a:r>
              <a:rPr lang="en-US" dirty="0" smtClean="0"/>
              <a:t>cultural issues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150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Contextual Factors  (pages 15-22)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 noChangeArrowheads="1"/>
          </p:cNvSpPr>
          <p:nvPr>
            <p:ph idx="1"/>
          </p:nvPr>
        </p:nvSpPr>
        <p:spPr>
          <a:xfrm>
            <a:off x="658813" y="1408113"/>
            <a:ext cx="7935912" cy="4973637"/>
          </a:xfrm>
        </p:spPr>
        <p:txBody>
          <a:bodyPr/>
          <a:lstStyle/>
          <a:p>
            <a:pPr eaLnBrk="1" hangingPunct="1">
              <a:buClr>
                <a:srgbClr val="FFEA4B"/>
              </a:buClr>
            </a:pPr>
            <a:r>
              <a:rPr lang="en-US" dirty="0" smtClean="0">
                <a:solidFill>
                  <a:schemeClr val="tx2"/>
                </a:solidFill>
              </a:rPr>
              <a:t>Culture </a:t>
            </a:r>
            <a:r>
              <a:rPr lang="en-US" dirty="0" smtClean="0">
                <a:solidFill>
                  <a:schemeClr val="tx2"/>
                </a:solidFill>
              </a:rPr>
              <a:t>within an audit </a:t>
            </a:r>
            <a:r>
              <a:rPr lang="en-US" dirty="0" smtClean="0">
                <a:solidFill>
                  <a:schemeClr val="tx2"/>
                </a:solidFill>
              </a:rPr>
              <a:t>firm</a:t>
            </a:r>
            <a:endParaRPr lang="en-US" dirty="0" smtClean="0">
              <a:solidFill>
                <a:schemeClr val="tx2"/>
              </a:solidFill>
            </a:endParaRPr>
          </a:p>
          <a:p>
            <a:pPr eaLnBrk="1" hangingPunct="1">
              <a:buClr>
                <a:srgbClr val="FFEA4B"/>
              </a:buClr>
            </a:pPr>
            <a:r>
              <a:rPr lang="en-US" dirty="0" smtClean="0">
                <a:solidFill>
                  <a:schemeClr val="tx2"/>
                </a:solidFill>
              </a:rPr>
              <a:t>Knowledge</a:t>
            </a:r>
            <a:r>
              <a:rPr lang="en-US" dirty="0" smtClean="0">
                <a:solidFill>
                  <a:schemeClr val="tx2"/>
                </a:solidFill>
              </a:rPr>
              <a:t>, experience, </a:t>
            </a:r>
            <a:r>
              <a:rPr lang="en-US" dirty="0" smtClean="0">
                <a:solidFill>
                  <a:schemeClr val="tx2"/>
                </a:solidFill>
              </a:rPr>
              <a:t>personal </a:t>
            </a:r>
            <a:r>
              <a:rPr lang="en-US" dirty="0" smtClean="0">
                <a:solidFill>
                  <a:schemeClr val="tx2"/>
                </a:solidFill>
              </a:rPr>
              <a:t>attributes </a:t>
            </a:r>
            <a:r>
              <a:rPr lang="en-US" dirty="0" smtClean="0">
                <a:solidFill>
                  <a:schemeClr val="tx2"/>
                </a:solidFill>
              </a:rPr>
              <a:t>&amp; </a:t>
            </a:r>
            <a:r>
              <a:rPr lang="en-US" dirty="0" smtClean="0">
                <a:solidFill>
                  <a:schemeClr val="tx2"/>
                </a:solidFill>
              </a:rPr>
              <a:t>values of audit partners </a:t>
            </a:r>
            <a:r>
              <a:rPr lang="en-US" dirty="0" smtClean="0">
                <a:solidFill>
                  <a:schemeClr val="tx2"/>
                </a:solidFill>
              </a:rPr>
              <a:t>&amp; staff</a:t>
            </a:r>
          </a:p>
          <a:p>
            <a:pPr lvl="1" eaLnBrk="1" hangingPunct="1">
              <a:buClr>
                <a:srgbClr val="FFEA4B"/>
              </a:buClr>
            </a:pPr>
            <a:r>
              <a:rPr lang="en-US" sz="3200" dirty="0" smtClean="0"/>
              <a:t>Compliance with ethical standards, etc</a:t>
            </a:r>
          </a:p>
          <a:p>
            <a:pPr eaLnBrk="1" hangingPunct="1">
              <a:buClr>
                <a:srgbClr val="FFEA4B"/>
              </a:buClr>
            </a:pPr>
            <a:r>
              <a:rPr lang="en-US" dirty="0" smtClean="0">
                <a:solidFill>
                  <a:schemeClr val="tx2"/>
                </a:solidFill>
              </a:rPr>
              <a:t>Effectiveness </a:t>
            </a:r>
            <a:r>
              <a:rPr lang="en-US" dirty="0" smtClean="0">
                <a:solidFill>
                  <a:schemeClr val="tx2"/>
                </a:solidFill>
              </a:rPr>
              <a:t>of the audit </a:t>
            </a:r>
            <a:r>
              <a:rPr lang="en-US" dirty="0" smtClean="0">
                <a:solidFill>
                  <a:schemeClr val="tx2"/>
                </a:solidFill>
              </a:rPr>
              <a:t>process</a:t>
            </a:r>
            <a:endParaRPr lang="en-US" dirty="0" smtClean="0"/>
          </a:p>
          <a:p>
            <a:pPr eaLnBrk="1" hangingPunct="1">
              <a:buClr>
                <a:srgbClr val="FFEA4B"/>
              </a:buClr>
            </a:pPr>
            <a:endParaRPr lang="en-US" dirty="0" smtClean="0"/>
          </a:p>
          <a:p>
            <a:pPr lvl="1" eaLnBrk="1" hangingPunct="1">
              <a:buClr>
                <a:srgbClr val="FFEA4B"/>
              </a:buClr>
            </a:pP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11266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Input </a:t>
            </a:r>
            <a:r>
              <a:rPr lang="en-US" dirty="0" smtClean="0"/>
              <a:t>Factors  (pages 23-26)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idx="1"/>
          </p:nvPr>
        </p:nvSpPr>
        <p:spPr>
          <a:xfrm>
            <a:off x="658812" y="1408113"/>
            <a:ext cx="8154111" cy="4973637"/>
          </a:xfrm>
        </p:spPr>
        <p:txBody>
          <a:bodyPr/>
          <a:lstStyle/>
          <a:p>
            <a:pPr eaLnBrk="1" hangingPunct="1">
              <a:buClr>
                <a:srgbClr val="FFEA4B"/>
              </a:buClr>
            </a:pPr>
            <a:r>
              <a:rPr lang="en-US" dirty="0" smtClean="0">
                <a:solidFill>
                  <a:schemeClr val="tx2"/>
                </a:solidFill>
              </a:rPr>
              <a:t>Reliability &amp; usefulness of </a:t>
            </a:r>
            <a:r>
              <a:rPr lang="en-US" dirty="0" smtClean="0">
                <a:solidFill>
                  <a:schemeClr val="tx2"/>
                </a:solidFill>
              </a:rPr>
              <a:t>audit reporting to 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users </a:t>
            </a:r>
            <a:r>
              <a:rPr lang="en-US" dirty="0" smtClean="0">
                <a:solidFill>
                  <a:schemeClr val="tx2"/>
                </a:solidFill>
              </a:rPr>
              <a:t>of audited financial statements</a:t>
            </a:r>
          </a:p>
          <a:p>
            <a:pPr eaLnBrk="1" hangingPunct="1">
              <a:buClr>
                <a:srgbClr val="FFEA4B"/>
              </a:buClr>
            </a:pPr>
            <a:r>
              <a:rPr lang="en-US" dirty="0" smtClean="0">
                <a:solidFill>
                  <a:schemeClr val="tx2"/>
                </a:solidFill>
              </a:rPr>
              <a:t>Quality &amp; </a:t>
            </a:r>
            <a:r>
              <a:rPr lang="en-US" dirty="0" smtClean="0">
                <a:solidFill>
                  <a:schemeClr val="tx2"/>
                </a:solidFill>
              </a:rPr>
              <a:t>usefulness of audit </a:t>
            </a:r>
            <a:r>
              <a:rPr lang="en-US" dirty="0" smtClean="0">
                <a:solidFill>
                  <a:schemeClr val="tx2"/>
                </a:solidFill>
              </a:rPr>
              <a:t>communications </a:t>
            </a:r>
            <a:r>
              <a:rPr lang="en-US" dirty="0" smtClean="0">
                <a:solidFill>
                  <a:schemeClr val="tx2"/>
                </a:solidFill>
              </a:rPr>
              <a:t>to those charged with governance</a:t>
            </a:r>
          </a:p>
          <a:p>
            <a:pPr eaLnBrk="1" hangingPunct="1">
              <a:buClr>
                <a:srgbClr val="FFEA4B"/>
              </a:buClr>
            </a:pPr>
            <a:r>
              <a:rPr lang="en-US" dirty="0" smtClean="0"/>
              <a:t>Q</a:t>
            </a:r>
            <a:r>
              <a:rPr lang="en-US" dirty="0" smtClean="0"/>
              <a:t>uality &amp; </a:t>
            </a:r>
            <a:r>
              <a:rPr lang="en-US" dirty="0" smtClean="0"/>
              <a:t>usefulness of audit communications to management</a:t>
            </a:r>
          </a:p>
          <a:p>
            <a:pPr eaLnBrk="1" hangingPunct="1">
              <a:buClr>
                <a:srgbClr val="FFEA4B"/>
              </a:buClr>
            </a:pPr>
            <a:r>
              <a:rPr lang="en-US" dirty="0" smtClean="0"/>
              <a:t>Transparency reports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560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Output </a:t>
            </a:r>
            <a:r>
              <a:rPr lang="en-US" dirty="0" smtClean="0"/>
              <a:t>Factors  (pages 37-40)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8091494" cy="4974336"/>
          </a:xfrm>
        </p:spPr>
        <p:txBody>
          <a:bodyPr/>
          <a:lstStyle/>
          <a:p>
            <a:r>
              <a:rPr lang="en-US" dirty="0" smtClean="0"/>
              <a:t>Are there any ethical issues that should be discussed further by the IAASB Task Force?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Does the IESBA have any other comments on the draft audit quality framework?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Does the draft audit quality framework highlight any matters that should be addressed more comprehensively in the Code?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Audit Quality Framework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Professional competence &amp; due care</a:t>
            </a:r>
            <a:endParaRPr lang="en-US" dirty="0" smtClean="0"/>
          </a:p>
          <a:p>
            <a:pPr lvl="1"/>
            <a:r>
              <a:rPr lang="en-US" dirty="0" smtClean="0"/>
              <a:t>Linkage to IESs &amp; ISAs; extent </a:t>
            </a:r>
            <a:r>
              <a:rPr lang="en-US" dirty="0" smtClean="0"/>
              <a:t>of detail </a:t>
            </a:r>
          </a:p>
          <a:p>
            <a:r>
              <a:rPr lang="en-US" dirty="0" smtClean="0"/>
              <a:t>Professional </a:t>
            </a:r>
            <a:r>
              <a:rPr lang="en-US" dirty="0" err="1" smtClean="0"/>
              <a:t>behaviour</a:t>
            </a:r>
            <a:endParaRPr lang="en-US" dirty="0" smtClean="0"/>
          </a:p>
          <a:p>
            <a:r>
              <a:rPr lang="en-US" dirty="0" smtClean="0"/>
              <a:t>Cultural differences / challenges</a:t>
            </a:r>
            <a:endParaRPr lang="en-US" dirty="0" smtClean="0"/>
          </a:p>
          <a:p>
            <a:r>
              <a:rPr lang="en-US" dirty="0" smtClean="0"/>
              <a:t>Corporate ethics; international ethics</a:t>
            </a:r>
          </a:p>
          <a:p>
            <a:r>
              <a:rPr lang="en-US" dirty="0" smtClean="0"/>
              <a:t>I</a:t>
            </a:r>
            <a:r>
              <a:rPr lang="en-US" dirty="0" smtClean="0"/>
              <a:t>nteraction; perspectives; perceptions</a:t>
            </a:r>
            <a:endParaRPr lang="en-US" dirty="0" smtClean="0"/>
          </a:p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IESBA Code of Ethics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5">
      <a:dk1>
        <a:srgbClr val="C2D1FF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A5B2DA"/>
      </a:accent4>
      <a:accent5>
        <a:srgbClr val="AAADE2"/>
      </a:accent5>
      <a:accent6>
        <a:srgbClr val="AF2F2F"/>
      </a:accent6>
      <a:hlink>
        <a:srgbClr val="FFEA4B"/>
      </a:hlink>
      <a:folHlink>
        <a:srgbClr val="FFEA4B"/>
      </a:folHlink>
    </a:clrScheme>
    <a:fontScheme name="Custom 1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2174</TotalTime>
  <Words>227</Words>
  <Application>Microsoft Office PowerPoint</Application>
  <PresentationFormat>On-screen Show (4:3)</PresentationFormat>
  <Paragraphs>57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Slide 1</vt:lpstr>
      <vt:lpstr>Audit Quality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GT</cp:lastModifiedBy>
  <cp:revision>360</cp:revision>
  <cp:lastPrinted>2011-06-27T09:13:10Z</cp:lastPrinted>
  <dcterms:created xsi:type="dcterms:W3CDTF">2009-05-05T22:30:07Z</dcterms:created>
  <dcterms:modified xsi:type="dcterms:W3CDTF">2011-10-19T04:43:42Z</dcterms:modified>
</cp:coreProperties>
</file>