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62" r:id="rId2"/>
    <p:sldId id="361" r:id="rId3"/>
    <p:sldId id="318" r:id="rId4"/>
    <p:sldId id="336" r:id="rId5"/>
    <p:sldId id="351" r:id="rId6"/>
    <p:sldId id="354" r:id="rId7"/>
    <p:sldId id="355" r:id="rId8"/>
    <p:sldId id="356" r:id="rId9"/>
    <p:sldId id="357" r:id="rId10"/>
    <p:sldId id="358" r:id="rId11"/>
    <p:sldId id="359" r:id="rId12"/>
    <p:sldId id="343" r:id="rId1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4B"/>
    <a:srgbClr val="000099"/>
    <a:srgbClr val="FFCC00"/>
    <a:srgbClr val="FFE870"/>
    <a:srgbClr val="FFFF00"/>
    <a:srgbClr val="FFCC66"/>
    <a:srgbClr val="333399"/>
    <a:srgbClr val="080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0" autoAdjust="0"/>
    <p:restoredTop sz="99176" autoAdjust="0"/>
  </p:normalViewPr>
  <p:slideViewPr>
    <p:cSldViewPr snapToGrid="0">
      <p:cViewPr varScale="1">
        <p:scale>
          <a:sx n="76" d="100"/>
          <a:sy n="76" d="100"/>
        </p:scale>
        <p:origin x="-3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987705C-5DB3-4F19-8265-915F53DEF0C0}" type="datetimeFigureOut">
              <a:rPr lang="en-CA"/>
              <a:pPr>
                <a:defRPr/>
              </a:pPr>
              <a:t>20/06/2010</a:t>
            </a:fld>
            <a:endParaRPr lang="en-CA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B922FA0-7F9A-4B9F-B8E5-3E82B88E8CB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8500"/>
            <a:ext cx="4646612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4838"/>
            <a:ext cx="5486400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fld id="{46FCBF66-ACAF-4379-B7AD-2313574B8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9E2795-D0FD-42FC-A7A6-EBD9D3D81D6F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9699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6DA59325-9499-41B2-8DE5-2F43C956DC89}" type="slidenum">
              <a:rPr lang="en-US" sz="1200"/>
              <a:pPr algn="r" defTabSz="922338"/>
              <a:t>11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1A8C23-3905-4535-88A4-5DA019C71FC1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5363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7FBE2FFE-D2AA-4F44-877E-2C79A1870A43}" type="slidenum">
              <a:rPr lang="en-US" sz="1200"/>
              <a:pPr algn="r" defTabSz="922338"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D46D198D-F3A0-4366-BFF7-22A40BF329A9}" type="slidenum">
              <a:rPr lang="en-US" sz="1200"/>
              <a:pPr algn="r" defTabSz="922338"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565E1FC8-E069-4EFC-9AF2-06D641284372}" type="slidenum">
              <a:rPr lang="en-US" sz="1200"/>
              <a:pPr algn="r" defTabSz="922338"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1507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7C78643F-5911-4191-B0C6-B86956F751D5}" type="slidenum">
              <a:rPr lang="en-US" sz="1200"/>
              <a:pPr algn="r" defTabSz="922338"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76989987-A25E-45AC-8479-841E0F945C73}" type="slidenum">
              <a:rPr lang="en-US" sz="1200"/>
              <a:pPr algn="r" defTabSz="922338"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5603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5F5BA923-3033-4D06-AA07-D52AA45EC1FF}" type="slidenum">
              <a:rPr lang="en-US" sz="1200"/>
              <a:pPr algn="r" defTabSz="922338"/>
              <a:t>9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765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65259D87-A1CF-4F48-8975-A056CCAA71FE}" type="slidenum">
              <a:rPr lang="en-US" sz="1200"/>
              <a:pPr algn="r" defTabSz="922338"/>
              <a:t>10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784"/>
          </a:xfrm>
          <a:prstGeom prst="rect">
            <a:avLst/>
          </a:prstGeom>
        </p:spPr>
        <p:txBody>
          <a:bodyPr/>
          <a:lstStyle>
            <a:lvl1pPr algn="r">
              <a:defRPr sz="2800" b="1" i="1"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408176"/>
            <a:ext cx="7936992" cy="4974336"/>
          </a:xfrm>
          <a:prstGeom prst="rect">
            <a:avLst/>
          </a:prstGeom>
        </p:spPr>
        <p:txBody>
          <a:bodyPr/>
          <a:lstStyle>
            <a:lvl1pPr marL="341313" indent="-341313">
              <a:buClr>
                <a:srgbClr val="FFCC00"/>
              </a:buClr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 marL="682625" indent="-285750">
              <a:buClr>
                <a:srgbClr val="FFCC00"/>
              </a:buClr>
              <a:defRPr sz="30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3pPr>
            <a:lvl4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658368" y="722376"/>
            <a:ext cx="7936992" cy="585216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200" b="1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72DD1-2447-4B71-BDC3-E7CB402182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722376"/>
            <a:ext cx="7781544" cy="585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8A70A-ABC0-46D2-A61C-686CD13C5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D6A88-2170-4440-B106-118DAA52A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IFAC_symbol_blue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368300" y="804863"/>
            <a:ext cx="8380413" cy="579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en-CA" sz="32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900752" y="1759472"/>
            <a:ext cx="7328848" cy="72237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3600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429768" y="2975624"/>
            <a:ext cx="8247888" cy="694944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3575304" y="4343672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3575304" y="4952088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21"/>
          </p:nvPr>
        </p:nvSpPr>
        <p:spPr>
          <a:xfrm>
            <a:off x="3575303" y="5560096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49DBE-7F38-4B53-9159-2A66F911A8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over Slide 2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IFAC_symbol_blu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368300" y="804863"/>
            <a:ext cx="83804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900752" y="1759472"/>
            <a:ext cx="7328848" cy="72237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360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429768" y="2975624"/>
            <a:ext cx="8247888" cy="694944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3575304" y="4343672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3575304" y="4952088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21"/>
          </p:nvPr>
        </p:nvSpPr>
        <p:spPr>
          <a:xfrm>
            <a:off x="3575303" y="5560096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6E06B-0FFF-4250-AEDD-C40D75672660}" type="datetime1">
              <a:rPr lang="en-US"/>
              <a:pPr>
                <a:defRPr/>
              </a:pPr>
              <a:t>6/20/2010</a:t>
            </a:fld>
            <a:endParaRPr lang="en-GB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EEEAE-5E75-4386-A19F-64FD66EA2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IFAC_symbol_blue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1023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102350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1023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9F91B-BC70-430F-B66F-AB7487A6F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itle Placeholder 15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16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  <p:sldLayoutId id="2147483651" r:id="rId3"/>
    <p:sldLayoutId id="2147483654" r:id="rId4"/>
    <p:sldLayoutId id="2147483655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9pPr>
    </p:titleStyle>
    <p:bodyStyle>
      <a:lvl1pPr marL="176213" indent="-176213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31775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023938" indent="-109538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311275" indent="-111125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–"/>
        <a:defRPr sz="1400">
          <a:solidFill>
            <a:schemeClr val="tx1"/>
          </a:solidFill>
          <a:latin typeface="+mn-lt"/>
          <a:cs typeface="+mn-cs"/>
        </a:defRPr>
      </a:lvl4pPr>
      <a:lvl5pPr marL="1597025" indent="-109538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20542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5114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9686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4258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00113" y="1758950"/>
            <a:ext cx="7329487" cy="7223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3200" smtClean="0"/>
              <a:t>International Ethics Standards Board for Accountants</a:t>
            </a:r>
          </a:p>
        </p:txBody>
      </p:sp>
      <p:sp>
        <p:nvSpPr>
          <p:cNvPr id="921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30213" y="2974975"/>
            <a:ext cx="8247062" cy="6953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mtClean="0"/>
              <a:t>Definition of Professional Accountant</a:t>
            </a:r>
          </a:p>
        </p:txBody>
      </p:sp>
      <p:sp>
        <p:nvSpPr>
          <p:cNvPr id="9219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575050" y="4343400"/>
            <a:ext cx="4938713" cy="549275"/>
          </a:xfrm>
        </p:spPr>
        <p:txBody>
          <a:bodyPr/>
          <a:lstStyle/>
          <a:p>
            <a:r>
              <a:rPr lang="en-US" smtClean="0"/>
              <a:t>Bob Rutherford</a:t>
            </a:r>
          </a:p>
        </p:txBody>
      </p:sp>
      <p:sp>
        <p:nvSpPr>
          <p:cNvPr id="9220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3575050" y="4951413"/>
            <a:ext cx="4938713" cy="549275"/>
          </a:xfrm>
        </p:spPr>
        <p:txBody>
          <a:bodyPr/>
          <a:lstStyle/>
          <a:p>
            <a:r>
              <a:rPr lang="en-US" smtClean="0"/>
              <a:t>Paris June 2010</a:t>
            </a:r>
          </a:p>
        </p:txBody>
      </p:sp>
      <p:sp>
        <p:nvSpPr>
          <p:cNvPr id="9221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3575050" y="5559425"/>
            <a:ext cx="4938713" cy="549275"/>
          </a:xfrm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1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Engaged in an occupation (cont’d):</a:t>
            </a:r>
          </a:p>
          <a:p>
            <a:pPr marL="742950" lvl="1" indent="-285750">
              <a:spcBef>
                <a:spcPct val="1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Requiring specialized knowledge in a widely-recognized body of learning</a:t>
            </a:r>
          </a:p>
          <a:p>
            <a:pPr marL="1143000" lvl="2" indent="-228600">
              <a:spcBef>
                <a:spcPct val="10000"/>
              </a:spcBef>
              <a:buClr>
                <a:srgbClr val="FFCC00"/>
              </a:buClr>
            </a:pPr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Obtained through formal education programs and practical experience requirements</a:t>
            </a:r>
          </a:p>
          <a:p>
            <a:pPr marL="1143000" lvl="2" indent="-228600">
              <a:spcBef>
                <a:spcPct val="10000"/>
              </a:spcBef>
              <a:buClr>
                <a:srgbClr val="FFCC00"/>
              </a:buClr>
            </a:pPr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Demonstrated level of competence by assessment</a:t>
            </a:r>
          </a:p>
          <a:p>
            <a:pPr marL="1143000" lvl="2" indent="-228600">
              <a:spcBef>
                <a:spcPct val="10000"/>
              </a:spcBef>
              <a:buClr>
                <a:srgbClr val="FFCC00"/>
              </a:buClr>
            </a:pPr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Uses professional judgment based on principles and operates with a degree of autonomy</a:t>
            </a:r>
          </a:p>
          <a:p>
            <a:pPr marL="1143000" lvl="2" indent="-228600">
              <a:spcBef>
                <a:spcPct val="10000"/>
              </a:spcBef>
              <a:buClr>
                <a:srgbClr val="FFCC00"/>
              </a:buClr>
            </a:pPr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Kept current through continuing education/continuing professional development </a:t>
            </a:r>
          </a:p>
        </p:txBody>
      </p:sp>
      <p:sp>
        <p:nvSpPr>
          <p:cNvPr id="2662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Elements of Definition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1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professional accountant may also hold a certification or license, or may have some widely recognized authorization or qualification to deliver specified accountancy services</a:t>
            </a:r>
          </a:p>
        </p:txBody>
      </p:sp>
      <p:sp>
        <p:nvSpPr>
          <p:cNvPr id="28675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Elements of Definition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1"/>
          <p:cNvSpPr txBox="1">
            <a:spLocks noChangeArrowheads="1"/>
          </p:cNvSpPr>
          <p:nvPr/>
        </p:nvSpPr>
        <p:spPr bwMode="auto">
          <a:xfrm>
            <a:off x="1541463" y="2755900"/>
            <a:ext cx="60737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Any other 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it-IT" smtClean="0"/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endParaRPr lang="it-IT" smtClean="0"/>
          </a:p>
          <a:p>
            <a:r>
              <a:rPr lang="it-IT" smtClean="0"/>
              <a:t>IFAC Task Force formed, one conference call held to date</a:t>
            </a:r>
          </a:p>
          <a:p>
            <a:r>
              <a:rPr lang="it-IT" smtClean="0"/>
              <a:t>Aim to have revised definition for consideration in second half of 2010</a:t>
            </a:r>
          </a:p>
        </p:txBody>
      </p:sp>
      <p:sp>
        <p:nvSpPr>
          <p:cNvPr id="11267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9620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it-IT" smtClean="0"/>
              <a:t>Definition Professional Accountant </a:t>
            </a:r>
          </a:p>
          <a:p>
            <a:pPr>
              <a:spcBef>
                <a:spcPct val="0"/>
              </a:spcBef>
            </a:pPr>
            <a:r>
              <a:rPr lang="it-IT" smtClean="0"/>
              <a:t>Project Status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mtClean="0"/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r>
              <a:rPr lang="en-US" smtClean="0"/>
              <a:t>Public Interest Activity Committees – IAASB, IESBA, IAESB</a:t>
            </a:r>
          </a:p>
          <a:p>
            <a:r>
              <a:rPr lang="en-US" smtClean="0"/>
              <a:t>Compliance Advisory Panel</a:t>
            </a:r>
          </a:p>
          <a:p>
            <a:r>
              <a:rPr lang="en-US" smtClean="0"/>
              <a:t>Small and Medium Practices Committee</a:t>
            </a:r>
          </a:p>
          <a:p>
            <a:r>
              <a:rPr lang="en-US" smtClean="0"/>
              <a:t>Developing Nations Committee</a:t>
            </a:r>
          </a:p>
          <a:p>
            <a:r>
              <a:rPr lang="en-US" smtClean="0"/>
              <a:t>Professional Accountants in Business Committee</a:t>
            </a:r>
          </a:p>
        </p:txBody>
      </p:sp>
      <p:sp>
        <p:nvSpPr>
          <p:cNvPr id="12291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IFAC Task Force Composition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742950" lvl="1" indent="-285750">
              <a:spcBef>
                <a:spcPct val="40000"/>
              </a:spcBef>
              <a:buClr>
                <a:srgbClr val="FFCC00"/>
              </a:buClr>
              <a:buFontTx/>
              <a:buNone/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  <a:buFontTx/>
              <a:buNone/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“An individual who is a member of an IFAC member body”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Use of definition: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IESBA – defined term, which is further sub-divided into “professional accountant in public practice” (Part B) and “professional accountant in business” (Part C)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IAASB Glossary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IAESB - Framework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endParaRPr lang="en-US" sz="28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endParaRPr lang="en-US" sz="28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Existing Definition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1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Does not convey understanding of roles and functions of a professional accountant</a:t>
            </a:r>
          </a:p>
          <a:p>
            <a:pPr marL="341313" indent="-341313">
              <a:spcBef>
                <a:spcPct val="1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Professional accountants are not necessarily members of IFAC member bodies</a:t>
            </a:r>
          </a:p>
          <a:p>
            <a:pPr marL="742950" lvl="1" indent="-285750">
              <a:spcBef>
                <a:spcPct val="1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Does not recognize that professional standards are adopted and enforced at the national/regional level</a:t>
            </a:r>
          </a:p>
          <a:p>
            <a:pPr marL="742950" lvl="1" indent="-285750">
              <a:spcBef>
                <a:spcPct val="1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Definition could be seen as limiting applicability of international standards (including the Code)</a:t>
            </a:r>
          </a:p>
          <a:p>
            <a:pPr marL="341313" indent="-341313">
              <a:spcBef>
                <a:spcPct val="1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Definition is circular and confusing</a:t>
            </a:r>
          </a:p>
        </p:txBody>
      </p:sp>
      <p:sp>
        <p:nvSpPr>
          <p:cNvPr id="1638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Concerns with Existing Definition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1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Whether definition should be broadly defined or should be limited to members of IFAC member bodies</a:t>
            </a:r>
          </a:p>
          <a:p>
            <a:pPr marL="341313" indent="-341313">
              <a:spcBef>
                <a:spcPct val="1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Whether two separate definition should be developed for professional accountant and accounting technician</a:t>
            </a:r>
          </a:p>
          <a:p>
            <a:pPr marL="341313" indent="-341313">
              <a:spcBef>
                <a:spcPct val="1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elements should be included in a revised definition of professional accountant</a:t>
            </a:r>
          </a:p>
        </p:txBody>
      </p:sp>
      <p:sp>
        <p:nvSpPr>
          <p:cNvPr id="18435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Questions Considered by TF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1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Majority of requirements directed to professional accountant – if any change to definition IESBA will need to consider implications</a:t>
            </a:r>
          </a:p>
          <a:p>
            <a:pPr marL="742950" lvl="1" indent="-285750">
              <a:spcBef>
                <a:spcPct val="10000"/>
              </a:spcBef>
              <a:buClr>
                <a:srgbClr val="FFCC00"/>
              </a:buClr>
            </a:pPr>
            <a:r>
              <a:rPr lang="en-US" sz="28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Expansion of definition</a:t>
            </a: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IESBA will need to determine whether appropriate for all requirements. Exposure of Code needed</a:t>
            </a:r>
          </a:p>
          <a:p>
            <a:pPr marL="742950" lvl="1" indent="-285750">
              <a:spcBef>
                <a:spcPct val="10000"/>
              </a:spcBef>
              <a:buClr>
                <a:srgbClr val="FFCC00"/>
              </a:buClr>
            </a:pPr>
            <a:r>
              <a:rPr lang="en-US" sz="28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 expansion but use of different term</a:t>
            </a: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may not require exposure</a:t>
            </a:r>
          </a:p>
        </p:txBody>
      </p:sp>
      <p:sp>
        <p:nvSpPr>
          <p:cNvPr id="20483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IESBA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1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Expertise in accounting, auditing, finance or tax which will normally include one or both of:</a:t>
            </a:r>
          </a:p>
          <a:p>
            <a:pPr marL="742950" lvl="1" indent="-285750">
              <a:spcBef>
                <a:spcPct val="1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Measurement, recognition, preparation, validation, summarization, analysis, and disclosure of financial and, where applicable, nonfinancial information; or </a:t>
            </a:r>
          </a:p>
          <a:p>
            <a:pPr marL="742950" lvl="1" indent="-285750">
              <a:spcBef>
                <a:spcPct val="1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Auditing of and provision of assurance and advisory services on financial information and, where applicable, nonfinancial information</a:t>
            </a:r>
          </a:p>
        </p:txBody>
      </p:sp>
      <p:sp>
        <p:nvSpPr>
          <p:cNvPr id="22531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Elements of Definition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1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Engaged in an occupation:</a:t>
            </a:r>
          </a:p>
          <a:p>
            <a:pPr marL="742950" lvl="1" indent="-285750">
              <a:spcBef>
                <a:spcPct val="1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Held to a high ethical standard</a:t>
            </a:r>
          </a:p>
          <a:p>
            <a:pPr marL="1143000" lvl="2" indent="-228600">
              <a:spcBef>
                <a:spcPct val="10000"/>
              </a:spcBef>
              <a:buClr>
                <a:srgbClr val="FFCC00"/>
              </a:buClr>
            </a:pPr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Acts with integrity and in the public interest</a:t>
            </a:r>
          </a:p>
          <a:p>
            <a:pPr marL="1143000" lvl="2" indent="-228600">
              <a:spcBef>
                <a:spcPct val="10000"/>
              </a:spcBef>
              <a:buClr>
                <a:srgbClr val="FFCC00"/>
              </a:buClr>
            </a:pPr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Agrees to rules of conduct and possesses requisite skills, training, and experience to make the judgments necessary in applying those rules of conduct</a:t>
            </a:r>
          </a:p>
          <a:p>
            <a:pPr marL="1143000" lvl="2" indent="-228600">
              <a:spcBef>
                <a:spcPct val="10000"/>
              </a:spcBef>
              <a:buClr>
                <a:srgbClr val="FFCC00"/>
              </a:buClr>
            </a:pPr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Subject to enforcement by membership in a professional organization or through another regulatory mechanism recognized within its jurisdiction as upholding defined high standards of performance</a:t>
            </a:r>
          </a:p>
        </p:txBody>
      </p:sp>
      <p:sp>
        <p:nvSpPr>
          <p:cNvPr id="24579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Elements of Definition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">
      <a:dk1>
        <a:srgbClr val="F2FF47"/>
      </a:dk1>
      <a:lt1>
        <a:srgbClr val="FFFFFF"/>
      </a:lt1>
      <a:dk2>
        <a:srgbClr val="F8F8F8"/>
      </a:dk2>
      <a:lt2>
        <a:srgbClr val="808080"/>
      </a:lt2>
      <a:accent1>
        <a:srgbClr val="0033CC"/>
      </a:accent1>
      <a:accent2>
        <a:srgbClr val="C13535"/>
      </a:accent2>
      <a:accent3>
        <a:srgbClr val="FFFFFF"/>
      </a:accent3>
      <a:accent4>
        <a:srgbClr val="CFDA3B"/>
      </a:accent4>
      <a:accent5>
        <a:srgbClr val="AAADE2"/>
      </a:accent5>
      <a:accent6>
        <a:srgbClr val="AF2F2F"/>
      </a:accent6>
      <a:hlink>
        <a:srgbClr val="C13535"/>
      </a:hlink>
      <a:folHlink>
        <a:srgbClr val="C13535"/>
      </a:folHlink>
    </a:clrScheme>
    <a:fontScheme name="Default Design">
      <a:majorFont>
        <a:latin typeface="Palatino Linotype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7596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637F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A7BC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8EA0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A9A9A9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909090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C2D1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A5B2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Design 15">
    <a:dk1>
      <a:srgbClr val="C2D1FF"/>
    </a:dk1>
    <a:lt1>
      <a:srgbClr val="FFFFFF"/>
    </a:lt1>
    <a:dk2>
      <a:srgbClr val="F8F8F8"/>
    </a:dk2>
    <a:lt2>
      <a:srgbClr val="808080"/>
    </a:lt2>
    <a:accent1>
      <a:srgbClr val="0033CC"/>
    </a:accent1>
    <a:accent2>
      <a:srgbClr val="C13535"/>
    </a:accent2>
    <a:accent3>
      <a:srgbClr val="FFFFFF"/>
    </a:accent3>
    <a:accent4>
      <a:srgbClr val="A5B2DA"/>
    </a:accent4>
    <a:accent5>
      <a:srgbClr val="AAADE2"/>
    </a:accent5>
    <a:accent6>
      <a:srgbClr val="AF2F2F"/>
    </a:accent6>
    <a:hlink>
      <a:srgbClr val="C13535"/>
    </a:hlink>
    <a:folHlink>
      <a:srgbClr val="C13535"/>
    </a:folHlink>
  </a:clrScheme>
</a:themeOverride>
</file>

<file path=ppt/theme/themeOverride2.xml><?xml version="1.0" encoding="utf-8"?>
<a:themeOverride xmlns:a="http://schemas.openxmlformats.org/drawingml/2006/main">
  <a:clrScheme name="Custom Design 15">
    <a:dk1>
      <a:srgbClr val="C2D1FF"/>
    </a:dk1>
    <a:lt1>
      <a:srgbClr val="FFFFFF"/>
    </a:lt1>
    <a:dk2>
      <a:srgbClr val="F8F8F8"/>
    </a:dk2>
    <a:lt2>
      <a:srgbClr val="808080"/>
    </a:lt2>
    <a:accent1>
      <a:srgbClr val="0033CC"/>
    </a:accent1>
    <a:accent2>
      <a:srgbClr val="C13535"/>
    </a:accent2>
    <a:accent3>
      <a:srgbClr val="FFFFFF"/>
    </a:accent3>
    <a:accent4>
      <a:srgbClr val="A5B2DA"/>
    </a:accent4>
    <a:accent5>
      <a:srgbClr val="AAADE2"/>
    </a:accent5>
    <a:accent6>
      <a:srgbClr val="AF2F2F"/>
    </a:accent6>
    <a:hlink>
      <a:srgbClr val="C13535"/>
    </a:hlink>
    <a:folHlink>
      <a:srgbClr val="C1353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2329</TotalTime>
  <Words>474</Words>
  <Application>Microsoft Office PowerPoint</Application>
  <PresentationFormat>On-screen Show (4:3)</PresentationFormat>
  <Paragraphs>66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Palatino Linotype</vt:lpstr>
      <vt:lpstr>Times New Roman</vt:lpstr>
      <vt:lpstr>Slide Master</vt:lpstr>
      <vt:lpstr>Slide Master</vt:lpstr>
      <vt:lpstr>Slide Master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Robin Dennis</dc:creator>
  <cp:lastModifiedBy>Jan Munro</cp:lastModifiedBy>
  <cp:revision>295</cp:revision>
  <dcterms:created xsi:type="dcterms:W3CDTF">2009-05-05T22:30:07Z</dcterms:created>
  <dcterms:modified xsi:type="dcterms:W3CDTF">2010-06-20T13:38:08Z</dcterms:modified>
</cp:coreProperties>
</file>