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2"/>
  </p:notesMasterIdLst>
  <p:sldIdLst>
    <p:sldId id="313" r:id="rId3"/>
    <p:sldId id="343" r:id="rId4"/>
    <p:sldId id="350" r:id="rId5"/>
    <p:sldId id="348" r:id="rId6"/>
    <p:sldId id="349" r:id="rId7"/>
    <p:sldId id="351" r:id="rId8"/>
    <p:sldId id="352" r:id="rId9"/>
    <p:sldId id="353" r:id="rId10"/>
    <p:sldId id="318" r:id="rId11"/>
    <p:sldId id="307" r:id="rId12"/>
    <p:sldId id="336" r:id="rId13"/>
    <p:sldId id="359" r:id="rId14"/>
    <p:sldId id="340" r:id="rId15"/>
    <p:sldId id="355" r:id="rId16"/>
    <p:sldId id="356" r:id="rId17"/>
    <p:sldId id="346" r:id="rId18"/>
    <p:sldId id="358" r:id="rId19"/>
    <p:sldId id="360" r:id="rId20"/>
    <p:sldId id="354" r:id="rId21"/>
  </p:sldIdLst>
  <p:sldSz cx="9144000" cy="6858000" type="screen4x3"/>
  <p:notesSz cx="70770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4B"/>
    <a:srgbClr val="000099"/>
    <a:srgbClr val="FFCC00"/>
    <a:srgbClr val="FFE870"/>
    <a:srgbClr val="FFFF00"/>
    <a:srgbClr val="FFCC66"/>
    <a:srgbClr val="333399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0" autoAdjust="0"/>
    <p:restoredTop sz="99176" autoAdjust="0"/>
  </p:normalViewPr>
  <p:slideViewPr>
    <p:cSldViewPr snapToGrid="0">
      <p:cViewPr>
        <p:scale>
          <a:sx n="70" d="100"/>
          <a:sy n="70" d="100"/>
        </p:scale>
        <p:origin x="-2154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438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703263"/>
            <a:ext cx="4684713" cy="3513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25" y="4449763"/>
            <a:ext cx="566102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9525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438" y="8899525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85A0ED4B-72D8-4EF7-9987-78F3B9C1CD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CFC313-1927-43EF-A6AF-7D0CCF86DD0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E89F8D-D666-4261-A426-10A3FC94F04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0E1B38-915B-4667-9AC7-E466836877E5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333D11-84DF-494A-B8F8-8F8344268957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CEE537-75D7-4CC9-8EBE-054DCE8B2795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05CF99-6D0A-40A1-9317-BB625234E16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30B760-0295-4110-AC1C-BC90319130A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9B15F1-52F9-45BA-BAE8-EDC9A824673D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DAFC33-5B07-4191-90AD-3F334C5999CB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A8A7FE-061B-470C-912B-2BF385B0C7A0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3C4E16-8916-4438-967D-ED163234E2C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7F6C16-8BDE-41CE-9CC5-65EA5ACEF056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C56869-0172-485B-BA2D-E608E8DC84B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8A9134-DDEA-41BF-9491-70E270FAA95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E7277C-E0EA-4F7D-9B5F-DCCC6A53487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2E537F-B42D-4E11-9BD3-014643DED4D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D3B14E-C570-4818-9CC2-382E4571612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AE704D-6824-4C33-8149-57228A289D8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E0C398-2F3E-4BA9-9AA2-BB568AFC4F27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ACAFD-7269-46AE-AE08-3AAB4CA425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722376"/>
            <a:ext cx="7781544" cy="585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8ED94-5D83-4C35-93E9-DFE162E79E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79312-73DA-4D4E-A5C8-578FA829B1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68300" y="804863"/>
            <a:ext cx="838041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Federation of Accountants</a:t>
            </a:r>
          </a:p>
        </p:txBody>
      </p:sp>
      <p:pic>
        <p:nvPicPr>
          <p:cNvPr id="8" name="Picture 9" descr="IFAC_symbol_blu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388823" y="2757256"/>
            <a:ext cx="8373039" cy="1350720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 baseline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15246-1939-4388-84B6-4598BE0412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IFAC_symbol_blu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368300" y="804863"/>
            <a:ext cx="83804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Federation of Accountants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429768" y="2975624"/>
            <a:ext cx="8247888" cy="694944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870B-1492-47B5-9B48-DD42DA82DC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2910"/>
            <a:ext cx="8229600" cy="708001"/>
          </a:xfrm>
          <a:prstGeom prst="rect">
            <a:avLst/>
          </a:prstGeom>
        </p:spPr>
        <p:txBody>
          <a:bodyPr/>
          <a:lstStyle>
            <a:lvl1pPr algn="ctr">
              <a:defRPr sz="4000" i="0">
                <a:solidFill>
                  <a:srgbClr val="000099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598DA-23B2-46F4-8F33-2F5D9128AC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E850D-6DAF-432A-BB63-E33ABEFEB0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IFAC_symbol_blue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102350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D44F5-705A-45EC-B856-7E040BF75D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itle Placeholder 1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16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9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176213" indent="-176213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3177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EE7FCAE-07C6-4122-90B3-D6E4200D7B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3" name="Picture 10" descr="IFAC_symbol_blue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41" r:id="rId2"/>
    <p:sldLayoutId id="2147484142" r:id="rId3"/>
    <p:sldLayoutId id="2147484138" r:id="rId4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32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n-ea"/>
          <a:cs typeface="Times New Roman" pitchFamily="18" charset="0"/>
        </a:defRPr>
      </a:lvl1pPr>
      <a:lvl2pPr marL="682625" indent="-285750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30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6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14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2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Placeholder 2"/>
          <p:cNvSpPr>
            <a:spLocks noGrp="1"/>
          </p:cNvSpPr>
          <p:nvPr>
            <p:ph type="body" sz="quarter" idx="17"/>
          </p:nvPr>
        </p:nvSpPr>
        <p:spPr bwMode="auto">
          <a:xfrm>
            <a:off x="900113" y="1758950"/>
            <a:ext cx="7356475" cy="10112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A&amp;IS/CAP/DNC Report</a:t>
            </a:r>
          </a:p>
        </p:txBody>
      </p:sp>
      <p:sp>
        <p:nvSpPr>
          <p:cNvPr id="7171" name="Text Placeholder 3"/>
          <p:cNvSpPr>
            <a:spLocks noGrp="1"/>
          </p:cNvSpPr>
          <p:nvPr>
            <p:ph type="body" sz="quarter" idx="18"/>
          </p:nvPr>
        </p:nvSpPr>
        <p:spPr bwMode="auto">
          <a:xfrm>
            <a:off x="430213" y="2701925"/>
            <a:ext cx="8247062" cy="1133475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Russell Guthrie</a:t>
            </a:r>
          </a:p>
          <a:p>
            <a:pPr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Executive Director, Quality and Member Relations</a:t>
            </a:r>
          </a:p>
        </p:txBody>
      </p:sp>
      <p:sp>
        <p:nvSpPr>
          <p:cNvPr id="7172" name="Text Placeholder 4"/>
          <p:cNvSpPr>
            <a:spLocks noGrp="1"/>
          </p:cNvSpPr>
          <p:nvPr>
            <p:ph type="body" sz="quarter" idx="19"/>
          </p:nvPr>
        </p:nvSpPr>
        <p:spPr bwMode="auto">
          <a:xfrm>
            <a:off x="3575050" y="4343400"/>
            <a:ext cx="4938713" cy="5492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Times New Roman" pitchFamily="-65" charset="0"/>
                <a:cs typeface="Times New Roman" pitchFamily="-65" charset="0"/>
              </a:rPr>
              <a:t>IESBA Meeting</a:t>
            </a:r>
          </a:p>
        </p:txBody>
      </p:sp>
      <p:sp>
        <p:nvSpPr>
          <p:cNvPr id="7173" name="Text Placeholder 5"/>
          <p:cNvSpPr>
            <a:spLocks noGrp="1"/>
          </p:cNvSpPr>
          <p:nvPr>
            <p:ph type="body" sz="quarter" idx="20"/>
          </p:nvPr>
        </p:nvSpPr>
        <p:spPr bwMode="auto">
          <a:xfrm>
            <a:off x="3575050" y="4951413"/>
            <a:ext cx="4938713" cy="5492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Times New Roman" pitchFamily="-65" charset="0"/>
                <a:cs typeface="Times New Roman" pitchFamily="-65" charset="0"/>
              </a:rPr>
              <a:t>New York City, New York</a:t>
            </a:r>
          </a:p>
        </p:txBody>
      </p:sp>
      <p:sp>
        <p:nvSpPr>
          <p:cNvPr id="7174" name="Text Placeholder 6"/>
          <p:cNvSpPr>
            <a:spLocks noGrp="1"/>
          </p:cNvSpPr>
          <p:nvPr>
            <p:ph type="body" sz="quarter" idx="21"/>
          </p:nvPr>
        </p:nvSpPr>
        <p:spPr bwMode="auto">
          <a:xfrm>
            <a:off x="3575050" y="5559425"/>
            <a:ext cx="4938713" cy="5492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Times New Roman" pitchFamily="-65" charset="0"/>
                <a:cs typeface="Times New Roman" pitchFamily="-65" charset="0"/>
              </a:rPr>
              <a:t>February 17,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-65" charset="0"/>
                <a:cs typeface="Times New Roman" pitchFamily="-65" charset="0"/>
              </a:rPr>
              <a:t>Member Body Compliance Program</a:t>
            </a:r>
            <a:endParaRPr lang="en-US" smtClean="0">
              <a:solidFill>
                <a:schemeClr val="bg1"/>
              </a:solidFill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58813" y="1433513"/>
            <a:ext cx="7935912" cy="4948237"/>
          </a:xfrm>
        </p:spPr>
        <p:txBody>
          <a:bodyPr>
            <a:noAutofit/>
          </a:bodyPr>
          <a:lstStyle/>
          <a:p>
            <a:pPr eaLnBrk="1" hangingPunct="1">
              <a:spcBef>
                <a:spcPts val="600"/>
              </a:spcBef>
              <a:buClr>
                <a:srgbClr val="FFE870"/>
              </a:buClr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Soft updates</a:t>
            </a:r>
          </a:p>
          <a:p>
            <a:pPr marL="736600" lvl="1" indent="-341313" eaLnBrk="1" hangingPunct="1">
              <a:spcBef>
                <a:spcPts val="600"/>
              </a:spcBef>
              <a:buClr>
                <a:srgbClr val="FFE870"/>
              </a:buClr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Completed after six months</a:t>
            </a:r>
          </a:p>
          <a:p>
            <a:pPr marL="736600" lvl="1" indent="-341313" eaLnBrk="1" hangingPunct="1">
              <a:spcBef>
                <a:spcPts val="6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Based on interviews with key individuals</a:t>
            </a:r>
          </a:p>
          <a:p>
            <a:pPr marL="1077913" lvl="2" indent="-341313" eaLnBrk="1" hangingPunct="1">
              <a:spcBef>
                <a:spcPts val="600"/>
              </a:spcBef>
              <a:buClr>
                <a:srgbClr val="FFEA4B"/>
              </a:buClr>
              <a:buFont typeface="Wingdings" pitchFamily="2" charset="2"/>
              <a:buChar char="ü"/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Obtain understanding of current progress </a:t>
            </a:r>
          </a:p>
          <a:p>
            <a:pPr marL="1077913" lvl="2" indent="-341313" eaLnBrk="1" hangingPunct="1">
              <a:spcBef>
                <a:spcPts val="600"/>
              </a:spcBef>
              <a:buClr>
                <a:srgbClr val="FFEA4B"/>
              </a:buClr>
              <a:buFont typeface="Wingdings" pitchFamily="2" charset="2"/>
              <a:buChar char="ü"/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Encourage continuing communication </a:t>
            </a:r>
          </a:p>
          <a:p>
            <a:pPr marL="1077913" lvl="2" indent="-341313" eaLnBrk="1" hangingPunct="1">
              <a:spcBef>
                <a:spcPts val="600"/>
              </a:spcBef>
              <a:buClr>
                <a:srgbClr val="FFEA4B"/>
              </a:buClr>
              <a:buFont typeface="Wingdings" pitchFamily="2" charset="2"/>
              <a:buChar char="ü"/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Offer to be of further assistance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Memorandum prepared for archives and CAP review</a:t>
            </a:r>
          </a:p>
        </p:txBody>
      </p:sp>
      <p:sp>
        <p:nvSpPr>
          <p:cNvPr id="1638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Monitoring of Published Action Plans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-65" charset="0"/>
                <a:cs typeface="Times New Roman" pitchFamily="-65" charset="0"/>
              </a:rPr>
              <a:t>Member Body Compliance Program</a:t>
            </a:r>
            <a:endParaRPr lang="en-US" smtClean="0">
              <a:solidFill>
                <a:schemeClr val="bg1"/>
              </a:solidFill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58813" y="1392238"/>
            <a:ext cx="7935912" cy="4989512"/>
          </a:xfrm>
        </p:spPr>
        <p:txBody>
          <a:bodyPr>
            <a:noAutofit/>
          </a:bodyPr>
          <a:lstStyle/>
          <a:p>
            <a:pPr lvl="1">
              <a:spcBef>
                <a:spcPts val="6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20 completed as of February 1, 2010</a:t>
            </a:r>
            <a:endParaRPr lang="en-US" sz="2800" dirty="0" smtClean="0"/>
          </a:p>
          <a:p>
            <a:pPr marL="1077913" lvl="2" indent="-341313" eaLnBrk="1" hangingPunct="1">
              <a:spcBef>
                <a:spcPts val="600"/>
              </a:spcBef>
              <a:buClr>
                <a:srgbClr val="FFEA4B"/>
              </a:buClr>
              <a:buFont typeface="Wingdings" pitchFamily="2" charset="2"/>
              <a:buChar char="ü"/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Overall member bodies generally remain on track</a:t>
            </a:r>
          </a:p>
          <a:p>
            <a:pPr marL="1077913" lvl="2" indent="-341313" eaLnBrk="1" hangingPunct="1">
              <a:spcBef>
                <a:spcPts val="600"/>
              </a:spcBef>
              <a:buClr>
                <a:srgbClr val="FFEA4B"/>
              </a:buClr>
              <a:buFont typeface="Wingdings" pitchFamily="2" charset="2"/>
              <a:buChar char="ü"/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Some delay caused by changes in regulatory environment or change in priorities</a:t>
            </a:r>
          </a:p>
          <a:p>
            <a:pPr marL="1077913" lvl="2" indent="-341313" eaLnBrk="1" hangingPunct="1">
              <a:spcBef>
                <a:spcPts val="600"/>
              </a:spcBef>
              <a:buClr>
                <a:srgbClr val="FFEA4B"/>
              </a:buClr>
              <a:buFont typeface="Wingdings" pitchFamily="2" charset="2"/>
              <a:buChar char="ü"/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-65" charset="0"/>
                <a:cs typeface="Times New Roman" pitchFamily="-65" charset="0"/>
              </a:rPr>
              <a:t>Also noted a number of positive developments</a:t>
            </a:r>
          </a:p>
          <a:p>
            <a:pPr>
              <a:spcBef>
                <a:spcPts val="600"/>
              </a:spcBef>
              <a:buSzPts val="2800"/>
              <a:buFont typeface="Times New Roman"/>
              <a:buChar char="•"/>
              <a:defRPr/>
            </a:pPr>
            <a:r>
              <a:rPr lang="en-US" sz="2800" dirty="0" smtClean="0">
                <a:solidFill>
                  <a:srgbClr val="F8F8F8"/>
                </a:solidFill>
                <a:latin typeface="Times New Roman"/>
              </a:rPr>
              <a:t>Annual progress reports</a:t>
            </a:r>
          </a:p>
          <a:p>
            <a:pPr lvl="1">
              <a:spcBef>
                <a:spcPts val="600"/>
              </a:spcBef>
              <a:buSzPts val="2300"/>
              <a:buFont typeface="Times New Roman"/>
              <a:buChar char="–"/>
              <a:defRPr/>
            </a:pPr>
            <a:r>
              <a:rPr lang="en-US" sz="2800" dirty="0" smtClean="0">
                <a:solidFill>
                  <a:srgbClr val="FFFFFF"/>
                </a:solidFill>
                <a:latin typeface="Times New Roman"/>
              </a:rPr>
              <a:t>Include submission of updated Action Plans</a:t>
            </a:r>
          </a:p>
          <a:p>
            <a:pPr lvl="1">
              <a:spcBef>
                <a:spcPts val="600"/>
              </a:spcBef>
              <a:buSzPts val="2300"/>
              <a:buFont typeface="Times New Roman"/>
              <a:buChar char="–"/>
              <a:defRPr/>
            </a:pPr>
            <a:r>
              <a:rPr lang="en-US" sz="2800" dirty="0" smtClean="0">
                <a:solidFill>
                  <a:srgbClr val="FFFFFF"/>
                </a:solidFill>
                <a:latin typeface="Times New Roman"/>
              </a:rPr>
              <a:t>10 completed or actively in progress</a:t>
            </a:r>
            <a:endParaRPr lang="en-US" sz="2800" dirty="0" smtClean="0">
              <a:solidFill>
                <a:schemeClr val="tx2"/>
              </a:solidFill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17412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Monitoring of Published Action Plans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smtClean="0">
                <a:latin typeface="Times New Roman" pitchFamily="-65" charset="0"/>
                <a:cs typeface="Times New Roman" pitchFamily="-65" charset="0"/>
              </a:rPr>
              <a:t>Member Body Compliance Program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58813" y="1787525"/>
            <a:ext cx="7915275" cy="459422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600" smtClean="0">
                <a:latin typeface="Times New Roman" pitchFamily="-65" charset="0"/>
                <a:cs typeface="Times New Roman" pitchFamily="-65" charset="0"/>
              </a:rPr>
              <a:t>Meaningful execution of Action Plan depends on:</a:t>
            </a:r>
          </a:p>
          <a:p>
            <a:pPr lvl="1">
              <a:spcBef>
                <a:spcPts val="1200"/>
              </a:spcBef>
            </a:pPr>
            <a:r>
              <a:rPr lang="en-US" sz="2600" smtClean="0">
                <a:latin typeface="Times New Roman" pitchFamily="-65" charset="0"/>
                <a:cs typeface="Times New Roman" pitchFamily="-65" charset="0"/>
              </a:rPr>
              <a:t>Ability of developing bodies to clearly communicate their challenges, required actions, and need for resources</a:t>
            </a:r>
          </a:p>
          <a:p>
            <a:pPr lvl="1">
              <a:spcBef>
                <a:spcPts val="1200"/>
              </a:spcBef>
            </a:pPr>
            <a:r>
              <a:rPr lang="en-US" sz="2600" smtClean="0">
                <a:latin typeface="Times New Roman" pitchFamily="-65" charset="0"/>
                <a:cs typeface="Times New Roman" pitchFamily="-65" charset="0"/>
              </a:rPr>
              <a:t>Willingness of national government and donor agencies to provide support and financial resources</a:t>
            </a:r>
          </a:p>
          <a:p>
            <a:pPr lvl="1">
              <a:spcBef>
                <a:spcPts val="1200"/>
              </a:spcBef>
            </a:pPr>
            <a:r>
              <a:rPr lang="en-US" sz="2600" smtClean="0">
                <a:latin typeface="Times New Roman" pitchFamily="-65" charset="0"/>
                <a:cs typeface="Times New Roman" pitchFamily="-65" charset="0"/>
              </a:rPr>
              <a:t>Development of useful implementation tools by the DNC and standard setters</a:t>
            </a:r>
          </a:p>
          <a:p>
            <a:pPr lvl="1">
              <a:spcBef>
                <a:spcPts val="1200"/>
              </a:spcBef>
            </a:pPr>
            <a:r>
              <a:rPr lang="en-US" sz="2600" smtClean="0">
                <a:latin typeface="Times New Roman" pitchFamily="-65" charset="0"/>
                <a:cs typeface="Times New Roman" pitchFamily="-65" charset="0"/>
              </a:rPr>
              <a:t>Support of regional organizations and developed bodies serving as mentors/partners</a:t>
            </a:r>
          </a:p>
          <a:p>
            <a:pPr lvl="1"/>
            <a:endParaRPr lang="en-US" sz="2500" smtClean="0">
              <a:latin typeface="Times New Roman" pitchFamily="-65" charset="0"/>
              <a:cs typeface="Times New Roman" pitchFamily="-65" charset="0"/>
            </a:endParaRPr>
          </a:p>
          <a:p>
            <a:pPr lvl="1"/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18436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365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Need for Financial and Technical Resources to Achieve Desired Actions</a:t>
            </a:r>
          </a:p>
          <a:p>
            <a:pPr>
              <a:spcBef>
                <a:spcPct val="0"/>
              </a:spcBef>
            </a:pPr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smtClean="0">
                <a:latin typeface="Times New Roman" pitchFamily="-65" charset="0"/>
                <a:cs typeface="Times New Roman" pitchFamily="-65" charset="0"/>
              </a:rPr>
              <a:t>Member Body Compliance Program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Clarification and increased consistency including</a:t>
            </a:r>
          </a:p>
          <a:p>
            <a:pPr lvl="1">
              <a:spcBef>
                <a:spcPts val="1800"/>
              </a:spcBef>
            </a:pPr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“No less stringent standards” SMO 4 (Ethics)</a:t>
            </a:r>
          </a:p>
          <a:p>
            <a:pPr lvl="1">
              <a:spcBef>
                <a:spcPts val="1800"/>
              </a:spcBef>
            </a:pPr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Statement of applicability in SMO 7 (IFRS+IFRS-SMEs)</a:t>
            </a:r>
          </a:p>
          <a:p>
            <a:pPr>
              <a:spcBef>
                <a:spcPts val="1800"/>
              </a:spcBef>
            </a:pPr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Member body governance practices</a:t>
            </a:r>
          </a:p>
          <a:p>
            <a:pPr>
              <a:spcBef>
                <a:spcPts val="1800"/>
              </a:spcBef>
            </a:pPr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Corporate governance (OECD principles)?</a:t>
            </a:r>
          </a:p>
          <a:p>
            <a:pPr>
              <a:spcBef>
                <a:spcPts val="1800"/>
              </a:spcBef>
            </a:pPr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Review of QA and I&amp;D</a:t>
            </a:r>
          </a:p>
          <a:p>
            <a:pPr lvl="1">
              <a:spcBef>
                <a:spcPts val="1800"/>
              </a:spcBef>
            </a:pPr>
            <a:r>
              <a:rPr lang="en-US" sz="2600" smtClean="0">
                <a:latin typeface="Times New Roman" pitchFamily="-65" charset="0"/>
                <a:cs typeface="Times New Roman" pitchFamily="-65" charset="0"/>
              </a:rPr>
              <a:t>Public oversight for auditors of PIEs?</a:t>
            </a:r>
          </a:p>
          <a:p>
            <a:pPr>
              <a:spcBef>
                <a:spcPts val="1800"/>
              </a:spcBef>
            </a:pPr>
            <a:endParaRPr lang="en-US" sz="280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19460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Program to Review the SMOs (2010-2012)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Developing Nations Committee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Tools and Guidance</a:t>
            </a:r>
          </a:p>
          <a:p>
            <a:pPr lvl="1"/>
            <a:r>
              <a:rPr lang="en-US" sz="2200" i="1" smtClean="0">
                <a:latin typeface="Times New Roman" pitchFamily="-65" charset="0"/>
                <a:cs typeface="Times New Roman" pitchFamily="-65" charset="0"/>
              </a:rPr>
              <a:t>Establishing and Strengthening Professional Accountancy Organizations</a:t>
            </a:r>
          </a:p>
          <a:p>
            <a:pPr lvl="1"/>
            <a:r>
              <a:rPr lang="en-US" sz="2200" i="1" smtClean="0">
                <a:latin typeface="Times New Roman" pitchFamily="-65" charset="0"/>
                <a:cs typeface="Times New Roman" pitchFamily="-65" charset="0"/>
              </a:rPr>
              <a:t>Technicians Guidelines</a:t>
            </a:r>
          </a:p>
          <a:p>
            <a:pPr lvl="1"/>
            <a:r>
              <a:rPr lang="en-US" sz="2200" i="1" smtClean="0">
                <a:latin typeface="Times New Roman" pitchFamily="-65" charset="0"/>
                <a:cs typeface="Times New Roman" pitchFamily="-65" charset="0"/>
              </a:rPr>
              <a:t>Mentoring Guidelines</a:t>
            </a:r>
          </a:p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Advocacy and Liaison with Donor Community</a:t>
            </a:r>
          </a:p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Capacity building to support Public and Private sector Financial Management</a:t>
            </a:r>
          </a:p>
        </p:txBody>
      </p:sp>
      <p:sp>
        <p:nvSpPr>
          <p:cNvPr id="2048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Key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Developing Nations Committee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Mentoring/Twinning by Developed Bodies</a:t>
            </a:r>
          </a:p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Outreach</a:t>
            </a:r>
          </a:p>
          <a:p>
            <a:pPr lvl="1"/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Professional Accountancy Organizations</a:t>
            </a:r>
          </a:p>
          <a:p>
            <a:pPr lvl="1"/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Governments</a:t>
            </a:r>
          </a:p>
          <a:p>
            <a:pPr lvl="1"/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Firms</a:t>
            </a:r>
          </a:p>
        </p:txBody>
      </p:sp>
      <p:sp>
        <p:nvSpPr>
          <p:cNvPr id="2150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Key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itchFamily="-65" charset="0"/>
                <a:cs typeface="Times New Roman" pitchFamily="-65" charset="0"/>
              </a:rPr>
              <a:t>Compliance Program</a:t>
            </a:r>
          </a:p>
          <a:p>
            <a:pPr lvl="1">
              <a:spcBef>
                <a:spcPts val="1800"/>
              </a:spcBef>
            </a:pPr>
            <a:r>
              <a:rPr lang="en-US" sz="2600" dirty="0" smtClean="0">
                <a:latin typeface="Times New Roman" pitchFamily="-65" charset="0"/>
                <a:cs typeface="Times New Roman" pitchFamily="-65" charset="0"/>
              </a:rPr>
              <a:t>Limited to self assessment and limited external validation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itchFamily="-65" charset="0"/>
                <a:cs typeface="Times New Roman" pitchFamily="-65" charset="0"/>
              </a:rPr>
              <a:t>Adoption challenges</a:t>
            </a:r>
          </a:p>
          <a:p>
            <a:pPr lvl="1">
              <a:spcBef>
                <a:spcPts val="1800"/>
              </a:spcBef>
            </a:pPr>
            <a:r>
              <a:rPr lang="en-US" sz="2600" dirty="0" smtClean="0">
                <a:latin typeface="Times New Roman" pitchFamily="-65" charset="0"/>
                <a:cs typeface="Times New Roman" pitchFamily="-65" charset="0"/>
              </a:rPr>
              <a:t>Principles and rules at a national level often embedded in legislation, regulation and member body governance documents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itchFamily="-65" charset="0"/>
                <a:cs typeface="Times New Roman" pitchFamily="-65" charset="0"/>
              </a:rPr>
              <a:t>Implementation challenges	</a:t>
            </a:r>
          </a:p>
          <a:p>
            <a:pPr lvl="1">
              <a:spcBef>
                <a:spcPts val="1800"/>
              </a:spcBef>
            </a:pPr>
            <a:r>
              <a:rPr lang="en-US" sz="2600" dirty="0" smtClean="0">
                <a:latin typeface="Times New Roman" pitchFamily="-65" charset="0"/>
                <a:cs typeface="Times New Roman" pitchFamily="-65" charset="0"/>
              </a:rPr>
              <a:t>Overcoming cultural barriers</a:t>
            </a:r>
          </a:p>
        </p:txBody>
      </p:sp>
      <p:sp>
        <p:nvSpPr>
          <p:cNvPr id="2253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Code of Ethics – Specific Matters</a:t>
            </a:r>
          </a:p>
          <a:p>
            <a:pPr>
              <a:spcBef>
                <a:spcPct val="0"/>
              </a:spcBef>
            </a:pPr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ts val="1800"/>
              </a:spcBef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Definition of “Professional Accountant”</a:t>
            </a:r>
          </a:p>
          <a:p>
            <a:pPr>
              <a:spcBef>
                <a:spcPts val="1800"/>
              </a:spcBef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SMO 4 Revision – other considerations</a:t>
            </a:r>
          </a:p>
          <a:p>
            <a:pPr lvl="1">
              <a:spcBef>
                <a:spcPts val="1800"/>
              </a:spcBef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Consistency – convergence, translation, etc.</a:t>
            </a:r>
          </a:p>
          <a:p>
            <a:pPr lvl="1">
              <a:spcBef>
                <a:spcPts val="1800"/>
              </a:spcBef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IFAC Member Obligations</a:t>
            </a:r>
          </a:p>
          <a:p>
            <a:pPr lvl="2">
              <a:spcBef>
                <a:spcPts val="1800"/>
              </a:spcBef>
              <a:defRPr/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 </a:t>
            </a:r>
            <a:r>
              <a:rPr lang="en-US" sz="2400" dirty="0" err="1" smtClean="0">
                <a:latin typeface="Times New Roman" pitchFamily="-65" charset="0"/>
                <a:cs typeface="Times New Roman" pitchFamily="-65" charset="0"/>
              </a:rPr>
              <a:t>CoE</a:t>
            </a: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 applicable to a wide group of stakeholders</a:t>
            </a:r>
          </a:p>
          <a:p>
            <a:pPr lvl="2">
              <a:spcBef>
                <a:spcPts val="1800"/>
              </a:spcBef>
              <a:defRPr/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 SMO establishes member body obligations</a:t>
            </a:r>
          </a:p>
          <a:p>
            <a:pPr lvl="2">
              <a:spcBef>
                <a:spcPts val="1800"/>
              </a:spcBef>
              <a:defRPr/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 “No less stringent standards”</a:t>
            </a:r>
          </a:p>
          <a:p>
            <a:pPr lvl="2">
              <a:spcBef>
                <a:spcPts val="1800"/>
              </a:spcBef>
              <a:defRPr/>
            </a:pP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 lvl="2">
              <a:spcBef>
                <a:spcPts val="1800"/>
              </a:spcBef>
              <a:defRPr/>
            </a:pP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23556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Code of Ethics – Specific Matters</a:t>
            </a:r>
          </a:p>
          <a:p>
            <a:pPr>
              <a:spcBef>
                <a:spcPct val="0"/>
              </a:spcBef>
            </a:pPr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smtClean="0">
                <a:latin typeface="Times New Roman" pitchFamily="-65" charset="0"/>
                <a:cs typeface="Times New Roman" pitchFamily="-65" charset="0"/>
              </a:rPr>
              <a:t>Adoption and Translation</a:t>
            </a:r>
          </a:p>
        </p:txBody>
      </p:sp>
      <p:sp>
        <p:nvSpPr>
          <p:cNvPr id="24580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Adoption/Translation/Advocacy Activity</a:t>
            </a:r>
          </a:p>
          <a:p>
            <a:pPr>
              <a:spcBef>
                <a:spcPct val="0"/>
              </a:spcBef>
            </a:pPr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00825" y="1383093"/>
            <a:ext cx="3324059" cy="469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Netherlands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Nigeria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Romania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Russia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Scotland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Slovakia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Spain	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South Africa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Swaziland 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Tanzania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Ukraine</a:t>
            </a:r>
          </a:p>
          <a:p>
            <a:pPr marL="341313" indent="-341313" eaLnBrk="0" hangingPunct="0">
              <a:spcBef>
                <a:spcPts val="0"/>
              </a:spcBef>
              <a:spcAft>
                <a:spcPts val="400"/>
              </a:spcAft>
              <a:buClr>
                <a:srgbClr val="FFCC00"/>
              </a:buClr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Zambia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658813" y="880502"/>
            <a:ext cx="2261808" cy="5929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endParaRPr lang="en-US" sz="2400" dirty="0" smtClean="0">
              <a:latin typeface="Times New Roman" pitchFamily="-65" charset="0"/>
              <a:cs typeface="Times New Roman" pitchFamily="-65" charset="0"/>
            </a:endParaRP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Australia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Cambodia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France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Finland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Germany 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Hong Kong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Iceland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Ireland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Kenya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Latvia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Macedonia</a:t>
            </a:r>
          </a:p>
          <a:p>
            <a:pPr marR="0" lvl="0" defTabSz="914400" latinLnBrk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Tx/>
              <a:buFontTx/>
              <a:buChar char="•"/>
              <a:tabLst>
                <a:tab pos="457200" algn="l"/>
                <a:tab pos="4121150" algn="ctr"/>
              </a:tabLst>
            </a:pPr>
            <a:r>
              <a:rPr lang="en-US" sz="2400" dirty="0" smtClean="0">
                <a:latin typeface="Times New Roman" pitchFamily="-65" charset="0"/>
                <a:cs typeface="Times New Roman" pitchFamily="-65" charset="0"/>
              </a:rPr>
              <a:t>Mauritius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4121150" algn="ctr"/>
              </a:tabLst>
            </a:pPr>
            <a:endParaRPr lang="en-US" sz="2400" dirty="0" smtClean="0">
              <a:solidFill>
                <a:srgbClr val="FFFFFF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 txBox="1">
            <a:spLocks noChangeArrowheads="1"/>
          </p:cNvSpPr>
          <p:nvPr/>
        </p:nvSpPr>
        <p:spPr bwMode="auto">
          <a:xfrm>
            <a:off x="1243013" y="3597275"/>
            <a:ext cx="67611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60000"/>
              </a:spcBef>
              <a:buClr>
                <a:srgbClr val="85A3FF"/>
              </a:buClr>
            </a:pPr>
            <a:endParaRPr lang="en-US" sz="1600">
              <a:solidFill>
                <a:schemeClr val="bg1"/>
              </a:solidFill>
            </a:endParaRPr>
          </a:p>
        </p:txBody>
      </p:sp>
      <p:pic>
        <p:nvPicPr>
          <p:cNvPr id="26627" name="Picture 6" descr="logo_145x13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774825"/>
            <a:ext cx="958850" cy="895350"/>
          </a:xfrm>
          <a:prstGeom prst="rect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</p:spPr>
      </p:pic>
      <p:sp>
        <p:nvSpPr>
          <p:cNvPr id="26628" name="Text Placeholder 7"/>
          <p:cNvSpPr txBox="1">
            <a:spLocks/>
          </p:cNvSpPr>
          <p:nvPr/>
        </p:nvSpPr>
        <p:spPr bwMode="auto">
          <a:xfrm>
            <a:off x="3613150" y="1849438"/>
            <a:ext cx="498157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ts val="2400"/>
              </a:lnSpc>
              <a:buClr>
                <a:srgbClr val="FA9938"/>
              </a:buClr>
            </a:pPr>
            <a:r>
              <a:rPr lang="en-US" sz="2400" b="1">
                <a:solidFill>
                  <a:srgbClr val="FFEA4B"/>
                </a:solidFill>
                <a:latin typeface="Times New Roman" pitchFamily="-65" charset="0"/>
                <a:cs typeface="Times New Roman" pitchFamily="-65" charset="0"/>
              </a:rPr>
              <a:t>International Federation</a:t>
            </a:r>
            <a:br>
              <a:rPr lang="en-US" sz="2400" b="1">
                <a:solidFill>
                  <a:srgbClr val="FFEA4B"/>
                </a:solidFill>
                <a:latin typeface="Times New Roman" pitchFamily="-65" charset="0"/>
                <a:cs typeface="Times New Roman" pitchFamily="-65" charset="0"/>
              </a:rPr>
            </a:br>
            <a:r>
              <a:rPr lang="en-US" sz="2400" b="1">
                <a:solidFill>
                  <a:srgbClr val="FFEA4B"/>
                </a:solidFill>
                <a:latin typeface="Times New Roman" pitchFamily="-65" charset="0"/>
                <a:cs typeface="Times New Roman" pitchFamily="-65" charset="0"/>
              </a:rPr>
              <a:t>of Accountants</a:t>
            </a:r>
          </a:p>
        </p:txBody>
      </p:sp>
      <p:sp>
        <p:nvSpPr>
          <p:cNvPr id="26629" name="Text Placeholder 7"/>
          <p:cNvSpPr txBox="1">
            <a:spLocks/>
          </p:cNvSpPr>
          <p:nvPr/>
        </p:nvSpPr>
        <p:spPr bwMode="auto">
          <a:xfrm>
            <a:off x="381000" y="5322888"/>
            <a:ext cx="8377238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ts val="2400"/>
              </a:lnSpc>
              <a:buClr>
                <a:srgbClr val="FA9938"/>
              </a:buClr>
            </a:pPr>
            <a:r>
              <a:rPr lang="en-US" b="1">
                <a:solidFill>
                  <a:srgbClr val="FFFFFF"/>
                </a:solidFill>
                <a:latin typeface="Times New Roman" pitchFamily="-65" charset="0"/>
                <a:cs typeface="Times New Roman" pitchFamily="-65" charset="0"/>
              </a:rPr>
              <a:t>www.ifac.org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914400" y="0"/>
            <a:ext cx="7699375" cy="5572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777875" y="1584325"/>
            <a:ext cx="7789863" cy="419735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800" dirty="0" smtClean="0">
                <a:latin typeface="Times New Roman" pitchFamily="-65" charset="0"/>
                <a:cs typeface="Times New Roman" pitchFamily="-65" charset="0"/>
              </a:rPr>
              <a:t>What we know today</a:t>
            </a:r>
          </a:p>
          <a:p>
            <a:pPr>
              <a:defRPr/>
            </a:pPr>
            <a:r>
              <a:rPr lang="en-US" sz="2800" dirty="0" smtClean="0">
                <a:latin typeface="Times New Roman" pitchFamily="-65" charset="0"/>
                <a:cs typeface="Times New Roman" pitchFamily="-65" charset="0"/>
              </a:rPr>
              <a:t>Adoption and Implementation Support</a:t>
            </a:r>
          </a:p>
          <a:p>
            <a:pPr>
              <a:defRPr/>
            </a:pPr>
            <a:r>
              <a:rPr lang="en-US" sz="2800" dirty="0" smtClean="0">
                <a:latin typeface="Times New Roman" pitchFamily="-65" charset="0"/>
                <a:cs typeface="Times New Roman" pitchFamily="-65" charset="0"/>
              </a:rPr>
              <a:t>Compliance Program</a:t>
            </a:r>
          </a:p>
          <a:p>
            <a:pPr lvl="1">
              <a:defRPr/>
            </a:pPr>
            <a:r>
              <a:rPr lang="en-US" sz="2600" dirty="0" smtClean="0">
                <a:latin typeface="Times New Roman" pitchFamily="-65" charset="0"/>
                <a:cs typeface="Times New Roman" pitchFamily="-65" charset="0"/>
              </a:rPr>
              <a:t>Status</a:t>
            </a:r>
          </a:p>
          <a:p>
            <a:pPr>
              <a:defRPr/>
            </a:pPr>
            <a:r>
              <a:rPr lang="en-US" sz="2600" dirty="0" smtClean="0">
                <a:latin typeface="Times New Roman" pitchFamily="-65" charset="0"/>
                <a:cs typeface="Times New Roman" pitchFamily="-65" charset="0"/>
              </a:rPr>
              <a:t>Developing Nations initiatives </a:t>
            </a:r>
          </a:p>
          <a:p>
            <a:pPr>
              <a:defRPr/>
            </a:pPr>
            <a:r>
              <a:rPr lang="en-US" sz="2800" dirty="0" smtClean="0">
                <a:latin typeface="Times New Roman" pitchFamily="-65" charset="0"/>
                <a:cs typeface="Times New Roman" pitchFamily="-65" charset="0"/>
              </a:rPr>
              <a:t>Specific matters for IESBA consideration</a:t>
            </a:r>
          </a:p>
          <a:p>
            <a:pPr lvl="1">
              <a:defRPr/>
            </a:pPr>
            <a:r>
              <a:rPr lang="en-US" sz="2600" dirty="0" smtClean="0">
                <a:latin typeface="Times New Roman" pitchFamily="-65" charset="0"/>
                <a:cs typeface="Times New Roman" pitchFamily="-65" charset="0"/>
              </a:rPr>
              <a:t>Adoption and Implementation </a:t>
            </a:r>
          </a:p>
          <a:p>
            <a:pPr lvl="1">
              <a:defRPr/>
            </a:pPr>
            <a:r>
              <a:rPr lang="en-US" sz="2600" dirty="0" smtClean="0">
                <a:latin typeface="Times New Roman" pitchFamily="-65" charset="0"/>
                <a:cs typeface="Times New Roman" pitchFamily="-65" charset="0"/>
              </a:rPr>
              <a:t>SMO Revisions</a:t>
            </a: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53375" cy="696912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Topics to be Covered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699375" cy="5572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Developing Nations Committee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58813" y="1408113"/>
            <a:ext cx="7935912" cy="49736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Lack of stakeholder engagement</a:t>
            </a:r>
          </a:p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Outdated legal frameworks</a:t>
            </a:r>
          </a:p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Weak accountancy professional organizations</a:t>
            </a:r>
          </a:p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Widespread non-compliance with standards</a:t>
            </a:r>
          </a:p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Weak monitoring/enforcement mechanisms</a:t>
            </a:r>
          </a:p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Lack of access to (translated) international standards and related implementation guidance </a:t>
            </a:r>
          </a:p>
          <a:p>
            <a:r>
              <a:rPr lang="en-US" sz="2400" smtClean="0">
                <a:latin typeface="Times New Roman" pitchFamily="-65" charset="0"/>
                <a:cs typeface="Times New Roman" pitchFamily="-65" charset="0"/>
              </a:rPr>
              <a:t>Inadequate training and curricula/poor linkage with academia</a:t>
            </a:r>
          </a:p>
        </p:txBody>
      </p:sp>
      <p:sp>
        <p:nvSpPr>
          <p:cNvPr id="2150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Challenges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>
          <a:xfrm>
            <a:off x="1772587" y="1632854"/>
            <a:ext cx="5858299" cy="304698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9600" b="1" kern="0" dirty="0">
                <a:ln w="11430"/>
                <a:gradFill>
                  <a:gsLst>
                    <a:gs pos="0">
                      <a:srgbClr val="C13535">
                        <a:tint val="70000"/>
                        <a:satMod val="245000"/>
                      </a:srgbClr>
                    </a:gs>
                    <a:gs pos="75000">
                      <a:srgbClr val="C13535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13535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Weak Capacity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699375" cy="5572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Adoption and Implementation Support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Adoption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Advocacy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Policy Advice</a:t>
            </a:r>
          </a:p>
        </p:txBody>
      </p:sp>
      <p:sp>
        <p:nvSpPr>
          <p:cNvPr id="12292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IFAC – Beyond Standard Setting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699375" cy="5572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Adoption and Implementation Support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Implementation Support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Availability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Accessibility (Translations)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Application Support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Core Training and Education Materials (currently deferred due to resource constraints)</a:t>
            </a:r>
          </a:p>
        </p:txBody>
      </p:sp>
      <p:sp>
        <p:nvSpPr>
          <p:cNvPr id="1331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IFAC – Beyond Standard Setting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699375" cy="5572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Member Body Compliance Program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lnSpc>
                <a:spcPct val="140000"/>
              </a:lnSpc>
              <a:spcBef>
                <a:spcPts val="6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SMO 1 	Quality Assurance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SMO 2	International Education Standards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SMO 3	International Standards on Auditing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SMO 4	International Code of Ethics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SMO 5 	International Public Sector 				Accounting Standards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SMO 6	Investigation and Discipline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SMO 7	International Financial Reporting 			Standards</a:t>
            </a:r>
          </a:p>
        </p:txBody>
      </p:sp>
      <p:sp>
        <p:nvSpPr>
          <p:cNvPr id="1638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-65" charset="0"/>
                <a:cs typeface="Times New Roman" pitchFamily="-65" charset="0"/>
              </a:rPr>
              <a:t>Statements of Membership Obligations (SMOs)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699375" cy="5572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-65" charset="0"/>
                <a:cs typeface="Times New Roman" pitchFamily="-65" charset="0"/>
              </a:rPr>
              <a:t>Member Body Compliance Program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 1 – Fact-based questionnaire on the regulatory and standard-setting framework in a member’s home country 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 2 – Self-assessment of compliance with specific requirements of the SMOs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 3 – Members and associates develop action plans to address gaps</a:t>
            </a:r>
          </a:p>
        </p:txBody>
      </p:sp>
      <p:sp>
        <p:nvSpPr>
          <p:cNvPr id="17412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Assessing Compliance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457200" y="2513013"/>
            <a:ext cx="8229600" cy="7080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  <p:pic>
        <p:nvPicPr>
          <p:cNvPr id="14339" name="Picture 3" descr="Picture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smtClean="0">
                <a:latin typeface="Times New Roman" pitchFamily="-65" charset="0"/>
                <a:cs typeface="Times New Roman" pitchFamily="-65" charset="0"/>
              </a:rPr>
              <a:t>Member Body Compliance Program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04863" y="2184400"/>
            <a:ext cx="7789862" cy="4197350"/>
          </a:xfrm>
        </p:spPr>
        <p:txBody>
          <a:bodyPr/>
          <a:lstStyle/>
          <a:p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76 –  Published Action Plans</a:t>
            </a:r>
          </a:p>
          <a:p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39 – Drafts received and under review</a:t>
            </a:r>
          </a:p>
          <a:p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40 – In progress but no submitted draft</a:t>
            </a:r>
          </a:p>
          <a:p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3 – Suspensions</a:t>
            </a:r>
          </a:p>
          <a:p>
            <a:r>
              <a:rPr lang="en-US" sz="2800" smtClean="0">
                <a:latin typeface="Times New Roman" pitchFamily="-65" charset="0"/>
                <a:cs typeface="Times New Roman" pitchFamily="-65" charset="0"/>
              </a:rPr>
              <a:t>1 – Expulsion to be considered by Board – Feb </a:t>
            </a:r>
          </a:p>
          <a:p>
            <a:endParaRPr lang="en-US" sz="280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1536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53375" cy="11747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65" charset="0"/>
                <a:cs typeface="Times New Roman" pitchFamily="-65" charset="0"/>
              </a:rPr>
              <a:t>Status of Preparation of Action Plans as of February 1, 2010</a:t>
            </a:r>
          </a:p>
          <a:p>
            <a:pPr>
              <a:spcBef>
                <a:spcPct val="0"/>
              </a:spcBef>
            </a:pPr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">
      <a:dk1>
        <a:srgbClr val="F2FF47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CFDA3B"/>
      </a:accent4>
      <a:accent5>
        <a:srgbClr val="AAADE2"/>
      </a:accent5>
      <a:accent6>
        <a:srgbClr val="AF2F2F"/>
      </a:accent6>
      <a:hlink>
        <a:srgbClr val="C13535"/>
      </a:hlink>
      <a:folHlink>
        <a:srgbClr val="C13535"/>
      </a:folHlink>
    </a:clrScheme>
    <a:fontScheme name="Default Design">
      <a:majorFont>
        <a:latin typeface="Palatino Linotyp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7596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637F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4">
      <a:dk1>
        <a:srgbClr val="A9A9A9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909090"/>
      </a:accent4>
      <a:accent5>
        <a:srgbClr val="AAADE2"/>
      </a:accent5>
      <a:accent6>
        <a:srgbClr val="AF2F2F"/>
      </a:accent6>
      <a:hlink>
        <a:srgbClr val="C13535"/>
      </a:hlink>
      <a:folHlink>
        <a:srgbClr val="C13535"/>
      </a:folHlink>
    </a:clrScheme>
    <a:fontScheme name="Custom Design">
      <a:majorFont>
        <a:latin typeface="Palatino Linotyp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6">
        <a:dk1>
          <a:srgbClr val="F5FF71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D1DA5F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Design 15">
    <a:dk1>
      <a:srgbClr val="C2D1FF"/>
    </a:dk1>
    <a:lt1>
      <a:srgbClr val="FFFFFF"/>
    </a:lt1>
    <a:dk2>
      <a:srgbClr val="F8F8F8"/>
    </a:dk2>
    <a:lt2>
      <a:srgbClr val="808080"/>
    </a:lt2>
    <a:accent1>
      <a:srgbClr val="0033CC"/>
    </a:accent1>
    <a:accent2>
      <a:srgbClr val="C13535"/>
    </a:accent2>
    <a:accent3>
      <a:srgbClr val="FFFFFF"/>
    </a:accent3>
    <a:accent4>
      <a:srgbClr val="A5B2DA"/>
    </a:accent4>
    <a:accent5>
      <a:srgbClr val="AAADE2"/>
    </a:accent5>
    <a:accent6>
      <a:srgbClr val="AF2F2F"/>
    </a:accent6>
    <a:hlink>
      <a:srgbClr val="C13535"/>
    </a:hlink>
    <a:folHlink>
      <a:srgbClr val="C13535"/>
    </a:folHlink>
  </a:clrScheme>
</a:themeOverride>
</file>

<file path=ppt/theme/themeOverride2.xml><?xml version="1.0" encoding="utf-8"?>
<a:themeOverride xmlns:a="http://schemas.openxmlformats.org/drawingml/2006/main">
  <a:clrScheme name="Custom Design 15">
    <a:dk1>
      <a:srgbClr val="C2D1FF"/>
    </a:dk1>
    <a:lt1>
      <a:srgbClr val="FFFFFF"/>
    </a:lt1>
    <a:dk2>
      <a:srgbClr val="F8F8F8"/>
    </a:dk2>
    <a:lt2>
      <a:srgbClr val="808080"/>
    </a:lt2>
    <a:accent1>
      <a:srgbClr val="0033CC"/>
    </a:accent1>
    <a:accent2>
      <a:srgbClr val="C13535"/>
    </a:accent2>
    <a:accent3>
      <a:srgbClr val="FFFFFF"/>
    </a:accent3>
    <a:accent4>
      <a:srgbClr val="A5B2DA"/>
    </a:accent4>
    <a:accent5>
      <a:srgbClr val="AAADE2"/>
    </a:accent5>
    <a:accent6>
      <a:srgbClr val="AF2F2F"/>
    </a:accent6>
    <a:hlink>
      <a:srgbClr val="C13535"/>
    </a:hlink>
    <a:folHlink>
      <a:srgbClr val="C13535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F2FF47"/>
    </a:dk1>
    <a:lt1>
      <a:srgbClr val="FFFFFF"/>
    </a:lt1>
    <a:dk2>
      <a:srgbClr val="F8F8F8"/>
    </a:dk2>
    <a:lt2>
      <a:srgbClr val="808080"/>
    </a:lt2>
    <a:accent1>
      <a:srgbClr val="0033CC"/>
    </a:accent1>
    <a:accent2>
      <a:srgbClr val="C13535"/>
    </a:accent2>
    <a:accent3>
      <a:srgbClr val="FFFFFF"/>
    </a:accent3>
    <a:accent4>
      <a:srgbClr val="CFDA3B"/>
    </a:accent4>
    <a:accent5>
      <a:srgbClr val="AAADE2"/>
    </a:accent5>
    <a:accent6>
      <a:srgbClr val="AF2F2F"/>
    </a:accent6>
    <a:hlink>
      <a:srgbClr val="C13535"/>
    </a:hlink>
    <a:folHlink>
      <a:srgbClr val="C13535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F2FF47"/>
    </a:dk1>
    <a:lt1>
      <a:srgbClr val="FFFFFF"/>
    </a:lt1>
    <a:dk2>
      <a:srgbClr val="F8F8F8"/>
    </a:dk2>
    <a:lt2>
      <a:srgbClr val="808080"/>
    </a:lt2>
    <a:accent1>
      <a:srgbClr val="0033CC"/>
    </a:accent1>
    <a:accent2>
      <a:srgbClr val="C13535"/>
    </a:accent2>
    <a:accent3>
      <a:srgbClr val="FFFFFF"/>
    </a:accent3>
    <a:accent4>
      <a:srgbClr val="CFDA3B"/>
    </a:accent4>
    <a:accent5>
      <a:srgbClr val="AAADE2"/>
    </a:accent5>
    <a:accent6>
      <a:srgbClr val="AF2F2F"/>
    </a:accent6>
    <a:hlink>
      <a:srgbClr val="C13535"/>
    </a:hlink>
    <a:folHlink>
      <a:srgbClr val="C1353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1891</TotalTime>
  <Words>664</Words>
  <Application>Microsoft Office PowerPoint</Application>
  <PresentationFormat>On-screen Show (4:3)</PresentationFormat>
  <Paragraphs>170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Slide Master</vt:lpstr>
      <vt:lpstr>Custom Design</vt:lpstr>
      <vt:lpstr>Slide 1</vt:lpstr>
      <vt:lpstr>Slide 2</vt:lpstr>
      <vt:lpstr>Developing Nations Committee</vt:lpstr>
      <vt:lpstr>Adoption and Implementation Support</vt:lpstr>
      <vt:lpstr>Adoption and Implementation Support</vt:lpstr>
      <vt:lpstr>Member Body Compliance Program</vt:lpstr>
      <vt:lpstr>Member Body Compliance Program</vt:lpstr>
      <vt:lpstr>Slide 8</vt:lpstr>
      <vt:lpstr>Member Body Compliance Program</vt:lpstr>
      <vt:lpstr>Member Body Compliance Program</vt:lpstr>
      <vt:lpstr>Member Body Compliance Program</vt:lpstr>
      <vt:lpstr>Member Body Compliance Program</vt:lpstr>
      <vt:lpstr>Member Body Compliance Program</vt:lpstr>
      <vt:lpstr>Developing Nations Committee</vt:lpstr>
      <vt:lpstr>Developing Nations Committee</vt:lpstr>
      <vt:lpstr>Slide 16</vt:lpstr>
      <vt:lpstr>Slide 17</vt:lpstr>
      <vt:lpstr>Adoption and Translation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Dennis</dc:creator>
  <cp:lastModifiedBy>rguthrie</cp:lastModifiedBy>
  <cp:revision>344</cp:revision>
  <dcterms:created xsi:type="dcterms:W3CDTF">2009-05-05T22:30:07Z</dcterms:created>
  <dcterms:modified xsi:type="dcterms:W3CDTF">2010-02-16T21:19:54Z</dcterms:modified>
</cp:coreProperties>
</file>