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6.xml" ContentType="application/vnd.openxmlformats-officedocument.presentationml.slide+xml"/>
  <Default Extension="png" ContentType="image/png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notesSlides/notesSlide6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0" r:id="rId2"/>
  </p:sldMasterIdLst>
  <p:notesMasterIdLst>
    <p:notesMasterId r:id="rId17"/>
  </p:notesMasterIdLst>
  <p:handoutMasterIdLst>
    <p:handoutMasterId r:id="rId18"/>
  </p:handoutMasterIdLst>
  <p:sldIdLst>
    <p:sldId id="349" r:id="rId3"/>
    <p:sldId id="354" r:id="rId4"/>
    <p:sldId id="356" r:id="rId5"/>
    <p:sldId id="318" r:id="rId6"/>
    <p:sldId id="350" r:id="rId7"/>
    <p:sldId id="358" r:id="rId8"/>
    <p:sldId id="363" r:id="rId9"/>
    <p:sldId id="364" r:id="rId10"/>
    <p:sldId id="361" r:id="rId11"/>
    <p:sldId id="351" r:id="rId12"/>
    <p:sldId id="362" r:id="rId13"/>
    <p:sldId id="353" r:id="rId14"/>
    <p:sldId id="365" r:id="rId15"/>
    <p:sldId id="357" r:id="rId16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A4B"/>
    <a:srgbClr val="000099"/>
    <a:srgbClr val="FFCC00"/>
    <a:srgbClr val="FFE870"/>
    <a:srgbClr val="FFFF00"/>
    <a:srgbClr val="FFCC66"/>
    <a:srgbClr val="333399"/>
    <a:srgbClr val="080808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440" autoAdjust="0"/>
    <p:restoredTop sz="99176" autoAdjust="0"/>
  </p:normalViewPr>
  <p:slideViewPr>
    <p:cSldViewPr snapToGrid="0">
      <p:cViewPr varScale="1">
        <p:scale>
          <a:sx n="76" d="100"/>
          <a:sy n="76" d="100"/>
        </p:scale>
        <p:origin x="-36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782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pPr>
              <a:defRPr/>
            </a:pPr>
            <a:fld id="{9A482C54-46C3-4D09-BB13-F596F09DFBA1}" type="datetimeFigureOut">
              <a:rPr lang="en-CA"/>
              <a:pPr>
                <a:defRPr/>
              </a:pPr>
              <a:t>16/02/2010</a:t>
            </a:fld>
            <a:endParaRPr lang="en-CA"/>
          </a:p>
        </p:txBody>
      </p:sp>
      <p:sp>
        <p:nvSpPr>
          <p:cNvPr id="7782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782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pPr>
              <a:defRPr/>
            </a:pPr>
            <a:fld id="{66C988C0-FC70-4638-BB14-40EEB38CC438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t" anchorCtr="0" compatLnSpc="1">
            <a:prstTxWarp prst="textNoShape">
              <a:avLst/>
            </a:prstTxWarp>
          </a:bodyPr>
          <a:lstStyle>
            <a:lvl1pPr defTabSz="922338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t" anchorCtr="0" compatLnSpc="1">
            <a:prstTxWarp prst="textNoShape">
              <a:avLst/>
            </a:prstTxWarp>
          </a:bodyPr>
          <a:lstStyle>
            <a:lvl1pPr algn="r" defTabSz="922338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1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6488" y="698500"/>
            <a:ext cx="4646612" cy="34845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4838"/>
            <a:ext cx="5486400" cy="4183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b" anchorCtr="0" compatLnSpc="1">
            <a:prstTxWarp prst="textNoShape">
              <a:avLst/>
            </a:prstTxWarp>
          </a:bodyPr>
          <a:lstStyle>
            <a:lvl1pPr defTabSz="922338">
              <a:defRPr sz="1200"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300" tIns="46150" rIns="92300" bIns="46150" numCol="1" anchor="b" anchorCtr="0" compatLnSpc="1">
            <a:prstTxWarp prst="textNoShape">
              <a:avLst/>
            </a:prstTxWarp>
          </a:bodyPr>
          <a:lstStyle>
            <a:lvl1pPr algn="r" defTabSz="922338">
              <a:defRPr sz="1200"/>
            </a:lvl1pPr>
          </a:lstStyle>
          <a:p>
            <a:pPr>
              <a:defRPr/>
            </a:pPr>
            <a:fld id="{511D3E20-3A78-404C-AEF4-3919DBBBA3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12838" y="703263"/>
            <a:ext cx="4630737" cy="3473450"/>
          </a:xfrm>
          <a:ln/>
        </p:spPr>
      </p:sp>
      <p:sp>
        <p:nvSpPr>
          <p:cNvPr id="921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2813" y="4413250"/>
            <a:ext cx="5030787" cy="4183063"/>
          </a:xfrm>
          <a:noFill/>
          <a:ln/>
        </p:spPr>
        <p:txBody>
          <a:bodyPr/>
          <a:lstStyle/>
          <a:p>
            <a:endParaRPr lang="en-CA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8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14339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A044B36-BB5F-4160-83D7-19733AB404F7}" type="slidenum">
              <a:rPr lang="en-US" smtClean="0"/>
              <a:pPr/>
              <a:t>4</a:t>
            </a:fld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6386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16387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2A753DF8-74A0-4FAB-B825-BB16819C3917}" type="slidenum">
              <a:rPr lang="en-US" sz="1200"/>
              <a:pPr algn="r" defTabSz="922338"/>
              <a:t>5</a:t>
            </a:fld>
            <a:endParaRPr lang="en-US" sz="120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2530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22531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9712B416-3319-4645-9BD0-CC65DF029589}" type="slidenum">
              <a:rPr lang="en-US" sz="1200"/>
              <a:pPr algn="r" defTabSz="922338"/>
              <a:t>10</a:t>
            </a:fld>
            <a:endParaRPr lang="en-US" sz="120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5602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25603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6B590C44-0975-4C0C-AE92-82A90BE62D53}" type="slidenum">
              <a:rPr lang="en-US" sz="1200"/>
              <a:pPr algn="r" defTabSz="922338"/>
              <a:t>12</a:t>
            </a:fld>
            <a:endParaRPr lang="en-US" sz="120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CA" smtClean="0"/>
          </a:p>
        </p:txBody>
      </p:sp>
      <p:sp>
        <p:nvSpPr>
          <p:cNvPr id="31748" name="Slide Number Placeholder 3"/>
          <p:cNvSpPr txBox="1">
            <a:spLocks noGrp="1"/>
          </p:cNvSpPr>
          <p:nvPr/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00" tIns="46150" rIns="92300" bIns="46150" anchor="b"/>
          <a:lstStyle/>
          <a:p>
            <a:pPr algn="r" defTabSz="922338"/>
            <a:fld id="{554D47A5-DBC2-4934-82C8-11506CB6E8BE}" type="slidenum">
              <a:rPr lang="en-US" sz="1200"/>
              <a:pPr algn="r" defTabSz="922338"/>
              <a:t>13</a:t>
            </a:fld>
            <a:endParaRPr lang="en-US"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ed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784"/>
          </a:xfrm>
          <a:prstGeom prst="rect">
            <a:avLst/>
          </a:prstGeom>
        </p:spPr>
        <p:txBody>
          <a:bodyPr/>
          <a:lstStyle>
            <a:lvl1pPr algn="r">
              <a:defRPr sz="2800" b="1" i="1">
                <a:effectLst/>
                <a:latin typeface="Times New Roman" pitchFamily="18" charset="0"/>
                <a:cs typeface="Times New Roman" pitchFamily="18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8368" y="1408176"/>
            <a:ext cx="7936992" cy="4974336"/>
          </a:xfrm>
          <a:prstGeom prst="rect">
            <a:avLst/>
          </a:prstGeom>
        </p:spPr>
        <p:txBody>
          <a:bodyPr/>
          <a:lstStyle>
            <a:lvl1pPr marL="341313" indent="-341313">
              <a:buClr>
                <a:srgbClr val="FFCC00"/>
              </a:buClr>
              <a:defRPr sz="3200">
                <a:solidFill>
                  <a:schemeClr val="bg1"/>
                </a:solidFill>
                <a:effectLst/>
                <a:latin typeface="Times New Roman" pitchFamily="18" charset="0"/>
                <a:cs typeface="Times New Roman" pitchFamily="18" charset="0"/>
              </a:defRPr>
            </a:lvl1pPr>
            <a:lvl2pPr marL="682625" indent="-285750">
              <a:buClr>
                <a:srgbClr val="FFCC00"/>
              </a:buClr>
              <a:defRPr sz="3000">
                <a:solidFill>
                  <a:schemeClr val="bg1"/>
                </a:solidFill>
                <a:effectLst/>
                <a:latin typeface="Times New Roman" pitchFamily="18" charset="0"/>
                <a:cs typeface="Times New Roman" pitchFamily="18" charset="0"/>
              </a:defRPr>
            </a:lvl2pPr>
            <a:lvl3pPr>
              <a:buClr>
                <a:srgbClr val="FFCC00"/>
              </a:buClr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defRPr>
            </a:lvl3pPr>
            <a:lvl4pPr>
              <a:buClr>
                <a:srgbClr val="FFCC00"/>
              </a:buClr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defRPr>
            </a:lvl4pPr>
            <a:lvl5pPr>
              <a:buClr>
                <a:srgbClr val="FFCC00"/>
              </a:buClr>
              <a:defRPr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</p:txBody>
      </p:sp>
      <p:sp>
        <p:nvSpPr>
          <p:cNvPr id="15" name="Text Placeholder 8"/>
          <p:cNvSpPr>
            <a:spLocks noGrp="1"/>
          </p:cNvSpPr>
          <p:nvPr>
            <p:ph type="body" sz="quarter" idx="17"/>
          </p:nvPr>
        </p:nvSpPr>
        <p:spPr>
          <a:xfrm>
            <a:off x="658368" y="722376"/>
            <a:ext cx="7936992" cy="585216"/>
          </a:xfrm>
          <a:prstGeom prst="rect">
            <a:avLst/>
          </a:prstGeom>
        </p:spPr>
        <p:txBody>
          <a:bodyPr/>
          <a:lstStyle>
            <a:lvl1pPr marL="0" indent="0" algn="l">
              <a:spcBef>
                <a:spcPts val="0"/>
              </a:spcBef>
              <a:buNone/>
              <a:defRPr sz="3200" b="1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8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9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2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30818D-A257-44C8-947E-C7A4E00675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 Slide with 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8368" y="722376"/>
            <a:ext cx="7781544" cy="585216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A3B0FA-D78D-4318-B432-6DF60C201EE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B99C0D-F5CF-4C8C-8391-76818CB17B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png"/><Relationship Id="rId5" Type="http://schemas.openxmlformats.org/officeDocument/2006/relationships/image" Target="../media/image1.jpeg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5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8" descr="IFAC_symbol_blue"/>
          <p:cNvPicPr>
            <a:picLocks noChangeAspect="1" noChangeArrowheads="1"/>
          </p:cNvPicPr>
          <p:nvPr userDrawn="1"/>
        </p:nvPicPr>
        <p:blipFill>
          <a:blip r:embed="rId6"/>
          <a:srcRect/>
          <a:stretch>
            <a:fillRect/>
          </a:stretch>
        </p:blipFill>
        <p:spPr bwMode="auto">
          <a:xfrm>
            <a:off x="8289925" y="6032500"/>
            <a:ext cx="561975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Rectangle 4"/>
          <p:cNvSpPr>
            <a:spLocks noGrp="1" noChangeArrowheads="1"/>
          </p:cNvSpPr>
          <p:nvPr>
            <p:ph type="dt" sz="half" idx="2"/>
          </p:nvPr>
        </p:nvSpPr>
        <p:spPr>
          <a:xfrm>
            <a:off x="457200" y="6102350"/>
            <a:ext cx="2133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Rectangle 5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102350"/>
            <a:ext cx="2895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" name="Rectangle 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102350"/>
            <a:ext cx="2133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2D0B77-B6E3-422D-80DC-C2FF3F70E5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0" name="Title Placeholder 15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1" name="Text Placeholder 16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  <p:sldLayoutId id="2147483652" r:id="rId2"/>
    <p:sldLayoutId id="2147483651" r:id="rId3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Palatino Linotype" pitchFamily="18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9pPr>
    </p:titleStyle>
    <p:bodyStyle>
      <a:lvl1pPr marL="176213" indent="-176213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628650" indent="-231775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–"/>
        <a:defRPr sz="2000">
          <a:solidFill>
            <a:schemeClr val="tx1"/>
          </a:solidFill>
          <a:latin typeface="+mn-lt"/>
          <a:cs typeface="+mn-cs"/>
        </a:defRPr>
      </a:lvl2pPr>
      <a:lvl3pPr marL="1023938" indent="-109538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•"/>
        <a:defRPr sz="1600">
          <a:solidFill>
            <a:schemeClr val="tx1"/>
          </a:solidFill>
          <a:latin typeface="+mn-lt"/>
          <a:cs typeface="+mn-cs"/>
        </a:defRPr>
      </a:lvl3pPr>
      <a:lvl4pPr marL="1311275" indent="-111125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–"/>
        <a:defRPr sz="1400">
          <a:solidFill>
            <a:schemeClr val="tx1"/>
          </a:solidFill>
          <a:latin typeface="+mn-lt"/>
          <a:cs typeface="+mn-cs"/>
        </a:defRPr>
      </a:lvl4pPr>
      <a:lvl5pPr marL="1597025" indent="-109538" algn="l" rtl="0" eaLnBrk="0" fontAlgn="base" hangingPunct="0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5pPr>
      <a:lvl6pPr marL="20542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6pPr>
      <a:lvl7pPr marL="25114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7pPr>
      <a:lvl8pPr marL="29686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8pPr>
      <a:lvl9pPr marL="3425825" indent="-109538" algn="l" rtl="0" fontAlgn="base">
        <a:spcBef>
          <a:spcPct val="60000"/>
        </a:spcBef>
        <a:spcAft>
          <a:spcPct val="0"/>
        </a:spcAft>
        <a:buClr>
          <a:srgbClr val="FA9938"/>
        </a:buClr>
        <a:buChar char="•"/>
        <a:defRPr sz="12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05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805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805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D793228A-82E7-4836-A5E3-29923CA5D01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5125" name="Picture 10" descr="IFAC_symbol_blue"/>
          <p:cNvPicPr>
            <a:picLocks noChangeAspect="1" noChangeArrowheads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8289925" y="6032500"/>
            <a:ext cx="561975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txStyles>
    <p:titleStyle>
      <a:lvl1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ea typeface="+mj-ea"/>
          <a:cs typeface="Times New Roman" pitchFamily="18" charset="0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3200" b="1" i="1">
          <a:solidFill>
            <a:schemeClr val="tx2"/>
          </a:solidFill>
          <a:latin typeface="Times New Roman" pitchFamily="18" charset="0"/>
          <a:cs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Palatino Linotype" pitchFamily="18" charset="0"/>
          <a:cs typeface="Arial" charset="0"/>
        </a:defRPr>
      </a:lvl9pPr>
    </p:titleStyle>
    <p:bodyStyle>
      <a:lvl1pPr marL="341313" indent="-341313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•"/>
        <a:defRPr sz="32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ea typeface="+mn-ea"/>
          <a:cs typeface="Times New Roman" pitchFamily="18" charset="0"/>
        </a:defRPr>
      </a:lvl1pPr>
      <a:lvl2pPr marL="682625" indent="-285750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–"/>
        <a:defRPr sz="30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2pPr>
      <a:lvl3pPr marL="1023938" indent="-109538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•"/>
        <a:defRPr sz="16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3pPr>
      <a:lvl4pPr marL="1311275" indent="-111125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–"/>
        <a:defRPr sz="14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4pPr>
      <a:lvl5pPr marL="1597025" indent="-109538" algn="l" rtl="0" eaLnBrk="0" fontAlgn="base" hangingPunct="0">
        <a:spcBef>
          <a:spcPct val="60000"/>
        </a:spcBef>
        <a:spcAft>
          <a:spcPct val="0"/>
        </a:spcAft>
        <a:buClr>
          <a:srgbClr val="FFCC66"/>
        </a:buClr>
        <a:buChar char="•"/>
        <a:defRPr sz="1200">
          <a:solidFill>
            <a:srgbClr val="001966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Times New Roman" pitchFamily="18" charset="0"/>
          <a:cs typeface="Times New Roman" pitchFamily="18" charset="0"/>
        </a:defRPr>
      </a:lvl5pPr>
      <a:lvl6pPr marL="20542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6pPr>
      <a:lvl7pPr marL="25114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7pPr>
      <a:lvl8pPr marL="29686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8pPr>
      <a:lvl9pPr marL="3425825" indent="-109538" algn="l" rtl="0" fontAlgn="base">
        <a:spcBef>
          <a:spcPct val="60000"/>
        </a:spcBef>
        <a:spcAft>
          <a:spcPct val="0"/>
        </a:spcAft>
        <a:buClr>
          <a:srgbClr val="F98613"/>
        </a:buClr>
        <a:buChar char="•"/>
        <a:defRPr sz="1200">
          <a:solidFill>
            <a:srgbClr val="001966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2"/>
          <p:cNvSpPr>
            <a:spLocks noChangeArrowheads="1"/>
          </p:cNvSpPr>
          <p:nvPr/>
        </p:nvSpPr>
        <p:spPr bwMode="auto">
          <a:xfrm>
            <a:off x="1066800" y="5105400"/>
            <a:ext cx="2362200" cy="11430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en-CA"/>
          </a:p>
        </p:txBody>
      </p:sp>
      <p:sp>
        <p:nvSpPr>
          <p:cNvPr id="8194" name="Text Box 3"/>
          <p:cNvSpPr txBox="1">
            <a:spLocks noChangeArrowheads="1"/>
          </p:cNvSpPr>
          <p:nvPr/>
        </p:nvSpPr>
        <p:spPr bwMode="auto">
          <a:xfrm>
            <a:off x="1143000" y="5165725"/>
            <a:ext cx="1905000" cy="100647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/>
          <a:p>
            <a:pPr eaLnBrk="0" hangingPunct="0">
              <a:lnSpc>
                <a:spcPts val="1800"/>
              </a:lnSpc>
            </a:pPr>
            <a:r>
              <a:rPr lang="en-US" sz="1000" b="1"/>
              <a:t>KEY</a:t>
            </a:r>
          </a:p>
          <a:p>
            <a:pPr eaLnBrk="0" hangingPunct="0">
              <a:lnSpc>
                <a:spcPts val="1800"/>
              </a:lnSpc>
            </a:pPr>
            <a:r>
              <a:rPr lang="en-US" sz="1000" b="1"/>
              <a:t>ACCOUNTABILITY</a:t>
            </a:r>
          </a:p>
          <a:p>
            <a:pPr eaLnBrk="0" hangingPunct="0">
              <a:lnSpc>
                <a:spcPts val="1800"/>
              </a:lnSpc>
            </a:pPr>
            <a:r>
              <a:rPr lang="en-US" sz="1000" b="1"/>
              <a:t>OVERSIGHT</a:t>
            </a:r>
          </a:p>
          <a:p>
            <a:pPr eaLnBrk="0" hangingPunct="0">
              <a:lnSpc>
                <a:spcPts val="1800"/>
              </a:lnSpc>
            </a:pPr>
            <a:r>
              <a:rPr lang="en-US" sz="1000" b="1"/>
              <a:t>CONSULTATION/ADVICE</a:t>
            </a:r>
            <a:endParaRPr lang="en-US" sz="1000"/>
          </a:p>
        </p:txBody>
      </p:sp>
      <p:sp>
        <p:nvSpPr>
          <p:cNvPr id="8195" name="Line 4"/>
          <p:cNvSpPr>
            <a:spLocks noChangeShapeType="1"/>
          </p:cNvSpPr>
          <p:nvPr/>
        </p:nvSpPr>
        <p:spPr bwMode="auto">
          <a:xfrm>
            <a:off x="2895600" y="5562600"/>
            <a:ext cx="381000" cy="0"/>
          </a:xfrm>
          <a:prstGeom prst="line">
            <a:avLst/>
          </a:prstGeom>
          <a:noFill/>
          <a:ln w="50800">
            <a:solidFill>
              <a:srgbClr val="FEFE00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196" name="Line 5"/>
          <p:cNvSpPr>
            <a:spLocks noChangeShapeType="1"/>
          </p:cNvSpPr>
          <p:nvPr/>
        </p:nvSpPr>
        <p:spPr bwMode="auto">
          <a:xfrm>
            <a:off x="2895600" y="5791200"/>
            <a:ext cx="381000" cy="0"/>
          </a:xfrm>
          <a:prstGeom prst="line">
            <a:avLst/>
          </a:prstGeom>
          <a:noFill/>
          <a:ln w="50800">
            <a:solidFill>
              <a:srgbClr val="00FE00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197" name="Line 6"/>
          <p:cNvSpPr>
            <a:spLocks noChangeShapeType="1"/>
          </p:cNvSpPr>
          <p:nvPr/>
        </p:nvSpPr>
        <p:spPr bwMode="auto">
          <a:xfrm>
            <a:off x="2895600" y="6019800"/>
            <a:ext cx="381000" cy="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32775" name="Text Box 7"/>
          <p:cNvSpPr txBox="1">
            <a:spLocks noChangeArrowheads="1"/>
          </p:cNvSpPr>
          <p:nvPr/>
        </p:nvSpPr>
        <p:spPr bwMode="auto">
          <a:xfrm>
            <a:off x="76200" y="577850"/>
            <a:ext cx="3657600" cy="33655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eaLnBrk="0" hangingPunct="0">
              <a:defRPr/>
            </a:pP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</a:rPr>
              <a:t>OVERSIGHT &amp; CONSULTATION</a:t>
            </a:r>
          </a:p>
        </p:txBody>
      </p:sp>
      <p:pic>
        <p:nvPicPr>
          <p:cNvPr id="32776" name="Picture 8" descr="organizational_chart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1219200"/>
            <a:ext cx="8729663" cy="4189413"/>
          </a:xfrm>
          <a:prstGeom prst="rect">
            <a:avLst/>
          </a:prstGeom>
          <a:noFill/>
          <a:effectLst>
            <a:outerShdw dist="20138" dir="2700000" algn="ctr" rotWithShape="0">
              <a:srgbClr val="808080"/>
            </a:outerShdw>
          </a:effectLst>
        </p:spPr>
      </p:pic>
      <p:sp>
        <p:nvSpPr>
          <p:cNvPr id="8200" name="Slide Number Placeholder 8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A52AC98E-E4C4-4322-9C6C-F73F144115BD}" type="slidenum">
              <a:rPr lang="en-US" smtClean="0"/>
              <a:pPr/>
              <a:t>1</a:t>
            </a:fld>
            <a:endParaRPr lang="en-US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1506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3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18 voting members</a:t>
            </a:r>
          </a:p>
          <a:p>
            <a:pPr marL="742950" lvl="1" indent="-285750">
              <a:spcBef>
                <a:spcPct val="3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9 practitioners and 9 non practitioners </a:t>
            </a:r>
          </a:p>
          <a:p>
            <a:pPr marL="742950" lvl="1" indent="-285750">
              <a:spcBef>
                <a:spcPct val="3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10 member bodies, 5 forum of firms, 3 public representatives</a:t>
            </a:r>
          </a:p>
          <a:p>
            <a:pPr marL="742950" lvl="1" indent="-285750">
              <a:spcBef>
                <a:spcPct val="3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2/3 members required for approval</a:t>
            </a:r>
          </a:p>
          <a:p>
            <a:pPr marL="341313" indent="-341313">
              <a:spcBef>
                <a:spcPct val="3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4 observers</a:t>
            </a:r>
          </a:p>
          <a:p>
            <a:pPr marL="742950" lvl="1" indent="-285750">
              <a:spcBef>
                <a:spcPct val="3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CAG Chair</a:t>
            </a:r>
          </a:p>
          <a:p>
            <a:pPr marL="742950" lvl="1" indent="-285750">
              <a:spcBef>
                <a:spcPct val="3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European Commission</a:t>
            </a:r>
          </a:p>
          <a:p>
            <a:pPr marL="742950" lvl="1" indent="-285750">
              <a:spcBef>
                <a:spcPct val="3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Japanese FSA</a:t>
            </a:r>
          </a:p>
          <a:p>
            <a:pPr marL="742950" lvl="1" indent="-285750">
              <a:spcBef>
                <a:spcPct val="30000"/>
              </a:spcBef>
              <a:buClr>
                <a:srgbClr val="FFCC00"/>
              </a:buClr>
            </a:pPr>
            <a:r>
              <a:rPr lang="en-US" sz="24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Public Company Accounting Oversight Board</a:t>
            </a:r>
          </a:p>
        </p:txBody>
      </p:sp>
      <p:sp>
        <p:nvSpPr>
          <p:cNvPr id="21507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IESBA</a:t>
            </a:r>
          </a:p>
        </p:txBody>
      </p:sp>
      <p:sp>
        <p:nvSpPr>
          <p:cNvPr id="21508" name="Slide Number Placeholder 4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80A7BDDB-A18C-4FA2-8E6D-B5FE284BE0CC}" type="slidenum">
              <a:rPr lang="en-US" smtClean="0"/>
              <a:pPr/>
              <a:t>10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endParaRPr lang="en-CA" smtClean="0"/>
          </a:p>
        </p:txBody>
      </p:sp>
      <p:sp>
        <p:nvSpPr>
          <p:cNvPr id="23554" name="Content Placeholder 2"/>
          <p:cNvSpPr>
            <a:spLocks noGrp="1"/>
          </p:cNvSpPr>
          <p:nvPr>
            <p:ph idx="1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r>
              <a:rPr lang="en-US" smtClean="0"/>
              <a:t>Ken Dakdduk, Chair</a:t>
            </a:r>
          </a:p>
          <a:p>
            <a:r>
              <a:rPr lang="en-US" smtClean="0"/>
              <a:t>Michael Niehues</a:t>
            </a:r>
          </a:p>
          <a:p>
            <a:r>
              <a:rPr lang="en-US" smtClean="0"/>
              <a:t>Isabelle Sapet</a:t>
            </a:r>
          </a:p>
          <a:p>
            <a:r>
              <a:rPr lang="en-US" smtClean="0"/>
              <a:t>Bob Franchini</a:t>
            </a:r>
          </a:p>
          <a:p>
            <a:r>
              <a:rPr lang="en-US" smtClean="0"/>
              <a:t>Volker Röhricht</a:t>
            </a:r>
          </a:p>
          <a:p>
            <a:r>
              <a:rPr lang="en-US" smtClean="0"/>
              <a:t>Richard Fleck</a:t>
            </a:r>
          </a:p>
        </p:txBody>
      </p:sp>
      <p:sp>
        <p:nvSpPr>
          <p:cNvPr id="23555" name="Text Placeholder 3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mtClean="0"/>
              <a:t>IESBA Planning Committee</a:t>
            </a:r>
          </a:p>
        </p:txBody>
      </p:sp>
      <p:sp>
        <p:nvSpPr>
          <p:cNvPr id="23556" name="Slide Number Placeholder 4"/>
          <p:cNvSpPr>
            <a:spLocks noGrp="1"/>
          </p:cNvSpPr>
          <p:nvPr>
            <p:ph type="sldNum" sz="quarter" idx="20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D2B22DED-9DAF-4ECA-A04E-39191055B365}" type="slidenum">
              <a:rPr lang="en-US" smtClean="0"/>
              <a:pPr/>
              <a:t>11</a:t>
            </a:fld>
            <a:endParaRPr lang="en-US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4578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Association of international networks of accounting firms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Currently 21 members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Conducts its business through Transnational Auditors Committee (TAC)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Membership obligation – for transnational audits, including all listed entities, have policies and methodologies that conform to the Code</a:t>
            </a:r>
          </a:p>
        </p:txBody>
      </p:sp>
      <p:sp>
        <p:nvSpPr>
          <p:cNvPr id="24579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Forum of Firms</a:t>
            </a:r>
          </a:p>
        </p:txBody>
      </p:sp>
      <p:sp>
        <p:nvSpPr>
          <p:cNvPr id="24580" name="Slide Number Placeholder 4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A80E745B-D65C-4679-B1E2-CBA964DC0AC9}" type="slidenum">
              <a:rPr lang="en-US" smtClean="0"/>
              <a:pPr/>
              <a:t>12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0723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Definition of public accountant – need for consistent definition within IFAC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Corporate governance – IFAC focus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European Commission – current priorities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  <a:buFontTx/>
              <a:buNone/>
            </a:pPr>
            <a:endParaRPr lang="en-US" sz="280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0724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Other</a:t>
            </a:r>
          </a:p>
        </p:txBody>
      </p:sp>
      <p:sp>
        <p:nvSpPr>
          <p:cNvPr id="30725" name="Slide Number Placeholder 4"/>
          <p:cNvSpPr txBox="1">
            <a:spLocks noGrp="1"/>
          </p:cNvSpPr>
          <p:nvPr/>
        </p:nvSpPr>
        <p:spPr bwMode="auto">
          <a:xfrm>
            <a:off x="6553200" y="61023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fld id="{BCAEA183-4282-4680-8201-68C6A997F565}" type="slidenum">
              <a:rPr lang="en-US"/>
              <a:pPr/>
              <a:t>13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itle 1"/>
          <p:cNvSpPr>
            <a:spLocks noGrp="1"/>
          </p:cNvSpPr>
          <p:nvPr>
            <p:ph type="title"/>
          </p:nvPr>
        </p:nvSpPr>
        <p:spPr>
          <a:xfrm>
            <a:off x="658813" y="722313"/>
            <a:ext cx="7780337" cy="585787"/>
          </a:xfrm>
        </p:spPr>
        <p:txBody>
          <a:bodyPr/>
          <a:lstStyle/>
          <a:p>
            <a:pPr algn="ctr"/>
            <a:r>
              <a:rPr lang="en-US" sz="4800" smtClean="0"/>
              <a:t>PIOB</a:t>
            </a:r>
          </a:p>
        </p:txBody>
      </p:sp>
      <p:sp>
        <p:nvSpPr>
          <p:cNvPr id="26626" name="Slide Number Placeholder 2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3B98278C-416E-4FF4-89C6-CFADF647B30D}" type="slidenum">
              <a:rPr lang="en-US" smtClean="0"/>
              <a:pPr/>
              <a:t>14</a:t>
            </a:fld>
            <a:endParaRPr lang="en-US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l"/>
            <a:endParaRPr lang="en-CA" i="0" smtClean="0"/>
          </a:p>
        </p:txBody>
      </p:sp>
      <p:sp>
        <p:nvSpPr>
          <p:cNvPr id="10242" name="Content Placeholder 2"/>
          <p:cNvSpPr>
            <a:spLocks noGrp="1"/>
          </p:cNvSpPr>
          <p:nvPr>
            <p:ph idx="1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r>
              <a:rPr lang="en-US" smtClean="0"/>
              <a:t>To serve the public interest, by:</a:t>
            </a:r>
          </a:p>
          <a:p>
            <a:pPr lvl="1"/>
            <a:r>
              <a:rPr lang="en-US" smtClean="0"/>
              <a:t>Setting high quality ethical standards, including independence standards</a:t>
            </a:r>
            <a:endParaRPr lang="en-US" sz="2800" smtClean="0"/>
          </a:p>
          <a:p>
            <a:pPr lvl="1"/>
            <a:r>
              <a:rPr lang="en-US" smtClean="0"/>
              <a:t>Facilitating convergence of international and national standards</a:t>
            </a:r>
          </a:p>
          <a:p>
            <a:pPr lvl="1"/>
            <a:r>
              <a:rPr lang="en-US" smtClean="0"/>
              <a:t>Result = enhanced quality of services and strengthened confidence in the accounting profession</a:t>
            </a:r>
          </a:p>
        </p:txBody>
      </p:sp>
      <p:sp>
        <p:nvSpPr>
          <p:cNvPr id="10243" name="Text Placeholder 3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mtClean="0"/>
              <a:t>IESBA’s Mission</a:t>
            </a:r>
          </a:p>
        </p:txBody>
      </p:sp>
      <p:sp>
        <p:nvSpPr>
          <p:cNvPr id="10244" name="Slide Number Placeholder 4"/>
          <p:cNvSpPr>
            <a:spLocks noGrp="1"/>
          </p:cNvSpPr>
          <p:nvPr>
            <p:ph type="sldNum" sz="quarter" idx="20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9D2CCD7C-2D71-4B6D-AD98-22333522A580}" type="slidenum">
              <a:rPr lang="en-US" smtClean="0"/>
              <a:pPr/>
              <a:t>2</a:t>
            </a:fld>
            <a:endParaRPr lang="en-US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endParaRPr lang="en-CA" smtClean="0"/>
          </a:p>
        </p:txBody>
      </p:sp>
      <p:sp>
        <p:nvSpPr>
          <p:cNvPr id="12290" name="Content Placeholder 2"/>
          <p:cNvSpPr>
            <a:spLocks noGrp="1"/>
          </p:cNvSpPr>
          <p:nvPr>
            <p:ph idx="1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r>
              <a:rPr lang="en-US" smtClean="0"/>
              <a:t>Ensure that IFAC activities are responsive to the public interest</a:t>
            </a:r>
          </a:p>
          <a:p>
            <a:pPr lvl="1"/>
            <a:r>
              <a:rPr lang="en-US" smtClean="0"/>
              <a:t>Increased transparency</a:t>
            </a:r>
          </a:p>
          <a:p>
            <a:pPr lvl="1"/>
            <a:r>
              <a:rPr lang="en-US" smtClean="0"/>
              <a:t>Greater public and regulatory input </a:t>
            </a:r>
          </a:p>
          <a:p>
            <a:pPr lvl="1"/>
            <a:r>
              <a:rPr lang="en-US" smtClean="0"/>
              <a:t>Increased dialogue with regulators</a:t>
            </a:r>
          </a:p>
          <a:p>
            <a:r>
              <a:rPr lang="en-US" smtClean="0"/>
              <a:t>Created the PIOB, IESBA CAG, and the Monitoring Group</a:t>
            </a:r>
          </a:p>
          <a:p>
            <a:pPr>
              <a:buFontTx/>
              <a:buNone/>
            </a:pPr>
            <a:endParaRPr lang="en-US" smtClean="0"/>
          </a:p>
        </p:txBody>
      </p:sp>
      <p:sp>
        <p:nvSpPr>
          <p:cNvPr id="12291" name="Text Placeholder 3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mtClean="0"/>
              <a:t>2003 IFAC Reforms</a:t>
            </a:r>
          </a:p>
        </p:txBody>
      </p:sp>
      <p:sp>
        <p:nvSpPr>
          <p:cNvPr id="12292" name="Slide Number Placeholder 4"/>
          <p:cNvSpPr>
            <a:spLocks noGrp="1"/>
          </p:cNvSpPr>
          <p:nvPr>
            <p:ph type="sldNum" sz="quarter" idx="20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30F6E129-9CA4-49A6-8600-B7BC300BFEA4}" type="slidenum">
              <a:rPr lang="en-US" smtClean="0"/>
              <a:pPr/>
              <a:t>3</a:t>
            </a:fld>
            <a:endParaRPr lang="en-US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endParaRPr lang="en-CA" smtClean="0"/>
          </a:p>
        </p:txBody>
      </p:sp>
      <p:sp>
        <p:nvSpPr>
          <p:cNvPr id="9218" name="Content Placeholder 2"/>
          <p:cNvSpPr>
            <a:spLocks noGrp="1"/>
          </p:cNvSpPr>
          <p:nvPr>
            <p:ph idx="1"/>
          </p:nvPr>
        </p:nvSpPr>
        <p:spPr>
          <a:xfrm>
            <a:off x="581025" y="1290638"/>
            <a:ext cx="7935913" cy="4973637"/>
          </a:xfrm>
        </p:spPr>
        <p:txBody>
          <a:bodyPr/>
          <a:lstStyle/>
          <a:p>
            <a:pPr>
              <a:spcBef>
                <a:spcPct val="30000"/>
              </a:spcBef>
              <a:defRPr/>
            </a:pPr>
            <a:r>
              <a:rPr lang="en-US" sz="2800" dirty="0" smtClean="0"/>
              <a:t>International regulators/organizations</a:t>
            </a:r>
            <a:endParaRPr lang="en-US" sz="2600" dirty="0" smtClean="0"/>
          </a:p>
          <a:p>
            <a:pPr marL="742950" lvl="1">
              <a:spcBef>
                <a:spcPct val="30000"/>
              </a:spcBef>
              <a:defRPr/>
            </a:pPr>
            <a:r>
              <a:rPr lang="en-US" sz="2400" dirty="0" smtClean="0"/>
              <a:t>International Organization of Securities Commissions</a:t>
            </a:r>
          </a:p>
          <a:p>
            <a:pPr marL="742950" lvl="1">
              <a:spcBef>
                <a:spcPct val="30000"/>
              </a:spcBef>
              <a:defRPr/>
            </a:pPr>
            <a:r>
              <a:rPr lang="en-US" sz="2400" dirty="0" smtClean="0"/>
              <a:t>Basel Committee on Banking Supervision</a:t>
            </a:r>
          </a:p>
          <a:p>
            <a:pPr marL="742950" lvl="1">
              <a:spcBef>
                <a:spcPct val="30000"/>
              </a:spcBef>
              <a:defRPr/>
            </a:pPr>
            <a:r>
              <a:rPr lang="en-US" sz="2400" dirty="0" smtClean="0"/>
              <a:t>European Commission</a:t>
            </a:r>
          </a:p>
          <a:p>
            <a:pPr marL="742950" lvl="1">
              <a:spcBef>
                <a:spcPct val="30000"/>
              </a:spcBef>
              <a:defRPr/>
            </a:pPr>
            <a:r>
              <a:rPr lang="en-US" sz="2400" dirty="0" smtClean="0"/>
              <a:t>International Association of Insurance Supervisors</a:t>
            </a:r>
          </a:p>
          <a:p>
            <a:pPr marL="742950" lvl="1">
              <a:spcBef>
                <a:spcPct val="30000"/>
              </a:spcBef>
              <a:defRPr/>
            </a:pPr>
            <a:r>
              <a:rPr lang="en-US" sz="2400" dirty="0" smtClean="0"/>
              <a:t>World Bank</a:t>
            </a:r>
          </a:p>
          <a:p>
            <a:pPr marL="742950" lvl="1">
              <a:spcBef>
                <a:spcPct val="30000"/>
              </a:spcBef>
              <a:defRPr/>
            </a:pPr>
            <a:r>
              <a:rPr lang="en-US" sz="2400" dirty="0" smtClean="0"/>
              <a:t>Financial Stability Board</a:t>
            </a:r>
          </a:p>
          <a:p>
            <a:pPr marL="401638">
              <a:spcBef>
                <a:spcPct val="30000"/>
              </a:spcBef>
              <a:defRPr/>
            </a:pPr>
            <a:r>
              <a:rPr lang="en-US" sz="2600" dirty="0" smtClean="0"/>
              <a:t>Monitors 2003 IFAC Reforms</a:t>
            </a:r>
          </a:p>
          <a:p>
            <a:pPr marL="401638">
              <a:spcBef>
                <a:spcPct val="30000"/>
              </a:spcBef>
              <a:defRPr/>
            </a:pPr>
            <a:r>
              <a:rPr lang="en-US" sz="2600" dirty="0" smtClean="0"/>
              <a:t>Works closely with the PIOB</a:t>
            </a:r>
          </a:p>
          <a:p>
            <a:pPr marL="401638">
              <a:spcBef>
                <a:spcPct val="30000"/>
              </a:spcBef>
              <a:defRPr/>
            </a:pPr>
            <a:r>
              <a:rPr lang="en-US" sz="2600" dirty="0" smtClean="0"/>
              <a:t>Provides consultation to the CAG and PIACs</a:t>
            </a:r>
          </a:p>
        </p:txBody>
      </p:sp>
      <p:sp>
        <p:nvSpPr>
          <p:cNvPr id="13315" name="Text Placeholder 7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mtClean="0"/>
              <a:t>Monitoring Group</a:t>
            </a:r>
          </a:p>
        </p:txBody>
      </p:sp>
      <p:sp>
        <p:nvSpPr>
          <p:cNvPr id="13316" name="Slide Number Placeholder 4"/>
          <p:cNvSpPr>
            <a:spLocks noGrp="1"/>
          </p:cNvSpPr>
          <p:nvPr>
            <p:ph type="sldNum" sz="quarter" idx="20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89ABAFBF-ED42-4B2B-A1F8-BFEFFBEF4F12}" type="slidenum">
              <a:rPr lang="en-US" smtClean="0"/>
              <a:pPr/>
              <a:t>4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le 1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362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3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Provides advice on IESBA’s agenda, work plan, and priorities</a:t>
            </a:r>
          </a:p>
          <a:p>
            <a:pPr marL="341313" indent="-341313">
              <a:spcBef>
                <a:spcPct val="3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Provides technical advice on projects</a:t>
            </a:r>
          </a:p>
          <a:p>
            <a:pPr marL="341313" indent="-341313">
              <a:spcBef>
                <a:spcPct val="3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Members interested in development of high quality ethical standards for professional accountants</a:t>
            </a:r>
          </a:p>
          <a:p>
            <a:pPr marL="341313" indent="-341313">
              <a:spcBef>
                <a:spcPct val="3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CAG Chair attends IESBA meetings and is a member of the IESBA’s Planning Committee</a:t>
            </a:r>
          </a:p>
          <a:p>
            <a:pPr marL="341313" indent="-341313">
              <a:spcBef>
                <a:spcPct val="3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Meets twice a year, meetings are public</a:t>
            </a:r>
          </a:p>
        </p:txBody>
      </p:sp>
      <p:sp>
        <p:nvSpPr>
          <p:cNvPr id="15363" name="Text Placeholder 7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Consultative Advisory Group</a:t>
            </a:r>
          </a:p>
        </p:txBody>
      </p:sp>
      <p:sp>
        <p:nvSpPr>
          <p:cNvPr id="15364" name="Slide Number Placeholder 4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0C0DCE6F-A805-47D6-8CB6-1A2B59C0760F}" type="slidenum">
              <a:rPr lang="en-US" smtClean="0"/>
              <a:pPr/>
              <a:t>5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2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endParaRPr lang="en-CA" smtClean="0"/>
          </a:p>
        </p:txBody>
      </p:sp>
      <p:sp>
        <p:nvSpPr>
          <p:cNvPr id="17410" name="Content Placeholder 2"/>
          <p:cNvSpPr>
            <a:spLocks noGrp="1"/>
          </p:cNvSpPr>
          <p:nvPr>
            <p:ph idx="1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>
              <a:spcBef>
                <a:spcPct val="20000"/>
              </a:spcBef>
            </a:pPr>
            <a:r>
              <a:rPr lang="en-US" sz="2800" smtClean="0"/>
              <a:t>Asian Financial Executives’ Institutes</a:t>
            </a:r>
          </a:p>
          <a:p>
            <a:pPr>
              <a:spcBef>
                <a:spcPct val="20000"/>
              </a:spcBef>
            </a:pPr>
            <a:r>
              <a:rPr lang="en-US" sz="2800" smtClean="0"/>
              <a:t>Auditing Practices Board</a:t>
            </a:r>
          </a:p>
          <a:p>
            <a:pPr>
              <a:spcBef>
                <a:spcPct val="20000"/>
              </a:spcBef>
            </a:pPr>
            <a:r>
              <a:rPr lang="en-US" sz="2800" smtClean="0"/>
              <a:t>Basel Committee on Banking Supervisions</a:t>
            </a:r>
          </a:p>
          <a:p>
            <a:pPr>
              <a:spcBef>
                <a:spcPct val="20000"/>
              </a:spcBef>
            </a:pPr>
            <a:r>
              <a:rPr lang="en-US" sz="2800" smtClean="0"/>
              <a:t>BusinessEurope</a:t>
            </a:r>
          </a:p>
          <a:p>
            <a:pPr>
              <a:spcBef>
                <a:spcPct val="20000"/>
              </a:spcBef>
            </a:pPr>
            <a:r>
              <a:rPr lang="en-US" sz="2800" smtClean="0"/>
              <a:t>CFA Institute</a:t>
            </a:r>
          </a:p>
          <a:p>
            <a:pPr>
              <a:spcBef>
                <a:spcPct val="20000"/>
              </a:spcBef>
            </a:pPr>
            <a:r>
              <a:rPr lang="en-US" sz="2800" smtClean="0"/>
              <a:t>European Federation of Accountants and Auditors for SMEs</a:t>
            </a:r>
            <a:r>
              <a:rPr lang="en-US" sz="2600" smtClean="0"/>
              <a:t> </a:t>
            </a:r>
          </a:p>
          <a:p>
            <a:pPr>
              <a:spcBef>
                <a:spcPct val="20000"/>
              </a:spcBef>
            </a:pPr>
            <a:endParaRPr lang="en-US" sz="2600" smtClean="0"/>
          </a:p>
          <a:p>
            <a:pPr>
              <a:spcBef>
                <a:spcPct val="20000"/>
              </a:spcBef>
            </a:pPr>
            <a:endParaRPr lang="en-US" sz="2600" smtClean="0"/>
          </a:p>
        </p:txBody>
      </p:sp>
      <p:sp>
        <p:nvSpPr>
          <p:cNvPr id="17411" name="Text Placeholder 3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mtClean="0"/>
              <a:t>Members of the CAG</a:t>
            </a:r>
          </a:p>
        </p:txBody>
      </p:sp>
      <p:sp>
        <p:nvSpPr>
          <p:cNvPr id="17412" name="Slide Number Placeholder 4"/>
          <p:cNvSpPr>
            <a:spLocks noGrp="1"/>
          </p:cNvSpPr>
          <p:nvPr>
            <p:ph type="sldNum" sz="quarter" idx="20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F564DA10-FEC2-47E0-8208-CC80821ED782}" type="slidenum">
              <a:rPr lang="en-US" smtClean="0"/>
              <a:pPr/>
              <a:t>6</a:t>
            </a:fld>
            <a:endParaRPr lang="en-US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tle 12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7651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European Federation of Financial Executives' Institutes 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Fédération des Experts Comptables Européens Gulf State Regulatory Authorities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Graduate School of Finances and Management, Russia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IAASB CAG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Institute of Internal Auditors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International Organization of Securities Commissions (IOSCO)</a:t>
            </a:r>
          </a:p>
        </p:txBody>
      </p:sp>
      <p:sp>
        <p:nvSpPr>
          <p:cNvPr id="27652" name="Text Placeholder 3"/>
          <p:cNvSpPr>
            <a:spLocks noGrp="1"/>
          </p:cNvSpPr>
          <p:nvPr>
            <p:ph type="body" sz="quarter" idx="4294967295"/>
          </p:nvPr>
        </p:nvSpPr>
        <p:spPr>
          <a:xfrm>
            <a:off x="658813" y="7096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Members of the CAG (continued)</a:t>
            </a:r>
          </a:p>
        </p:txBody>
      </p:sp>
      <p:sp>
        <p:nvSpPr>
          <p:cNvPr id="27653" name="Slide Number Placeholder 4"/>
          <p:cNvSpPr txBox="1">
            <a:spLocks noGrp="1"/>
          </p:cNvSpPr>
          <p:nvPr/>
        </p:nvSpPr>
        <p:spPr bwMode="auto">
          <a:xfrm>
            <a:off x="6553200" y="61023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fld id="{482FC13F-19B0-45FF-BBEB-9D39468204A5}" type="slidenum">
              <a:rPr lang="en-US"/>
              <a:pPr/>
              <a:t>7</a:t>
            </a:fld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2"/>
          <p:cNvSpPr>
            <a:spLocks noGrp="1"/>
          </p:cNvSpPr>
          <p:nvPr>
            <p:ph type="title" idx="4294967295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pPr algn="r"/>
            <a:endParaRPr lang="en-CA" sz="2800" b="1" i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8675" name="Content Placeholder 2"/>
          <p:cNvSpPr>
            <a:spLocks noGrp="1"/>
          </p:cNvSpPr>
          <p:nvPr>
            <p:ph idx="4294967295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International Organization of Supreme Audit Institutions (INTOSAI)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North American Financial Executives Institutes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Public Company Accounting Oversight Board (PCAOB)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Sri Lanka Accounting and Auditing Standards Monitoring Board (SLAASMB)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World Bank</a:t>
            </a:r>
          </a:p>
          <a:p>
            <a:pPr marL="341313" indent="-341313">
              <a:spcBef>
                <a:spcPct val="20000"/>
              </a:spcBef>
              <a:buClr>
                <a:srgbClr val="FFCC00"/>
              </a:buClr>
            </a:pPr>
            <a:r>
              <a:rPr lang="en-US" sz="280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World Federation of Exchanges</a:t>
            </a:r>
          </a:p>
        </p:txBody>
      </p:sp>
      <p:sp>
        <p:nvSpPr>
          <p:cNvPr id="28676" name="Text Placeholder 3"/>
          <p:cNvSpPr>
            <a:spLocks noGrp="1"/>
          </p:cNvSpPr>
          <p:nvPr>
            <p:ph type="body" sz="quarter" idx="4294967295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 marL="0" indent="0">
              <a:spcBef>
                <a:spcPct val="0"/>
              </a:spcBef>
              <a:buFontTx/>
              <a:buNone/>
            </a:pPr>
            <a:r>
              <a:rPr lang="en-US" sz="3200" b="1" smtClean="0">
                <a:solidFill>
                  <a:srgbClr val="FFEA4B"/>
                </a:solidFill>
                <a:latin typeface="Times New Roman" pitchFamily="18" charset="0"/>
                <a:cs typeface="Times New Roman" pitchFamily="18" charset="0"/>
              </a:rPr>
              <a:t>Members of the CAG (continued)</a:t>
            </a:r>
          </a:p>
        </p:txBody>
      </p:sp>
      <p:sp>
        <p:nvSpPr>
          <p:cNvPr id="28677" name="Slide Number Placeholder 4"/>
          <p:cNvSpPr txBox="1">
            <a:spLocks noGrp="1"/>
          </p:cNvSpPr>
          <p:nvPr/>
        </p:nvSpPr>
        <p:spPr bwMode="auto">
          <a:xfrm>
            <a:off x="6553200" y="61023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fld id="{589FB1F6-31AC-4DB0-8A0F-80D65E1A4019}" type="slidenum">
              <a:rPr lang="en-US"/>
              <a:pPr/>
              <a:t>8</a:t>
            </a:fld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699375" cy="557213"/>
          </a:xfrm>
        </p:spPr>
        <p:txBody>
          <a:bodyPr/>
          <a:lstStyle/>
          <a:p>
            <a:endParaRPr lang="en-CA" smtClean="0"/>
          </a:p>
        </p:txBody>
      </p:sp>
      <p:sp>
        <p:nvSpPr>
          <p:cNvPr id="20482" name="Content Placeholder 2"/>
          <p:cNvSpPr>
            <a:spLocks noGrp="1"/>
          </p:cNvSpPr>
          <p:nvPr>
            <p:ph idx="1"/>
          </p:nvPr>
        </p:nvSpPr>
        <p:spPr>
          <a:xfrm>
            <a:off x="658813" y="1408113"/>
            <a:ext cx="7935912" cy="4973637"/>
          </a:xfrm>
        </p:spPr>
        <p:txBody>
          <a:bodyPr/>
          <a:lstStyle/>
          <a:p>
            <a:r>
              <a:rPr lang="en-US" smtClean="0"/>
              <a:t>The IESBA is one of three “public interest activity committees”</a:t>
            </a:r>
          </a:p>
          <a:p>
            <a:pPr lvl="1"/>
            <a:r>
              <a:rPr lang="en-US" smtClean="0"/>
              <a:t>PIACs are IFAC standard-setting bodies that have the greatest impact on the public interest</a:t>
            </a:r>
          </a:p>
          <a:p>
            <a:r>
              <a:rPr lang="en-US" smtClean="0"/>
              <a:t>Other PIACS are</a:t>
            </a:r>
          </a:p>
          <a:p>
            <a:pPr lvl="1"/>
            <a:r>
              <a:rPr lang="en-US" smtClean="0"/>
              <a:t>IAESB </a:t>
            </a:r>
          </a:p>
          <a:p>
            <a:pPr lvl="1"/>
            <a:r>
              <a:rPr lang="en-US" smtClean="0"/>
              <a:t>IAASB</a:t>
            </a:r>
          </a:p>
        </p:txBody>
      </p:sp>
      <p:sp>
        <p:nvSpPr>
          <p:cNvPr id="20483" name="Text Placeholder 3"/>
          <p:cNvSpPr>
            <a:spLocks noGrp="1"/>
          </p:cNvSpPr>
          <p:nvPr>
            <p:ph type="body" sz="quarter" idx="17"/>
          </p:nvPr>
        </p:nvSpPr>
        <p:spPr>
          <a:xfrm>
            <a:off x="658813" y="722313"/>
            <a:ext cx="7935912" cy="585787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mtClean="0"/>
              <a:t>PIACs</a:t>
            </a:r>
          </a:p>
        </p:txBody>
      </p:sp>
      <p:sp>
        <p:nvSpPr>
          <p:cNvPr id="20484" name="Slide Number Placeholder 4"/>
          <p:cNvSpPr>
            <a:spLocks noGrp="1"/>
          </p:cNvSpPr>
          <p:nvPr>
            <p:ph type="sldNum" sz="quarter" idx="20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fld id="{6D77593E-1F02-4356-B51A-1CD5B6ED447A}" type="slidenum">
              <a:rPr lang="en-US" smtClean="0"/>
              <a:pPr/>
              <a:t>9</a:t>
            </a:fld>
            <a:endParaRPr lang="en-US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lide Master">
  <a:themeElements>
    <a:clrScheme name="">
      <a:dk1>
        <a:srgbClr val="F2FF47"/>
      </a:dk1>
      <a:lt1>
        <a:srgbClr val="FFFFFF"/>
      </a:lt1>
      <a:dk2>
        <a:srgbClr val="F8F8F8"/>
      </a:dk2>
      <a:lt2>
        <a:srgbClr val="808080"/>
      </a:lt2>
      <a:accent1>
        <a:srgbClr val="0033CC"/>
      </a:accent1>
      <a:accent2>
        <a:srgbClr val="C13535"/>
      </a:accent2>
      <a:accent3>
        <a:srgbClr val="FFFFFF"/>
      </a:accent3>
      <a:accent4>
        <a:srgbClr val="CFDA3B"/>
      </a:accent4>
      <a:accent5>
        <a:srgbClr val="AAADE2"/>
      </a:accent5>
      <a:accent6>
        <a:srgbClr val="AF2F2F"/>
      </a:accent6>
      <a:hlink>
        <a:srgbClr val="C13535"/>
      </a:hlink>
      <a:folHlink>
        <a:srgbClr val="C13535"/>
      </a:folHlink>
    </a:clrScheme>
    <a:fontScheme name="Default Design">
      <a:majorFont>
        <a:latin typeface="Palatino Linotype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3">
        <a:dk1>
          <a:srgbClr val="7596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637F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4">
        <a:dk1>
          <a:srgbClr val="A7BC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8EA0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5">
        <a:dk1>
          <a:srgbClr val="A9A9A9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909090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6">
        <a:dk1>
          <a:srgbClr val="C2D1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A5B2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Custom Design">
  <a:themeElements>
    <a:clrScheme name="Custom Design 14">
      <a:dk1>
        <a:srgbClr val="A9A9A9"/>
      </a:dk1>
      <a:lt1>
        <a:srgbClr val="FFFFFF"/>
      </a:lt1>
      <a:dk2>
        <a:srgbClr val="F8F8F8"/>
      </a:dk2>
      <a:lt2>
        <a:srgbClr val="808080"/>
      </a:lt2>
      <a:accent1>
        <a:srgbClr val="0033CC"/>
      </a:accent1>
      <a:accent2>
        <a:srgbClr val="C13535"/>
      </a:accent2>
      <a:accent3>
        <a:srgbClr val="FFFFFF"/>
      </a:accent3>
      <a:accent4>
        <a:srgbClr val="909090"/>
      </a:accent4>
      <a:accent5>
        <a:srgbClr val="AAADE2"/>
      </a:accent5>
      <a:accent6>
        <a:srgbClr val="AF2F2F"/>
      </a:accent6>
      <a:hlink>
        <a:srgbClr val="C13535"/>
      </a:hlink>
      <a:folHlink>
        <a:srgbClr val="C13535"/>
      </a:folHlink>
    </a:clrScheme>
    <a:fontScheme name="Custom Design">
      <a:majorFont>
        <a:latin typeface="Palatino Linotype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3">
        <a:dk1>
          <a:srgbClr val="A7BC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8EA0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14">
        <a:dk1>
          <a:srgbClr val="A9A9A9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909090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15">
        <a:dk1>
          <a:srgbClr val="C2D1FF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A5B2DA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16">
        <a:dk1>
          <a:srgbClr val="F5FF71"/>
        </a:dk1>
        <a:lt1>
          <a:srgbClr val="FFFFFF"/>
        </a:lt1>
        <a:dk2>
          <a:srgbClr val="F8F8F8"/>
        </a:dk2>
        <a:lt2>
          <a:srgbClr val="808080"/>
        </a:lt2>
        <a:accent1>
          <a:srgbClr val="0033CC"/>
        </a:accent1>
        <a:accent2>
          <a:srgbClr val="C13535"/>
        </a:accent2>
        <a:accent3>
          <a:srgbClr val="FFFFFF"/>
        </a:accent3>
        <a:accent4>
          <a:srgbClr val="D1DA5F"/>
        </a:accent4>
        <a:accent5>
          <a:srgbClr val="AAADE2"/>
        </a:accent5>
        <a:accent6>
          <a:srgbClr val="AF2F2F"/>
        </a:accent6>
        <a:hlink>
          <a:srgbClr val="C13535"/>
        </a:hlink>
        <a:folHlink>
          <a:srgbClr val="C13535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2321</TotalTime>
  <Words>432</Words>
  <Application>Microsoft Office PowerPoint</Application>
  <PresentationFormat>On-screen Show (4:3)</PresentationFormat>
  <Paragraphs>106</Paragraphs>
  <Slides>14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2</vt:i4>
      </vt:variant>
      <vt:variant>
        <vt:lpstr>Slide Titles</vt:lpstr>
      </vt:variant>
      <vt:variant>
        <vt:i4>14</vt:i4>
      </vt:variant>
    </vt:vector>
  </HeadingPairs>
  <TitlesOfParts>
    <vt:vector size="19" baseType="lpstr">
      <vt:lpstr>Arial</vt:lpstr>
      <vt:lpstr>Palatino Linotype</vt:lpstr>
      <vt:lpstr>Times New Roman</vt:lpstr>
      <vt:lpstr>Slide Master</vt:lpstr>
      <vt:lpstr>Custom Design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PIOB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Robin Dennis</dc:creator>
  <cp:lastModifiedBy>Jan Munro</cp:lastModifiedBy>
  <cp:revision>305</cp:revision>
  <dcterms:created xsi:type="dcterms:W3CDTF">2009-05-05T22:30:07Z</dcterms:created>
  <dcterms:modified xsi:type="dcterms:W3CDTF">2010-02-16T20:01:58Z</dcterms:modified>
</cp:coreProperties>
</file>